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4" r:id="rId1"/>
  </p:sldMasterIdLst>
  <p:sldIdLst>
    <p:sldId id="256" r:id="rId2"/>
    <p:sldId id="257" r:id="rId3"/>
    <p:sldId id="258" r:id="rId4"/>
    <p:sldId id="259" r:id="rId5"/>
    <p:sldId id="260" r:id="rId6"/>
    <p:sldId id="261" r:id="rId7"/>
    <p:sldId id="262" r:id="rId8"/>
    <p:sldId id="263" r:id="rId9"/>
    <p:sldId id="264" r:id="rId1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2" d="100"/>
          <a:sy n="52" d="100"/>
        </p:scale>
        <p:origin x="-1428"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i-FI"/>
              <a:t>Muokkaa ots. perustyyl. napsautt.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1640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i-FI"/>
              <a:t>Muokkaa ots. perustyyl. napsautt.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1418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a:t>Muokkaa ots. perustyyl. napsautt.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66736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i-FI"/>
              <a:t>Muokkaa ots. perustyyl. napsautt.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2540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a:t>Muokkaa ots.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076409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i-FI"/>
              <a:t>Muokkaa ots.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83106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3567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i-FI"/>
              <a:t>Muokkaa ots. perustyyl. napsautt.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2396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5478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i-FI"/>
              <a:t>Muokkaa ots. perustyyl. napsautt.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3340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788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Muokkaa ots. perustyyl. napsautt.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41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977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878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i-FI"/>
              <a:t>Muokkaa ots. perustyyl. napsautt.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i-FI"/>
              <a:t>Muokkaa tekstin perustyylejä</a:t>
            </a:r>
          </a:p>
        </p:txBody>
      </p:sp>
      <p:sp>
        <p:nvSpPr>
          <p:cNvPr id="5" name="Date Placeholder 4"/>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9005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i-FI"/>
              <a:t>Muokkaa ots. perustyyl. napsautt.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5" name="Date Placeholder 4"/>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5929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i-FI"/>
              <a:t>Muokkaa ots. perustyyl. napsautt.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4499918"/>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valvira.fi/" TargetMode="External"/><Relationship Id="rId2" Type="http://schemas.openxmlformats.org/officeDocument/2006/relationships/hyperlink" Target="http://www.thl.fi/" TargetMode="External"/><Relationship Id="rId1" Type="http://schemas.openxmlformats.org/officeDocument/2006/relationships/slideLayout" Target="../slideLayouts/slideLayout2.xml"/><Relationship Id="rId5" Type="http://schemas.openxmlformats.org/officeDocument/2006/relationships/hyperlink" Target="http://www.finlex.fi/" TargetMode="External"/><Relationship Id="rId4" Type="http://schemas.openxmlformats.org/officeDocument/2006/relationships/hyperlink" Target="http://www.tietosuoja.f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t>Salassapito- ja vaitiolovelvollisuus</a:t>
            </a:r>
          </a:p>
        </p:txBody>
      </p:sp>
      <p:sp>
        <p:nvSpPr>
          <p:cNvPr id="3" name="Alaotsikko 2"/>
          <p:cNvSpPr>
            <a:spLocks noGrp="1"/>
          </p:cNvSpPr>
          <p:nvPr>
            <p:ph type="subTitle" idx="1"/>
          </p:nvPr>
        </p:nvSpPr>
        <p:spPr/>
        <p:txBody>
          <a:bodyPr>
            <a:normAutofit/>
          </a:bodyPr>
          <a:lstStyle/>
          <a:p>
            <a:r>
              <a:rPr lang="fi-FI" dirty="0"/>
              <a:t>S19KASO A ja B</a:t>
            </a:r>
          </a:p>
          <a:p>
            <a:r>
              <a:rPr lang="fi-FI" dirty="0"/>
              <a:t>Päivi Kaasinen</a:t>
            </a:r>
          </a:p>
        </p:txBody>
      </p:sp>
    </p:spTree>
    <p:extLst>
      <p:ext uri="{BB962C8B-B14F-4D97-AF65-F5344CB8AC3E}">
        <p14:creationId xmlns:p14="http://schemas.microsoft.com/office/powerpoint/2010/main" val="4185611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0321" y="779353"/>
            <a:ext cx="9613861" cy="1080938"/>
          </a:xfrm>
        </p:spPr>
        <p:txBody>
          <a:bodyPr>
            <a:normAutofit/>
          </a:bodyPr>
          <a:lstStyle/>
          <a:p>
            <a:r>
              <a:rPr lang="fi-FI" dirty="0"/>
              <a:t>Salassapitovelvollisuus</a:t>
            </a:r>
          </a:p>
        </p:txBody>
      </p:sp>
      <p:sp>
        <p:nvSpPr>
          <p:cNvPr id="3" name="Sisällön paikkamerkki 2"/>
          <p:cNvSpPr>
            <a:spLocks noGrp="1"/>
          </p:cNvSpPr>
          <p:nvPr>
            <p:ph idx="1"/>
          </p:nvPr>
        </p:nvSpPr>
        <p:spPr/>
        <p:txBody>
          <a:bodyPr>
            <a:normAutofit/>
          </a:bodyPr>
          <a:lstStyle/>
          <a:p>
            <a:r>
              <a:rPr lang="fi-FI" sz="2800" dirty="0"/>
              <a:t>1. Asiakirjasalaisuus</a:t>
            </a:r>
          </a:p>
          <a:p>
            <a:r>
              <a:rPr lang="fi-FI" sz="2800" dirty="0"/>
              <a:t>2. Vaitiolovelvollisuus</a:t>
            </a:r>
          </a:p>
          <a:p>
            <a:r>
              <a:rPr lang="fi-FI" sz="2800" dirty="0"/>
              <a:t>3. Hyväksikäyttökielto</a:t>
            </a:r>
          </a:p>
        </p:txBody>
      </p:sp>
    </p:spTree>
    <p:extLst>
      <p:ext uri="{BB962C8B-B14F-4D97-AF65-F5344CB8AC3E}">
        <p14:creationId xmlns:p14="http://schemas.microsoft.com/office/powerpoint/2010/main" val="2732588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t>Asiakirjasalaisuus</a:t>
            </a:r>
          </a:p>
        </p:txBody>
      </p:sp>
      <p:sp>
        <p:nvSpPr>
          <p:cNvPr id="3" name="Sisällön paikkamerkki 2"/>
          <p:cNvSpPr>
            <a:spLocks noGrp="1"/>
          </p:cNvSpPr>
          <p:nvPr>
            <p:ph idx="1"/>
          </p:nvPr>
        </p:nvSpPr>
        <p:spPr/>
        <p:txBody>
          <a:bodyPr>
            <a:normAutofit/>
          </a:bodyPr>
          <a:lstStyle/>
          <a:p>
            <a:r>
              <a:rPr lang="fi-FI" sz="2800" dirty="0"/>
              <a:t>Salassa pidettävää asiakirjaa tai sen kopiota tai tulostetta siitä ei saa näyttää eikä luovuttaa sivulliselle eikä antaa sitä teknisen käyttöyhteyden avulla tai muulla tavalla sivullisen nähtäväksi tai käytettäväksi</a:t>
            </a:r>
          </a:p>
          <a:p>
            <a:r>
              <a:rPr lang="fi-FI" sz="2800" dirty="0"/>
              <a:t>Yksityiselämän suojaamiseksi salassa pidettäväksi säädetyn asiakirjan salassapitoaika on 50 vuotta sen henkilön kuolemasta, jota asiakirja koskee.</a:t>
            </a:r>
          </a:p>
          <a:p>
            <a:pPr marL="0" indent="0">
              <a:buNone/>
            </a:pPr>
            <a:endParaRPr lang="fi-FI" sz="2800" dirty="0"/>
          </a:p>
          <a:p>
            <a:endParaRPr lang="fi-FI" sz="2800" dirty="0"/>
          </a:p>
          <a:p>
            <a:endParaRPr lang="fi-FI" sz="2800" dirty="0"/>
          </a:p>
        </p:txBody>
      </p:sp>
    </p:spTree>
    <p:extLst>
      <p:ext uri="{BB962C8B-B14F-4D97-AF65-F5344CB8AC3E}">
        <p14:creationId xmlns:p14="http://schemas.microsoft.com/office/powerpoint/2010/main" val="231022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Vaitiolovelvollisuus ja hyväksikäyttökielto </a:t>
            </a:r>
          </a:p>
        </p:txBody>
      </p:sp>
      <p:sp>
        <p:nvSpPr>
          <p:cNvPr id="3" name="Sisällön paikkamerkki 2"/>
          <p:cNvSpPr>
            <a:spLocks noGrp="1"/>
          </p:cNvSpPr>
          <p:nvPr>
            <p:ph idx="1"/>
          </p:nvPr>
        </p:nvSpPr>
        <p:spPr/>
        <p:txBody>
          <a:bodyPr vert="horz" lIns="91440" tIns="45720" rIns="91440" bIns="45720" rtlCol="0" anchor="t">
            <a:normAutofit fontScale="85000" lnSpcReduction="20000"/>
          </a:bodyPr>
          <a:lstStyle/>
          <a:p>
            <a:r>
              <a:rPr lang="fi-FI" sz="2800" dirty="0"/>
              <a:t>Vaitiolovelvollisuus tarkoittaa, että henkilö ei saa paljastaa asiakirjasta salassa pidettävää tietoa eikä muutakaan tietoonsa saamaansa seikkaa, josta lailla on säädetty vaitiolovelvollisuus</a:t>
            </a:r>
          </a:p>
          <a:p>
            <a:r>
              <a:rPr lang="fi-FI" sz="2800" dirty="0"/>
              <a:t>Vaitiolovelvollisia ovat viranomaisen palveluksessa virka- tai työsuhteessa olevat henkilöt sekä luottamustehtävää hoitavat, vaitiolovelvollisuus </a:t>
            </a:r>
            <a:r>
              <a:rPr lang="fi-FI" sz="2800" u="sng" dirty="0"/>
              <a:t>koskee myös opiskelijoita</a:t>
            </a:r>
            <a:r>
              <a:rPr lang="fi-FI" sz="2800" dirty="0"/>
              <a:t>.</a:t>
            </a:r>
          </a:p>
          <a:p>
            <a:r>
              <a:rPr lang="fi-FI" sz="2800" dirty="0"/>
              <a:t>Vaitiolovelvollisuus säilyy palvelussuhteen tai tehtävän päättymisen jälkeenkin. </a:t>
            </a:r>
          </a:p>
          <a:p>
            <a:r>
              <a:rPr lang="fi-FI" sz="2800" dirty="0"/>
              <a:t>Salassa piettäviä tietoja ei saa käyttää omaksi taikka toisen hyödyksi tai toisen vahingoksi. </a:t>
            </a:r>
          </a:p>
          <a:p>
            <a:endParaRPr lang="fi-FI" sz="2800" dirty="0"/>
          </a:p>
          <a:p>
            <a:endParaRPr lang="fi-FI" sz="2800" dirty="0"/>
          </a:p>
          <a:p>
            <a:endParaRPr lang="fi-FI" sz="2800" dirty="0"/>
          </a:p>
          <a:p>
            <a:endParaRPr lang="fi-FI" sz="2800" dirty="0"/>
          </a:p>
        </p:txBody>
      </p:sp>
    </p:spTree>
    <p:extLst>
      <p:ext uri="{BB962C8B-B14F-4D97-AF65-F5344CB8AC3E}">
        <p14:creationId xmlns:p14="http://schemas.microsoft.com/office/powerpoint/2010/main" val="102388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Esimerkkejä salassa pidettävistä tiedoista </a:t>
            </a:r>
          </a:p>
        </p:txBody>
      </p:sp>
      <p:sp>
        <p:nvSpPr>
          <p:cNvPr id="3" name="Sisällön paikkamerkki 2"/>
          <p:cNvSpPr>
            <a:spLocks noGrp="1"/>
          </p:cNvSpPr>
          <p:nvPr>
            <p:ph idx="1"/>
          </p:nvPr>
        </p:nvSpPr>
        <p:spPr/>
        <p:txBody>
          <a:bodyPr>
            <a:normAutofit fontScale="77500" lnSpcReduction="20000"/>
          </a:bodyPr>
          <a:lstStyle/>
          <a:p>
            <a:r>
              <a:rPr lang="fi-FI" sz="2800" dirty="0"/>
              <a:t>Tiedot yksityisestä liike- tai ammattisalaisuudesta</a:t>
            </a:r>
          </a:p>
          <a:p>
            <a:r>
              <a:rPr lang="fi-FI" sz="2800" dirty="0"/>
              <a:t>Henkilön tuloista, varallisuudesta, taloudellisesta asemasta</a:t>
            </a:r>
          </a:p>
          <a:p>
            <a:r>
              <a:rPr lang="fi-FI" sz="2800" dirty="0"/>
              <a:t>Tiedot sosiaalihuollon asiakkaasta, työhallinnon henkilöasiakkaasta, hänen saamasta etuudesta tai tukitoimesta, sosiaalihuollon palvelusta</a:t>
            </a:r>
          </a:p>
          <a:p>
            <a:r>
              <a:rPr lang="fi-FI" sz="2800" dirty="0"/>
              <a:t>Henkilön terveydentilasta tai vammaisuudesta, hänen saamasta terveydenhuollon ja kuntoutuksen palvelusta</a:t>
            </a:r>
          </a:p>
          <a:p>
            <a:r>
              <a:rPr lang="fi-FI" sz="2800" dirty="0"/>
              <a:t>Henkilön seksuaalisesta käyttäytymisestä ja suuntautumisesta</a:t>
            </a:r>
          </a:p>
          <a:p>
            <a:r>
              <a:rPr lang="fi-FI" sz="2800" dirty="0"/>
              <a:t>Oppilashuoltoa ja oppilaan opetuksesta vapauttamista koskevat asiakirjat, oppilaan koesuoritukset, soveltuvuuskokeiden tulokset</a:t>
            </a:r>
          </a:p>
          <a:p>
            <a:endParaRPr lang="fi-FI" sz="2800" dirty="0"/>
          </a:p>
          <a:p>
            <a:endParaRPr lang="fi-FI" sz="2800" dirty="0"/>
          </a:p>
          <a:p>
            <a:endParaRPr lang="fi-FI" sz="2800" dirty="0"/>
          </a:p>
          <a:p>
            <a:endParaRPr lang="fi-FI" sz="2800" dirty="0"/>
          </a:p>
          <a:p>
            <a:endParaRPr lang="fi-FI" dirty="0"/>
          </a:p>
        </p:txBody>
      </p:sp>
    </p:spTree>
    <p:extLst>
      <p:ext uri="{BB962C8B-B14F-4D97-AF65-F5344CB8AC3E}">
        <p14:creationId xmlns:p14="http://schemas.microsoft.com/office/powerpoint/2010/main" val="3782839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Salassa pidettävien tietojen antaminen</a:t>
            </a:r>
          </a:p>
        </p:txBody>
      </p:sp>
      <p:sp>
        <p:nvSpPr>
          <p:cNvPr id="3" name="Sisällön paikkamerkki 2"/>
          <p:cNvSpPr>
            <a:spLocks noGrp="1"/>
          </p:cNvSpPr>
          <p:nvPr>
            <p:ph idx="1"/>
          </p:nvPr>
        </p:nvSpPr>
        <p:spPr/>
        <p:txBody>
          <a:bodyPr vert="horz" lIns="91440" tIns="45720" rIns="91440" bIns="45720" rtlCol="0" anchor="t">
            <a:normAutofit/>
          </a:bodyPr>
          <a:lstStyle/>
          <a:p>
            <a:r>
              <a:rPr lang="fi-FI" dirty="0"/>
              <a:t>Asiakkaalla (myös lapsella) oikeus itseään koskevaan tietoon </a:t>
            </a:r>
          </a:p>
          <a:p>
            <a:r>
              <a:rPr lang="fi-FI" dirty="0"/>
              <a:t>Lapsen toivomukset ja mielipide selvitettävä hänen ikänsä ja kehitystasonsa edellyttämällä tavalla ja 12 vuotta täyttäneelle lapselle varattava tilaisuus tulla kuulluksi häntä itseään koskevassa lastensuojeluasiassa</a:t>
            </a:r>
          </a:p>
          <a:p>
            <a:r>
              <a:rPr lang="fi-FI" dirty="0"/>
              <a:t>Yleensä huoltajalla on oikeus lasta koskeviin tietoihin </a:t>
            </a:r>
          </a:p>
          <a:p>
            <a:r>
              <a:rPr lang="fi-FI" dirty="0"/>
              <a:t>Alaikäisellä on ottaen huomioon hänen ikänsä ja kehitystasonsa oikeus painavasta syystä kieltää antamasta itseään koskevaa tietoa lailliselle edustajalleen, jollei se ole selvästi vastoin lapsen etua</a:t>
            </a:r>
          </a:p>
          <a:p>
            <a:endParaRPr lang="fi-FI" dirty="0"/>
          </a:p>
          <a:p>
            <a:endParaRPr lang="fi-FI" dirty="0"/>
          </a:p>
          <a:p>
            <a:endParaRPr lang="fi-FI" dirty="0"/>
          </a:p>
          <a:p>
            <a:endParaRPr lang="fi-FI" dirty="0"/>
          </a:p>
          <a:p>
            <a:endParaRPr lang="fi-FI" dirty="0"/>
          </a:p>
          <a:p>
            <a:endParaRPr lang="fi-FI" dirty="0"/>
          </a:p>
          <a:p>
            <a:endParaRPr lang="fi-FI" dirty="0"/>
          </a:p>
          <a:p>
            <a:endParaRPr lang="fi-FI" dirty="0"/>
          </a:p>
        </p:txBody>
      </p:sp>
    </p:spTree>
    <p:extLst>
      <p:ext uri="{BB962C8B-B14F-4D97-AF65-F5344CB8AC3E}">
        <p14:creationId xmlns:p14="http://schemas.microsoft.com/office/powerpoint/2010/main" val="2584981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a:t>
            </a:r>
          </a:p>
        </p:txBody>
      </p:sp>
      <p:sp>
        <p:nvSpPr>
          <p:cNvPr id="3" name="Sisällön paikkamerkki 2"/>
          <p:cNvSpPr>
            <a:spLocks noGrp="1"/>
          </p:cNvSpPr>
          <p:nvPr>
            <p:ph idx="1"/>
          </p:nvPr>
        </p:nvSpPr>
        <p:spPr/>
        <p:txBody>
          <a:bodyPr vert="horz" lIns="91440" tIns="45720" rIns="91440" bIns="45720" rtlCol="0" anchor="t">
            <a:normAutofit/>
          </a:bodyPr>
          <a:lstStyle/>
          <a:p>
            <a:r>
              <a:rPr lang="fi-FI" dirty="0"/>
              <a:t>Salassa pidettävästä asiakirjasta saa antaa tietoa asiakkaan suostumuksella </a:t>
            </a:r>
          </a:p>
          <a:p>
            <a:r>
              <a:rPr lang="fi-FI" dirty="0"/>
              <a:t>Jos asiakkaan suostumusta ei saada tai hän kieltää tiedon luovuttamisen, saa tiedon antaa salassapitovelvollisuuden estämättä, jos se on välttämätöntä asiakkaan hoidon, huollon tai koulutuksen tarpeen selvittämiseksi tai niiden järjestämiseksi, toteuttamiseksi (tietyin ehdoin!!). </a:t>
            </a:r>
          </a:p>
          <a:p>
            <a:r>
              <a:rPr lang="fi-FI" dirty="0"/>
              <a:t>Viranomaisilla on oikeuksia saada ja luovuttaa </a:t>
            </a:r>
            <a:r>
              <a:rPr lang="fi-FI" dirty="0" err="1"/>
              <a:t>salassapidettäviä</a:t>
            </a:r>
            <a:r>
              <a:rPr lang="fi-FI" dirty="0"/>
              <a:t>  tietoja eri säädöksiin perustuen.  </a:t>
            </a:r>
          </a:p>
          <a:p>
            <a:endParaRPr lang="fi-FI" dirty="0"/>
          </a:p>
        </p:txBody>
      </p:sp>
    </p:spTree>
    <p:extLst>
      <p:ext uri="{BB962C8B-B14F-4D97-AF65-F5344CB8AC3E}">
        <p14:creationId xmlns:p14="http://schemas.microsoft.com/office/powerpoint/2010/main" val="4046422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Lakeja</a:t>
            </a:r>
          </a:p>
        </p:txBody>
      </p:sp>
      <p:sp>
        <p:nvSpPr>
          <p:cNvPr id="3" name="Sisällön paikkamerkki 2"/>
          <p:cNvSpPr>
            <a:spLocks noGrp="1"/>
          </p:cNvSpPr>
          <p:nvPr>
            <p:ph idx="1"/>
          </p:nvPr>
        </p:nvSpPr>
        <p:spPr/>
        <p:txBody>
          <a:bodyPr>
            <a:normAutofit/>
          </a:bodyPr>
          <a:lstStyle/>
          <a:p>
            <a:pPr marL="0" indent="0">
              <a:buNone/>
            </a:pPr>
            <a:r>
              <a:rPr lang="fi-FI" dirty="0"/>
              <a:t>Hallintolaki (434/2003, 1361/2003)</a:t>
            </a:r>
          </a:p>
          <a:p>
            <a:pPr marL="0" indent="0">
              <a:buNone/>
            </a:pPr>
            <a:r>
              <a:rPr lang="fi-FI" dirty="0"/>
              <a:t>Henkilötietolaki (528/1999)  </a:t>
            </a:r>
            <a:r>
              <a:rPr lang="fi-FI" dirty="0">
                <a:sym typeface="Wingdings" panose="05000000000000000000" pitchFamily="2" charset="2"/>
              </a:rPr>
              <a:t> Tietosuojalaki</a:t>
            </a:r>
            <a:endParaRPr lang="fi-FI" dirty="0"/>
          </a:p>
          <a:p>
            <a:pPr marL="0" indent="0">
              <a:buNone/>
            </a:pPr>
            <a:r>
              <a:rPr lang="fi-FI" dirty="0"/>
              <a:t>Laki viranomaisten toiminnan julkisuudesta (621/1999) (”Julkisuuslaki”)</a:t>
            </a:r>
          </a:p>
          <a:p>
            <a:pPr marL="0" indent="0">
              <a:buNone/>
            </a:pPr>
            <a:r>
              <a:rPr lang="fi-FI" dirty="0"/>
              <a:t>Laki sosiaalihuollon asiakkaan asemasta ja oikeuksista (812/2000) (”Asiakaslaki”)</a:t>
            </a:r>
          </a:p>
          <a:p>
            <a:pPr marL="0" indent="0">
              <a:buNone/>
            </a:pPr>
            <a:r>
              <a:rPr lang="fi-FI" dirty="0"/>
              <a:t>Laki potilaan asemasta ja oikeuksista (785/1992)</a:t>
            </a:r>
          </a:p>
          <a:p>
            <a:pPr marL="0" indent="0">
              <a:buNone/>
            </a:pPr>
            <a:r>
              <a:rPr lang="fi-FI" dirty="0"/>
              <a:t>Nuorisolaki (10§, 11§ ja 12§)</a:t>
            </a:r>
          </a:p>
          <a:p>
            <a:pPr marL="0" indent="0">
              <a:buNone/>
            </a:pPr>
            <a:r>
              <a:rPr lang="fi-FI" dirty="0"/>
              <a:t>Lastensuojelulaki</a:t>
            </a:r>
          </a:p>
          <a:p>
            <a:pPr marL="0" indent="0">
              <a:buNone/>
            </a:pPr>
            <a:r>
              <a:rPr lang="fi-FI" dirty="0"/>
              <a:t>Arkistolaki </a:t>
            </a:r>
          </a:p>
          <a:p>
            <a:pPr marL="0" indent="0">
              <a:buNone/>
            </a:pPr>
            <a:endParaRPr lang="fi-FI" dirty="0"/>
          </a:p>
          <a:p>
            <a:pPr marL="0" indent="0">
              <a:buNone/>
            </a:pPr>
            <a:endParaRPr lang="fi-FI" dirty="0"/>
          </a:p>
          <a:p>
            <a:pPr marL="0" indent="0">
              <a:buNone/>
            </a:pPr>
            <a:endParaRPr lang="fi-FI" dirty="0"/>
          </a:p>
          <a:p>
            <a:pPr marL="0" indent="0">
              <a:buNone/>
            </a:pPr>
            <a:endParaRPr lang="fi-FI" dirty="0"/>
          </a:p>
        </p:txBody>
      </p:sp>
    </p:spTree>
    <p:extLst>
      <p:ext uri="{BB962C8B-B14F-4D97-AF65-F5344CB8AC3E}">
        <p14:creationId xmlns:p14="http://schemas.microsoft.com/office/powerpoint/2010/main" val="3023698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 …</a:t>
            </a:r>
            <a:endParaRPr lang="fi-FI" dirty="0"/>
          </a:p>
        </p:txBody>
      </p:sp>
      <p:sp>
        <p:nvSpPr>
          <p:cNvPr id="3" name="Sisällön paikkamerkki 2"/>
          <p:cNvSpPr>
            <a:spLocks noGrp="1"/>
          </p:cNvSpPr>
          <p:nvPr>
            <p:ph idx="1"/>
          </p:nvPr>
        </p:nvSpPr>
        <p:spPr/>
        <p:txBody>
          <a:bodyPr>
            <a:normAutofit/>
          </a:bodyPr>
          <a:lstStyle/>
          <a:p>
            <a:pPr marL="0" indent="0">
              <a:buNone/>
            </a:pPr>
            <a:endParaRPr lang="fi-FI" dirty="0"/>
          </a:p>
          <a:p>
            <a:r>
              <a:rPr lang="fi-FI" dirty="0">
                <a:hlinkClick r:id="rId2"/>
              </a:rPr>
              <a:t>www.thl.fi</a:t>
            </a:r>
            <a:endParaRPr lang="fi-FI" dirty="0"/>
          </a:p>
          <a:p>
            <a:endParaRPr lang="fi-FI" dirty="0"/>
          </a:p>
          <a:p>
            <a:r>
              <a:rPr lang="fi-FI" dirty="0">
                <a:hlinkClick r:id="rId3"/>
              </a:rPr>
              <a:t>www.valvira.fi</a:t>
            </a:r>
            <a:endParaRPr lang="fi-FI" dirty="0"/>
          </a:p>
          <a:p>
            <a:pPr marL="0" indent="0">
              <a:buNone/>
            </a:pPr>
            <a:endParaRPr lang="fi-FI" dirty="0"/>
          </a:p>
          <a:p>
            <a:r>
              <a:rPr lang="fi-FI" dirty="0">
                <a:hlinkClick r:id="rId4"/>
              </a:rPr>
              <a:t>www.tietosuoja.fi</a:t>
            </a:r>
            <a:endParaRPr lang="fi-FI" dirty="0"/>
          </a:p>
          <a:p>
            <a:pPr marL="0" indent="0">
              <a:buNone/>
            </a:pPr>
            <a:endParaRPr lang="fi-FI" dirty="0"/>
          </a:p>
          <a:p>
            <a:r>
              <a:rPr lang="fi-FI" dirty="0">
                <a:hlinkClick r:id="rId5"/>
              </a:rPr>
              <a:t>www.finlex.fi</a:t>
            </a:r>
            <a:endParaRPr lang="fi-FI" dirty="0"/>
          </a:p>
          <a:p>
            <a:endParaRPr lang="fi-FI" dirty="0"/>
          </a:p>
          <a:p>
            <a:endParaRPr lang="fi-FI" dirty="0"/>
          </a:p>
          <a:p>
            <a:endParaRPr lang="fi-FI" dirty="0"/>
          </a:p>
          <a:p>
            <a:endParaRPr lang="fi-FI" dirty="0"/>
          </a:p>
        </p:txBody>
      </p:sp>
    </p:spTree>
    <p:extLst>
      <p:ext uri="{BB962C8B-B14F-4D97-AF65-F5344CB8AC3E}">
        <p14:creationId xmlns:p14="http://schemas.microsoft.com/office/powerpoint/2010/main" val="275100619"/>
      </p:ext>
    </p:extLst>
  </p:cSld>
  <p:clrMapOvr>
    <a:masterClrMapping/>
  </p:clrMapOvr>
</p:sld>
</file>

<file path=ppt/theme/theme1.xml><?xml version="1.0" encoding="utf-8"?>
<a:theme xmlns:a="http://schemas.openxmlformats.org/drawingml/2006/main" name="Pinta">
  <a:themeElements>
    <a:clrScheme name="Pin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Pin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n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180</TotalTime>
  <Words>289</Words>
  <Application>Microsoft Office PowerPoint</Application>
  <PresentationFormat>Mukautettu</PresentationFormat>
  <Paragraphs>65</Paragraphs>
  <Slides>9</Slides>
  <Notes>0</Notes>
  <HiddenSlides>0</HiddenSlides>
  <MMClips>0</MMClips>
  <ScaleCrop>false</ScaleCrop>
  <HeadingPairs>
    <vt:vector size="4" baseType="variant">
      <vt:variant>
        <vt:lpstr>Teema</vt:lpstr>
      </vt:variant>
      <vt:variant>
        <vt:i4>1</vt:i4>
      </vt:variant>
      <vt:variant>
        <vt:lpstr>Dian otsikot</vt:lpstr>
      </vt:variant>
      <vt:variant>
        <vt:i4>9</vt:i4>
      </vt:variant>
    </vt:vector>
  </HeadingPairs>
  <TitlesOfParts>
    <vt:vector size="10" baseType="lpstr">
      <vt:lpstr>Pinta</vt:lpstr>
      <vt:lpstr>Salassapito- ja vaitiolovelvollisuus</vt:lpstr>
      <vt:lpstr>Salassapitovelvollisuus</vt:lpstr>
      <vt:lpstr>Asiakirjasalaisuus</vt:lpstr>
      <vt:lpstr>Vaitiolovelvollisuus ja hyväksikäyttökielto </vt:lpstr>
      <vt:lpstr>Esimerkkejä salassa pidettävistä tiedoista </vt:lpstr>
      <vt:lpstr>Salassa pidettävien tietojen antaminen</vt:lpstr>
      <vt:lpstr>…</vt:lpstr>
      <vt:lpstr>Lakeja</vt:lpstr>
      <vt:lpstr> …</vt:lpstr>
    </vt:vector>
  </TitlesOfParts>
  <Company>Äänekosken ammatillisen koulutuksen kuntayhtymä</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Salassapito- ja vaitiolovelvollisuus</dc:title>
  <dc:creator>Leena Jutila</dc:creator>
  <cp:lastModifiedBy>JazzOpisto</cp:lastModifiedBy>
  <cp:revision>47</cp:revision>
  <cp:lastPrinted>2019-08-14T05:40:21Z</cp:lastPrinted>
  <dcterms:created xsi:type="dcterms:W3CDTF">2018-08-14T17:57:01Z</dcterms:created>
  <dcterms:modified xsi:type="dcterms:W3CDTF">2020-08-13T10:13:02Z</dcterms:modified>
</cp:coreProperties>
</file>