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97021E-4CB8-B813-EB68-FC443A0178BA}" v="40" dt="2024-03-12T06:20:13.9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21.3.2024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xW9VBLH-0_s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jBBc6nfzelM?feature=oembe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ldmU2HopAa8?feature=oembed" TargetMode="Externa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Kuva 3" descr="60-luvun tyyli repi väkeä: &quot;Laitetaanko pojalle rusetti tukkaan?” | Apu">
            <a:extLst>
              <a:ext uri="{FF2B5EF4-FFF2-40B4-BE49-F238E27FC236}">
                <a16:creationId xmlns:a16="http://schemas.microsoft.com/office/drawing/2014/main" id="{E22F2E8A-BA15-BC17-77C6-EF4EEE4145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92" b="19953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i-FI" sz="5200">
                <a:solidFill>
                  <a:srgbClr val="FFFFFF"/>
                </a:solidFill>
                <a:cs typeface="Calibri Light"/>
              </a:rPr>
              <a:t>60-70-luvun kirjallisuus</a:t>
            </a:r>
            <a:endParaRPr lang="fi-FI" sz="5200">
              <a:solidFill>
                <a:srgbClr val="FFFFFF"/>
              </a:solidFill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fi-FI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8A25C3F1-DD87-1EEF-F7AC-C4EDB4820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i-FI" sz="4000">
                <a:cs typeface="Calibri Light"/>
              </a:rPr>
              <a:t>Historiallinen tilanne</a:t>
            </a:r>
            <a:endParaRPr lang="fi-FI" sz="400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09B563-9FCF-A697-D2F0-118321FD8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dirty="0">
                <a:cs typeface="Calibri"/>
              </a:rPr>
              <a:t>Maaseutu tyhjeni</a:t>
            </a:r>
          </a:p>
          <a:p>
            <a:r>
              <a:rPr lang="fi-FI" sz="2000" dirty="0">
                <a:cs typeface="Calibri"/>
              </a:rPr>
              <a:t>Siirtolaisia Ruotsiin</a:t>
            </a:r>
          </a:p>
          <a:p>
            <a:r>
              <a:rPr lang="fi-FI" sz="2000" dirty="0">
                <a:cs typeface="Calibri"/>
              </a:rPr>
              <a:t>Tv välittää tietoa esim. Vietnamin sodasta --&gt; tieto lisää tuskaa</a:t>
            </a:r>
          </a:p>
          <a:p>
            <a:endParaRPr lang="fi-FI" sz="2000">
              <a:cs typeface="Calibri"/>
            </a:endParaRPr>
          </a:p>
          <a:p>
            <a:r>
              <a:rPr lang="fi-FI" sz="2000" dirty="0">
                <a:cs typeface="Calibri"/>
              </a:rPr>
              <a:t>Sotavuosina syntyneet varttuivat nuoriksi – kyseenalaistivat arvoja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 dirty="0">
                <a:cs typeface="Calibri"/>
              </a:rPr>
              <a:t>Rock-musiikki, nuorisoidolit, näyttelijät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 dirty="0">
                <a:cs typeface="Calibri"/>
              </a:rPr>
              <a:t>Hippiliike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sz="2000" dirty="0">
                <a:cs typeface="Calibri"/>
              </a:rPr>
              <a:t>kommunismi</a:t>
            </a:r>
          </a:p>
        </p:txBody>
      </p:sp>
      <p:pic>
        <p:nvPicPr>
          <p:cNvPr id="4" name="Kuva 3" descr="Hippiliike – Wikipedia">
            <a:extLst>
              <a:ext uri="{FF2B5EF4-FFF2-40B4-BE49-F238E27FC236}">
                <a16:creationId xmlns:a16="http://schemas.microsoft.com/office/drawing/2014/main" id="{D61F6AC0-CD44-8C11-5C2C-10D9112E29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" b="8591"/>
          <a:stretch/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08241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5C9D19C-632F-A5BB-E858-01227DC53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3" y="670559"/>
            <a:ext cx="4683321" cy="2148841"/>
          </a:xfrm>
        </p:spPr>
        <p:txBody>
          <a:bodyPr anchor="t">
            <a:normAutofit/>
          </a:bodyPr>
          <a:lstStyle/>
          <a:p>
            <a:r>
              <a:rPr lang="fi-FI" dirty="0">
                <a:cs typeface="Calibri Light"/>
              </a:rPr>
              <a:t>Kirjallisuudella halutaan vaikuttaa</a:t>
            </a:r>
            <a:endParaRPr lang="fi-FI" dirty="0"/>
          </a:p>
        </p:txBody>
      </p:sp>
      <p:pic>
        <p:nvPicPr>
          <p:cNvPr id="4" name="Kuva 3" descr="Kommunismi ja sosialismi – Vaalikone2015.fi">
            <a:extLst>
              <a:ext uri="{FF2B5EF4-FFF2-40B4-BE49-F238E27FC236}">
                <a16:creationId xmlns:a16="http://schemas.microsoft.com/office/drawing/2014/main" id="{DD244DD2-09ED-B8D0-EC6D-0F6F06AA6B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56" r="6531" b="1"/>
          <a:stretch/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D5B3EEF-0062-2D37-AE01-A8A39E983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9750" y="283872"/>
            <a:ext cx="4555782" cy="544507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i-FI" sz="2400" dirty="0">
                <a:cs typeface="Calibri"/>
              </a:rPr>
              <a:t>Tasa-arvo</a:t>
            </a:r>
            <a:endParaRPr lang="fi-FI" sz="2400" dirty="0">
              <a:ea typeface="Calibri"/>
              <a:cs typeface="Calibri"/>
            </a:endParaRPr>
          </a:p>
          <a:p>
            <a:r>
              <a:rPr lang="fi-FI" sz="2400" dirty="0">
                <a:cs typeface="Calibri"/>
              </a:rPr>
              <a:t>Sodanvastaisuus</a:t>
            </a:r>
            <a:endParaRPr lang="fi-FI" sz="2400" dirty="0">
              <a:ea typeface="Calibri"/>
              <a:cs typeface="Calibri"/>
            </a:endParaRPr>
          </a:p>
          <a:p>
            <a:r>
              <a:rPr lang="fi-FI" sz="2400" dirty="0">
                <a:cs typeface="Calibri"/>
              </a:rPr>
              <a:t>usko työhön ja koulutukseen</a:t>
            </a:r>
            <a:endParaRPr lang="fi-FI" sz="2400" dirty="0">
              <a:ea typeface="Calibri"/>
              <a:cs typeface="Calibri"/>
            </a:endParaRPr>
          </a:p>
          <a:p>
            <a:pPr marL="0" indent="0">
              <a:buNone/>
            </a:pPr>
            <a:endParaRPr lang="fi-FI" sz="2400" dirty="0">
              <a:ea typeface="Calibri"/>
              <a:cs typeface="Calibri"/>
            </a:endParaRPr>
          </a:p>
          <a:p>
            <a:r>
              <a:rPr lang="fi-FI" sz="2400" dirty="0">
                <a:cs typeface="Calibri"/>
              </a:rPr>
              <a:t>Aulikki Oksanen (Kenen joukoissa seisot?)</a:t>
            </a:r>
            <a:endParaRPr lang="fi-FI" sz="2400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Työläisten oikeudet</a:t>
            </a:r>
            <a:endParaRPr lang="fi-FI" dirty="0">
              <a:ea typeface="Calibri"/>
              <a:cs typeface="Calibri"/>
            </a:endParaRPr>
          </a:p>
          <a:p>
            <a:r>
              <a:rPr lang="fi-FI" sz="2400" dirty="0">
                <a:cs typeface="Calibri"/>
              </a:rPr>
              <a:t>Hannu Salama (Juhannustanssit)</a:t>
            </a:r>
            <a:endParaRPr lang="fi-FI" sz="2400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 vangittiin kirjansa takia, jumalanpilkkaa, Jeesus-vitsejä</a:t>
            </a:r>
            <a:endParaRPr lang="fi-FI" dirty="0">
              <a:ea typeface="Calibri"/>
              <a:cs typeface="Calibri"/>
            </a:endParaRPr>
          </a:p>
          <a:p>
            <a:r>
              <a:rPr lang="fi-FI" sz="2400" dirty="0">
                <a:cs typeface="Calibri"/>
              </a:rPr>
              <a:t>Pentti Saarikoski (Mitä tapahtuu todella?)</a:t>
            </a:r>
            <a:endParaRPr lang="fi-FI" sz="2400" dirty="0">
              <a:ea typeface="Calibri"/>
              <a:cs typeface="Calibri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fi-FI" dirty="0">
                <a:cs typeface="Calibri"/>
              </a:rPr>
              <a:t>Monilahjakkuus, teki myös paljon käännöksiä (Odysseia, Sieppari ruispellossa)</a:t>
            </a:r>
            <a:endParaRPr lang="fi-FI" dirty="0">
              <a:ea typeface="Calibri"/>
              <a:cs typeface="Calibri"/>
            </a:endParaRPr>
          </a:p>
          <a:p>
            <a:endParaRPr lang="fi-FI" sz="20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99250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E46E2E5-BF5F-358C-7D4F-1C4E23D38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Online-media 3" title="Kansainvälinen">
            <a:hlinkClick r:id="" action="ppaction://media"/>
            <a:extLst>
              <a:ext uri="{FF2B5EF4-FFF2-40B4-BE49-F238E27FC236}">
                <a16:creationId xmlns:a16="http://schemas.microsoft.com/office/drawing/2014/main" id="{83B24DB8-9533-F95F-1212-CFE1BE83FE1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184986" y="189330"/>
            <a:ext cx="8503819" cy="6372643"/>
          </a:xfrm>
        </p:spPr>
      </p:pic>
    </p:spTree>
    <p:extLst>
      <p:ext uri="{BB962C8B-B14F-4D97-AF65-F5344CB8AC3E}">
        <p14:creationId xmlns:p14="http://schemas.microsoft.com/office/powerpoint/2010/main" val="3903496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C3C69A-BE62-B948-1541-249E483FB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Online-media 3" title="Laurilan häätö">
            <a:hlinkClick r:id="" action="ppaction://media"/>
            <a:extLst>
              <a:ext uri="{FF2B5EF4-FFF2-40B4-BE49-F238E27FC236}">
                <a16:creationId xmlns:a16="http://schemas.microsoft.com/office/drawing/2014/main" id="{DB156D18-25B9-66E7-8FF8-B4904016DDC8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16544" y="365794"/>
            <a:ext cx="8415587" cy="6300453"/>
          </a:xfrm>
        </p:spPr>
      </p:pic>
    </p:spTree>
    <p:extLst>
      <p:ext uri="{BB962C8B-B14F-4D97-AF65-F5344CB8AC3E}">
        <p14:creationId xmlns:p14="http://schemas.microsoft.com/office/powerpoint/2010/main" val="3770148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6F3AE3-E708-F3A3-BC1A-991EBA6E4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ea typeface="Calibri Light"/>
                <a:cs typeface="Calibri Light"/>
              </a:rPr>
              <a:t>Pohdi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A2DD32F-488A-C3FF-3D25-6EECD0265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dirty="0">
                <a:ea typeface="+mn-lt"/>
                <a:cs typeface="+mn-lt"/>
              </a:rPr>
              <a:t>a. Mihin teokseen kohtaus kuuluu?</a:t>
            </a:r>
            <a:endParaRPr lang="fi-FI" dirty="0"/>
          </a:p>
          <a:p>
            <a:r>
              <a:rPr lang="fi-FI" dirty="0">
                <a:ea typeface="+mn-lt"/>
                <a:cs typeface="+mn-lt"/>
              </a:rPr>
              <a:t>b. Mihin Suomen historian ajanjaksoon se liittyi?</a:t>
            </a:r>
            <a:endParaRPr lang="fi-FI" dirty="0"/>
          </a:p>
          <a:p>
            <a:r>
              <a:rPr lang="fi-FI" dirty="0">
                <a:ea typeface="+mn-lt"/>
                <a:cs typeface="+mn-lt"/>
              </a:rPr>
              <a:t>c. Millaisia vastakkainasetteluja tuolloin oli?</a:t>
            </a:r>
          </a:p>
          <a:p>
            <a:r>
              <a:rPr lang="fi-FI" dirty="0">
                <a:ea typeface="+mn-lt"/>
                <a:cs typeface="+mn-lt"/>
              </a:rPr>
              <a:t>d. Miten edellisen kohdan asiat liittyvät Suomen poliittiseen ilmapiiriin 1960- ja 1970-luvuilla?</a:t>
            </a:r>
          </a:p>
          <a:p>
            <a:endParaRPr lang="fi-FI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1222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4ED94A-C85D-4CD3-4205-438D21CE6B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9217" y="-1"/>
            <a:ext cx="5213267" cy="6883030"/>
            <a:chOff x="-19217" y="-1"/>
            <a:chExt cx="5213267" cy="688303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42BDB2-BF67-1D53-1C70-0B41D709E4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06" y="0"/>
              <a:ext cx="5204956" cy="6883029"/>
            </a:xfrm>
            <a:prstGeom prst="rect">
              <a:avLst/>
            </a:prstGeom>
            <a:gradFill>
              <a:gsLst>
                <a:gs pos="7000">
                  <a:schemeClr val="accent2"/>
                </a:gs>
                <a:gs pos="100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E0D8CE-5DBF-B664-EB48-C29BF8AB48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-19217" y="1731909"/>
              <a:ext cx="5204963" cy="5144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75000"/>
                  </a:schemeClr>
                </a:gs>
                <a:gs pos="60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D140CE-7DE2-C88F-5EAE-F45EB69E6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10" y="6723"/>
              <a:ext cx="3834567" cy="6876300"/>
            </a:xfrm>
            <a:prstGeom prst="rect">
              <a:avLst/>
            </a:prstGeom>
            <a:gradFill flip="none" rotWithShape="1">
              <a:gsLst>
                <a:gs pos="3000">
                  <a:schemeClr val="accent2">
                    <a:lumMod val="60000"/>
                    <a:lumOff val="40000"/>
                    <a:alpha val="78000"/>
                  </a:schemeClr>
                </a:gs>
                <a:gs pos="42000">
                  <a:schemeClr val="accent2">
                    <a:alpha val="0"/>
                  </a:schemeClr>
                </a:gs>
              </a:gsLst>
              <a:lin ang="3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57E87E3-413F-10EF-63D8-6016E986C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-844601" y="833689"/>
              <a:ext cx="6872341" cy="5204961"/>
            </a:xfrm>
            <a:prstGeom prst="rect">
              <a:avLst/>
            </a:prstGeom>
            <a:gradFill>
              <a:gsLst>
                <a:gs pos="0">
                  <a:schemeClr val="accent5">
                    <a:alpha val="86000"/>
                  </a:schemeClr>
                </a:gs>
                <a:gs pos="57000">
                  <a:schemeClr val="accent2">
                    <a:alpha val="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ABA8A3E1-12CF-4579-FC00-DC0581437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484" y="739835"/>
            <a:ext cx="3702580" cy="1616203"/>
          </a:xfrm>
        </p:spPr>
        <p:txBody>
          <a:bodyPr anchor="b">
            <a:normAutofit/>
          </a:bodyPr>
          <a:lstStyle/>
          <a:p>
            <a:r>
              <a:rPr lang="fi-FI" sz="3200" dirty="0" err="1">
                <a:solidFill>
                  <a:srgbClr val="FFFFFF"/>
                </a:solidFill>
                <a:cs typeface="Calibri Light"/>
              </a:rPr>
              <a:t>Kom-teatteri</a:t>
            </a:r>
            <a:br>
              <a:rPr lang="fi-FI" sz="3200" dirty="0">
                <a:solidFill>
                  <a:srgbClr val="FFFFFF"/>
                </a:solidFill>
                <a:cs typeface="Calibri Light"/>
              </a:rPr>
            </a:br>
            <a:r>
              <a:rPr lang="fi-FI" sz="3200" dirty="0">
                <a:solidFill>
                  <a:srgbClr val="FFFFFF"/>
                </a:solidFill>
                <a:cs typeface="Calibri Light"/>
              </a:rPr>
              <a:t>Riistäjän lait</a:t>
            </a:r>
            <a:endParaRPr lang="fi-FI" sz="3200" dirty="0">
              <a:solidFill>
                <a:srgbClr val="FFFFFF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A0C3AA-7A92-991F-794F-66C9F0454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484" y="2459116"/>
            <a:ext cx="3702579" cy="352482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fi-FI" sz="2000">
                <a:solidFill>
                  <a:srgbClr val="FFFFFF"/>
                </a:solidFill>
                <a:ea typeface="+mn-lt"/>
                <a:cs typeface="+mn-lt"/>
              </a:rPr>
              <a:t>a. Mitkä ihmisryhmät teksti asettaa vastakkain?</a:t>
            </a:r>
            <a:endParaRPr lang="fi-FI" sz="2000">
              <a:solidFill>
                <a:srgbClr val="FFFFFF"/>
              </a:solidFill>
              <a:cs typeface="Calibri" panose="020F0502020204030204"/>
            </a:endParaRPr>
          </a:p>
          <a:p>
            <a:r>
              <a:rPr lang="fi-FI" sz="2000">
                <a:solidFill>
                  <a:srgbClr val="FFFFFF"/>
                </a:solidFill>
                <a:ea typeface="+mn-lt"/>
                <a:cs typeface="+mn-lt"/>
              </a:rPr>
              <a:t>b. Keitä ovat tekstin pahikset?</a:t>
            </a:r>
            <a:endParaRPr lang="fi-FI" sz="2000">
              <a:solidFill>
                <a:srgbClr val="FFFFFF"/>
              </a:solidFill>
            </a:endParaRPr>
          </a:p>
          <a:p>
            <a:r>
              <a:rPr lang="fi-FI" sz="2000">
                <a:solidFill>
                  <a:srgbClr val="FFFFFF"/>
                </a:solidFill>
                <a:ea typeface="+mn-lt"/>
                <a:cs typeface="+mn-lt"/>
              </a:rPr>
              <a:t>c. Kuinka ihmisten pitäisi toimia muuttaakseen maailmaa paremmaksi?</a:t>
            </a:r>
            <a:endParaRPr lang="fi-FI" sz="2000">
              <a:solidFill>
                <a:srgbClr val="FFFFFF"/>
              </a:solidFill>
            </a:endParaRPr>
          </a:p>
          <a:p>
            <a:endParaRPr lang="fi-FI" sz="2000">
              <a:solidFill>
                <a:srgbClr val="FFFFFF"/>
              </a:solidFill>
              <a:cs typeface="Calibri"/>
            </a:endParaRPr>
          </a:p>
        </p:txBody>
      </p:sp>
      <p:pic>
        <p:nvPicPr>
          <p:cNvPr id="4" name="Kuva 3" descr="Kuva, joka sisältää kohteen kuvio, neliö, taide, muotoilu&#10;&#10;Kuvaus luotu automaattisesti">
            <a:extLst>
              <a:ext uri="{FF2B5EF4-FFF2-40B4-BE49-F238E27FC236}">
                <a16:creationId xmlns:a16="http://schemas.microsoft.com/office/drawing/2014/main" id="{BC84DFC1-3C19-3DD9-5EA3-D151D86DD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6919" y="787114"/>
            <a:ext cx="5283771" cy="5283771"/>
          </a:xfrm>
          <a:prstGeom prst="rect">
            <a:avLst/>
          </a:prstGeom>
        </p:spPr>
      </p:pic>
      <p:pic>
        <p:nvPicPr>
          <p:cNvPr id="6" name="Online-media 5" title="Riistäjän lait">
            <a:hlinkClick r:id="" action="ppaction://media"/>
            <a:extLst>
              <a:ext uri="{FF2B5EF4-FFF2-40B4-BE49-F238E27FC236}">
                <a16:creationId xmlns:a16="http://schemas.microsoft.com/office/drawing/2014/main" id="{7EDF74A9-85A0-6223-5AC3-82378CE90DB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42647" y="4730261"/>
            <a:ext cx="2438401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37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Office-teema</vt:lpstr>
      <vt:lpstr>60-70-luvun kirjallisuus</vt:lpstr>
      <vt:lpstr>Historiallinen tilanne</vt:lpstr>
      <vt:lpstr>Kirjallisuudella halutaan vaikuttaa</vt:lpstr>
      <vt:lpstr>PowerPoint-esitys</vt:lpstr>
      <vt:lpstr>PowerPoint-esitys</vt:lpstr>
      <vt:lpstr>Pohdi</vt:lpstr>
      <vt:lpstr>Kom-teatteri Riistäjän lait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60- </dc:title>
  <dc:creator/>
  <cp:lastModifiedBy/>
  <cp:revision>103</cp:revision>
  <dcterms:created xsi:type="dcterms:W3CDTF">2024-02-27T07:44:35Z</dcterms:created>
  <dcterms:modified xsi:type="dcterms:W3CDTF">2024-03-21T12:57:52Z</dcterms:modified>
</cp:coreProperties>
</file>