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embeddedFontLst>
    <p:embeddedFont>
      <p:font typeface="PT Sans Narrow" panose="020B0604020202020204" charset="0"/>
      <p:regular r:id="rId15"/>
      <p:bold r:id="rId16"/>
    </p:embeddedFont>
    <p:embeddedFont>
      <p:font typeface="Open Sans" panose="020B0604020202020204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0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10"/>
          <p:cNvCxnSpPr/>
          <p:nvPr/>
        </p:nvCxnSpPr>
        <p:spPr>
          <a:xfrm>
            <a:off x="7007735" y="3176887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" name="Shape 11"/>
          <p:cNvCxnSpPr/>
          <p:nvPr/>
        </p:nvCxnSpPr>
        <p:spPr>
          <a:xfrm>
            <a:off x="1575034" y="3158251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2" name="Shape 12"/>
          <p:cNvGrpSpPr/>
          <p:nvPr/>
        </p:nvGrpSpPr>
        <p:grpSpPr>
          <a:xfrm>
            <a:off x="1004144" y="1022025"/>
            <a:ext cx="7136667" cy="152400"/>
            <a:chOff x="1346428" y="1011300"/>
            <a:chExt cx="6452100" cy="152400"/>
          </a:xfrm>
        </p:grpSpPr>
        <p:cxnSp>
          <p:nvCxnSpPr>
            <p:cNvPr id="13" name="Shape 13"/>
            <p:cNvCxnSpPr/>
            <p:nvPr/>
          </p:nvCxnSpPr>
          <p:spPr>
            <a:xfrm rot="10800000">
              <a:off x="1346428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Shape 14"/>
            <p:cNvCxnSpPr/>
            <p:nvPr/>
          </p:nvCxnSpPr>
          <p:spPr>
            <a:xfrm rot="10800000">
              <a:off x="1346428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5" name="Shape 15"/>
          <p:cNvGrpSpPr/>
          <p:nvPr/>
        </p:nvGrpSpPr>
        <p:grpSpPr>
          <a:xfrm>
            <a:off x="1004151" y="3969100"/>
            <a:ext cx="7136667" cy="152400"/>
            <a:chOff x="1346435" y="3969087"/>
            <a:chExt cx="6452100" cy="152400"/>
          </a:xfrm>
        </p:grpSpPr>
        <p:cxnSp>
          <p:nvCxnSpPr>
            <p:cNvPr id="16" name="Shape 16"/>
            <p:cNvCxnSpPr/>
            <p:nvPr/>
          </p:nvCxnSpPr>
          <p:spPr>
            <a:xfrm>
              <a:off x="1346435" y="4121487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Shape 17"/>
            <p:cNvCxnSpPr/>
            <p:nvPr/>
          </p:nvCxnSpPr>
          <p:spPr>
            <a:xfrm>
              <a:off x="1346435" y="3969087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400"/>
            </a:lvl1pPr>
            <a:lvl2pPr lvl="1" algn="ctr">
              <a:spcBef>
                <a:spcPts val="0"/>
              </a:spcBef>
              <a:buSzPct val="100000"/>
              <a:defRPr sz="5400"/>
            </a:lvl2pPr>
            <a:lvl3pPr lvl="2" algn="ctr">
              <a:spcBef>
                <a:spcPts val="0"/>
              </a:spcBef>
              <a:buSzPct val="100000"/>
              <a:defRPr sz="5400"/>
            </a:lvl3pPr>
            <a:lvl4pPr lvl="3" algn="ctr">
              <a:spcBef>
                <a:spcPts val="0"/>
              </a:spcBef>
              <a:buSzPct val="100000"/>
              <a:defRPr sz="5400"/>
            </a:lvl4pPr>
            <a:lvl5pPr lvl="4" algn="ctr">
              <a:spcBef>
                <a:spcPts val="0"/>
              </a:spcBef>
              <a:buSzPct val="100000"/>
              <a:defRPr sz="5400"/>
            </a:lvl5pPr>
            <a:lvl6pPr lvl="5" algn="ctr">
              <a:spcBef>
                <a:spcPts val="0"/>
              </a:spcBef>
              <a:buSzPct val="100000"/>
              <a:defRPr sz="5400"/>
            </a:lvl6pPr>
            <a:lvl7pPr lvl="6" algn="ctr">
              <a:spcBef>
                <a:spcPts val="0"/>
              </a:spcBef>
              <a:buSzPct val="100000"/>
              <a:defRPr sz="5400"/>
            </a:lvl7pPr>
            <a:lvl8pPr lvl="7" algn="ctr">
              <a:spcBef>
                <a:spcPts val="0"/>
              </a:spcBef>
              <a:buSzPct val="100000"/>
              <a:defRPr sz="5400"/>
            </a:lvl8pPr>
            <a:lvl9pPr lvl="8" algn="ctr">
              <a:spcBef>
                <a:spcPts val="0"/>
              </a:spcBef>
              <a:buSzPct val="100000"/>
              <a:defRPr sz="54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>
                <a:solidFill>
                  <a:schemeClr val="lt1"/>
                </a:solidFill>
              </a:rPr>
              <a:t>‹#›</a:t>
            </a:fld>
            <a:endParaRPr lang="en-GB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7" name="Shape 47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>
                <a:solidFill>
                  <a:schemeClr val="lt1"/>
                </a:solidFill>
              </a:rPr>
              <a:t>‹#›</a:t>
            </a:fld>
            <a:endParaRPr lang="en-GB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Open Sans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-GB"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lang="en-GB" sz="10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ctrTitle"/>
          </p:nvPr>
        </p:nvSpPr>
        <p:spPr>
          <a:xfrm>
            <a:off x="317850" y="644300"/>
            <a:ext cx="8508300" cy="2109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Kieli itseilmaisun välineenä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subTitle" idx="1"/>
          </p:nvPr>
        </p:nvSpPr>
        <p:spPr>
          <a:xfrm>
            <a:off x="2136750" y="2753304"/>
            <a:ext cx="4870500" cy="1098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2200"/>
              <a:t>POM1YSU käsikirja</a:t>
            </a:r>
          </a:p>
          <a:p>
            <a:pPr lvl="0">
              <a:spcBef>
                <a:spcPts val="0"/>
              </a:spcBef>
              <a:buNone/>
            </a:pPr>
            <a:r>
              <a:rPr lang="en-GB" sz="2200"/>
              <a:t>Laura Kykkänen, Liisi Mäkelä &amp; Roosa Simberg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Ideoita itseilmaisun opetukseen ja tukemiseen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171150" y="1266325"/>
            <a:ext cx="8661300" cy="3415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b="1"/>
              <a:t>Muu itseilmaisu → oppiainerajojen ylittäminen ja laaja-alainen oppiminen</a:t>
            </a:r>
          </a:p>
          <a:p>
            <a:pPr marL="457200" lvl="0" indent="-228600" rtl="0">
              <a:spcBef>
                <a:spcPts val="1000"/>
              </a:spcBef>
            </a:pPr>
            <a:r>
              <a:rPr lang="en-GB"/>
              <a:t>Musiikki &amp; äidinkieli: oppilaat tuottavat heidän omaa kokemus- ja ajatusmaailmaansa käsittelevän laulun tai esimerkiksi räpin, jossa yhdistyy itseilmaisua tukevat tekstit ja niiden esittäminen musiikin keinoin. Tuetaan kokonaisvaltaista ilmaisua ja itselle tärkeiden asioiden työstämistä musiikin avulla.</a:t>
            </a:r>
          </a:p>
          <a:p>
            <a:pPr marL="457200" lvl="0" indent="-228600" rtl="0">
              <a:spcBef>
                <a:spcPts val="1000"/>
              </a:spcBef>
            </a:pPr>
            <a:r>
              <a:rPr lang="en-GB"/>
              <a:t>Kuvaamataito &amp; äidinkieli: Minä-työ → esim. aikakauslehdet, piirrustukset yms.</a:t>
            </a:r>
          </a:p>
          <a:p>
            <a:pPr lvl="0" rtl="0">
              <a:spcBef>
                <a:spcPts val="100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Lisää ideoita?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Lähteet</a:t>
            </a:r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1100"/>
              <a:t>Luukka, M.-R. 2004. Tekstejä, luovuutta ja prosesseja – Näkökulmia kirjoittamiseen ja sen opetukseen. Teoksessa M.-R. Luukka &amp; P. Jääskeläinen (toim.) Hiiden hirveä hiihtämässä: hirveä(n) ihana kirjoittamisen opetus. ÄOL:n vuosikirja XLVIII. Helsinki: ÄOL, 9–22.</a:t>
            </a:r>
          </a:p>
          <a:p>
            <a:pPr lvl="0">
              <a:spcBef>
                <a:spcPts val="0"/>
              </a:spcBef>
              <a:buNone/>
            </a:pPr>
            <a:r>
              <a:rPr lang="en-GB" sz="1100"/>
              <a:t>Opetushallitus 2015. Perusopetuksen opetussuunnitelman perusteet 2014. Helsinki: Opetushallitus.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Mitä itseilmaisu tarkoittaa?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Itseilmaisu on...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427675" y="1238050"/>
            <a:ext cx="8693700" cy="3860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1000"/>
              </a:spcBef>
            </a:pPr>
            <a:r>
              <a:rPr lang="en-GB"/>
              <a:t>Oman luovuuden ja ajattelun ilmentämistä eri keinoin esimerkiksi sanoilla, kuvilla, äänellä ja keholla</a:t>
            </a:r>
          </a:p>
          <a:p>
            <a:pPr marL="457200" lvl="0" indent="-228600" rtl="0">
              <a:spcBef>
                <a:spcPts val="1000"/>
              </a:spcBef>
            </a:pPr>
            <a:r>
              <a:rPr lang="en-GB"/>
              <a:t>Osa monilukutaitoa ja oppimaan oppimista</a:t>
            </a:r>
          </a:p>
          <a:p>
            <a:pPr marL="457200" lvl="0" indent="-228600" rtl="0">
              <a:spcBef>
                <a:spcPts val="1000"/>
              </a:spcBef>
            </a:pPr>
            <a:r>
              <a:rPr lang="en-GB"/>
              <a:t>Oman tahdon ja mielipiteiden ilmaisua erilaisissa tilanteissa eri tavoin</a:t>
            </a:r>
          </a:p>
          <a:p>
            <a:pPr lvl="0" rtl="0">
              <a:spcBef>
                <a:spcPts val="1000"/>
              </a:spcBef>
              <a:buNone/>
            </a:pPr>
            <a:endParaRPr/>
          </a:p>
          <a:p>
            <a:pPr marL="457200" lvl="0" indent="-228600" rtl="0">
              <a:spcBef>
                <a:spcPts val="1000"/>
              </a:spcBef>
            </a:pPr>
            <a:r>
              <a:rPr lang="en-GB"/>
              <a:t>Itseilmaisua tapahtuu kaikessa ihmisen toiminnassa, esimerkiksi kaikki tekstit ovat itseilmaisua</a:t>
            </a:r>
          </a:p>
          <a:p>
            <a:pPr marL="457200" lvl="0" indent="-228600" rtl="0">
              <a:spcBef>
                <a:spcPts val="1000"/>
              </a:spcBef>
            </a:pPr>
            <a:r>
              <a:rPr lang="en-GB"/>
              <a:t>Itseilmaisu vaatii henkilöltä jonkinlaista keinoa tuoda ajatuksensa näkyväksi muille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0" y="445025"/>
            <a:ext cx="90585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3400"/>
              <a:t> Opetussuunnitelmassa itseilmaisuun liittyvää </a:t>
            </a:r>
            <a:r>
              <a:rPr lang="en-GB" sz="1600"/>
              <a:t>(Opetushallitus 2015)</a:t>
            </a:r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311750" y="1296875"/>
            <a:ext cx="8520600" cy="3271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GB"/>
              <a:t>Tietoisuus itsestä kielen käyttäjänä ja viestijänä sekä oman viestijäkuvan rakentaminen</a:t>
            </a:r>
          </a:p>
          <a:p>
            <a:pPr marL="914400" lvl="1" indent="-228600" rtl="0">
              <a:spcBef>
                <a:spcPts val="0"/>
              </a:spcBef>
              <a:spcAft>
                <a:spcPts val="1000"/>
              </a:spcAft>
            </a:pPr>
            <a:r>
              <a:rPr lang="en-GB"/>
              <a:t>Opettajan rooli palautteen antamisessa korostuu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-GB"/>
              <a:t>Eri ilmaisukanavien löytäminen ja hyödyntäminen sekä rohkeus ilmaista itseään kokonaisvaltaisesti eri tapoja käyttäen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-GB"/>
              <a:t>Opettajan tehtävä valita ja löytää monipuolisia työskentelytapoja tukemaan itseilmaisua (kirjoittaminen, eleet, draama, kuvat yms.)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-GB"/>
              <a:t>Omien mielipiteiden esittäminen ja kokemusten kuvaileminen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-GB"/>
              <a:t>Laaja-alaisena tavoitteena kulttuurinen osaaminen, vuorovaikutus ja ilmaisu 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0" lvl="0" indent="0" rt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Miksi itseilmaisua on tärkeää oppia?</a:t>
            </a:r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35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GB"/>
              <a:t>Jokaisella on oikeus ilmaista itseään ja olisi tärkeää, että jokainen löytäisi itselleen sopivimmat keinot itsensä ilmaisuun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-GB"/>
              <a:t>Oppilaiden omien kokemusten ja mielenkiinnonkohteiden näkyminen koulussa 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-GB"/>
              <a:t>Itseilmaisun ja viestimisen tilannesidonnaisuus -  vuorovaikutuksen vihjeiden ja ilmaisujen ymmärtäminen 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-GB"/>
              <a:t>On tärkeää yhteiskunnassa pärjäämisen kannalta osata ilmaista itseään tilanteeseen sopivilla ja tarkoituksenmukaisilla keinoilla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311625" y="445025"/>
            <a:ext cx="85878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3300"/>
              <a:t>Miten itseilmaisu näkyy äidinkielen oppimateriaaleissa?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spcAft>
                <a:spcPts val="1000"/>
              </a:spcAft>
            </a:pPr>
            <a:r>
              <a:rPr lang="en-GB"/>
              <a:t>Asiakeskeisyys ja irrallisuus oppilaan omasta elämästä</a:t>
            </a:r>
          </a:p>
          <a:p>
            <a:pPr marL="457200" lvl="0" indent="-228600" rtl="0">
              <a:spcBef>
                <a:spcPts val="0"/>
              </a:spcBef>
              <a:spcAft>
                <a:spcPts val="1000"/>
              </a:spcAft>
            </a:pPr>
            <a:r>
              <a:rPr lang="en-GB"/>
              <a:t>Omat tulkinnat teksteistä ja tarinoiden jatkaminen mielikuvituksen mukaan</a:t>
            </a:r>
          </a:p>
          <a:p>
            <a:pPr marL="457200" lvl="0" indent="-228600" rtl="0">
              <a:spcBef>
                <a:spcPts val="0"/>
              </a:spcBef>
              <a:spcAft>
                <a:spcPts val="1000"/>
              </a:spcAft>
            </a:pPr>
            <a:r>
              <a:rPr lang="en-GB"/>
              <a:t>Lähestyminen enemmän valmiiden tietosisältöjen kuin oppilaiden oman tuottamisen kautta</a:t>
            </a:r>
          </a:p>
          <a:p>
            <a:pPr marL="457200" lvl="0" indent="-228600">
              <a:spcBef>
                <a:spcPts val="0"/>
              </a:spcBef>
              <a:spcAft>
                <a:spcPts val="1000"/>
              </a:spcAft>
            </a:pPr>
            <a:r>
              <a:rPr lang="en-GB"/>
              <a:t>Draamaharjoitukset ja esiintyminen itseilmaisun harjoittelussa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Itseilmaisun tavotteita opetuksessa (Luukka 2004)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GB"/>
              <a:t>Kehitetään luovaa ajattelua: ideoinnin ja vapaan ilmaisun kautta jokainen voi löytää itselleen sopivan itseilmaisun keinon</a:t>
            </a:r>
          </a:p>
          <a:p>
            <a:pPr marL="457200" lvl="0" indent="-228600">
              <a:spcBef>
                <a:spcPts val="0"/>
              </a:spcBef>
            </a:pPr>
            <a:r>
              <a:rPr lang="en-GB"/>
              <a:t>Opettajan rooli on toimia itseilmaisun mahdollistajana luomalla oppilaalle edellytykset vapaaseen ja spontaaniin itseilmaisuun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Ideoita itseilmaisun opetukseen ja tukemiseen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b="1"/>
              <a:t>Kirjallinen itseilmaisu</a:t>
            </a:r>
          </a:p>
          <a:p>
            <a:pPr marL="457200" lvl="0" indent="-228600" rtl="0">
              <a:spcBef>
                <a:spcPts val="1000"/>
              </a:spcBef>
            </a:pPr>
            <a:r>
              <a:rPr lang="en-GB"/>
              <a:t>Luovan kirjoittamisen harjoitukset: vapaata ajatustenvirtaa tai osittain ohjeistettuna → rohkaistaan oppilaita vapaaseen ilmaisuun ja omien ajatusten ja kokemusten käsittelyyn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-GB"/>
              <a:t>Draaman käyttö ja monipuolinen mahdollisuus oppimiseen eri ilmaisukanavia hyödyntäen, esimerkiksi lyhytelokuvan suunnittelu ja toteutus 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Ideoita itseilmaisun opetukseen ja tukemiseen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1000"/>
              </a:spcBef>
              <a:buNone/>
            </a:pPr>
            <a:r>
              <a:rPr lang="en-GB" b="1"/>
              <a:t>Suullinen itseilmaisu</a:t>
            </a:r>
          </a:p>
          <a:p>
            <a:pPr marL="457200" lvl="0" indent="-228600" rtl="0">
              <a:spcBef>
                <a:spcPts val="1000"/>
              </a:spcBef>
            </a:pPr>
            <a:r>
              <a:rPr lang="en-GB"/>
              <a:t>Spontaani tarinan tuottaminen esim. lause kerrallaan yhdessä ryhmän kanssa. Matalan kynnyksen tehtävä, joka rohkaisee oppilaita tekstin luomiseen ja sen prosessointiin yhdessä ryhmän kanssa.</a:t>
            </a:r>
          </a:p>
          <a:p>
            <a:pPr marL="457200" lvl="0" indent="-228600" rtl="0">
              <a:spcBef>
                <a:spcPts val="1000"/>
              </a:spcBef>
            </a:pPr>
            <a:r>
              <a:rPr lang="en-GB"/>
              <a:t>Esiintymisharjoitteet</a:t>
            </a:r>
          </a:p>
          <a:p>
            <a:pPr marL="914400" lvl="1" indent="-228600" rtl="0">
              <a:spcBef>
                <a:spcPts val="1000"/>
              </a:spcBef>
            </a:pPr>
            <a:r>
              <a:rPr lang="en-GB"/>
              <a:t>Väittelyt, puheet, esitelmät jne.</a:t>
            </a:r>
          </a:p>
          <a:p>
            <a:pPr marL="914400" lvl="1" indent="-228600" rtl="0">
              <a:spcBef>
                <a:spcPts val="1000"/>
              </a:spcBef>
            </a:pPr>
            <a:r>
              <a:rPr lang="en-GB"/>
              <a:t>Omien näkemysten perusteleminen ja toisten ajatusmaailmaan eläytyminen</a:t>
            </a:r>
          </a:p>
          <a:p>
            <a:pPr marL="1371600" lvl="2" indent="-228600" rtl="0">
              <a:spcBef>
                <a:spcPts val="1000"/>
              </a:spcBef>
            </a:pPr>
            <a:r>
              <a:rPr lang="en-GB"/>
              <a:t>HUOM! Oppilaiden kokemusmaailman huomioiminen</a:t>
            </a:r>
          </a:p>
          <a:p>
            <a:pPr marL="457200" lvl="0" indent="0">
              <a:spcBef>
                <a:spcPts val="100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491</Words>
  <Application>Microsoft Office PowerPoint</Application>
  <PresentationFormat>Näytössä katseltava esitys (16:9)</PresentationFormat>
  <Paragraphs>51</Paragraphs>
  <Slides>12</Slides>
  <Notes>12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PT Sans Narrow</vt:lpstr>
      <vt:lpstr>Arial</vt:lpstr>
      <vt:lpstr>Open Sans</vt:lpstr>
      <vt:lpstr>tropic</vt:lpstr>
      <vt:lpstr>Kieli itseilmaisun välineenä</vt:lpstr>
      <vt:lpstr>Mitä itseilmaisu tarkoittaa?</vt:lpstr>
      <vt:lpstr>Itseilmaisu on...</vt:lpstr>
      <vt:lpstr> Opetussuunnitelmassa itseilmaisuun liittyvää (Opetushallitus 2015)</vt:lpstr>
      <vt:lpstr>Miksi itseilmaisua on tärkeää oppia?</vt:lpstr>
      <vt:lpstr>Miten itseilmaisu näkyy äidinkielen oppimateriaaleissa?</vt:lpstr>
      <vt:lpstr>Itseilmaisun tavotteita opetuksessa (Luukka 2004)</vt:lpstr>
      <vt:lpstr>Ideoita itseilmaisun opetukseen ja tukemiseen</vt:lpstr>
      <vt:lpstr>Ideoita itseilmaisun opetukseen ja tukemiseen</vt:lpstr>
      <vt:lpstr>Ideoita itseilmaisun opetukseen ja tukemiseen</vt:lpstr>
      <vt:lpstr>Lisää ideoita?</vt:lpstr>
      <vt:lpstr>Lähteet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Kieli itseilmaisun välineenä</dc:title>
  <dc:creator>user</dc:creator>
  <cp:lastModifiedBy>Annamaija Eskola</cp:lastModifiedBy>
  <cp:revision>1</cp:revision>
  <dcterms:modified xsi:type="dcterms:W3CDTF">2016-05-11T14:45:31Z</dcterms:modified>
</cp:coreProperties>
</file>