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8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87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66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55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72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64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81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80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44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47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368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3746-07B1-4082-941C-5DD9D70BC269}" type="datetimeFigureOut">
              <a:rPr lang="fi-FI" smtClean="0"/>
              <a:t>21.8.2019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1625-5414-4724-89F1-78D8C1C2C7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62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8000"/>
              <a:t>Inflaatio</a:t>
            </a:r>
          </a:p>
        </p:txBody>
      </p:sp>
      <p:sp>
        <p:nvSpPr>
          <p:cNvPr id="3075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45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Agency FB" panose="020B0503020202020204" pitchFamily="34" charset="0"/>
              </a:rPr>
              <a:t>Mitä haittoja inflaatioon eli hintojen nousuun liittyy?</a:t>
            </a:r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mtClean="0">
                <a:latin typeface="Agency FB" panose="020B0503020202020204" pitchFamily="34" charset="0"/>
              </a:rPr>
              <a:t>Yleinen taloudellinen epävarmuus</a:t>
            </a:r>
          </a:p>
          <a:p>
            <a:r>
              <a:rPr lang="fi-FI" altLang="fi-FI" smtClean="0">
                <a:latin typeface="Agency FB" panose="020B0503020202020204" pitchFamily="34" charset="0"/>
              </a:rPr>
              <a:t>Syö säästöt, vähentää ostovoimaa</a:t>
            </a:r>
          </a:p>
          <a:p>
            <a:r>
              <a:rPr lang="fi-FI" altLang="fi-FI" smtClean="0">
                <a:latin typeface="Agency FB" panose="020B0503020202020204" pitchFamily="34" charset="0"/>
              </a:rPr>
              <a:t>Heikentää maan kilpailukykyä</a:t>
            </a:r>
          </a:p>
          <a:p>
            <a:r>
              <a:rPr lang="fi-FI" altLang="fi-FI" smtClean="0">
                <a:latin typeface="Agency FB" panose="020B0503020202020204" pitchFamily="34" charset="0"/>
              </a:rPr>
              <a:t>Lisää tuloeroja: tulonsiirrot eivät nouse palkkojen tahdissa.</a:t>
            </a:r>
          </a:p>
          <a:p>
            <a:r>
              <a:rPr lang="fi-FI" altLang="fi-FI" smtClean="0">
                <a:latin typeface="Agency FB" panose="020B0503020202020204" pitchFamily="34" charset="0"/>
              </a:rPr>
              <a:t>Seuraukset hankalimmat ns. normikotitalouksille.</a:t>
            </a:r>
          </a:p>
        </p:txBody>
      </p:sp>
    </p:spTree>
    <p:extLst>
      <p:ext uri="{BB962C8B-B14F-4D97-AF65-F5344CB8AC3E}">
        <p14:creationId xmlns:p14="http://schemas.microsoft.com/office/powerpoint/2010/main" val="14520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1957389" y="549275"/>
            <a:ext cx="8277225" cy="1143000"/>
          </a:xfrm>
        </p:spPr>
        <p:txBody>
          <a:bodyPr/>
          <a:lstStyle/>
          <a:p>
            <a:r>
              <a:rPr lang="fi-FI" altLang="fi-FI" smtClean="0">
                <a:latin typeface="Agency FB" panose="020B0503020202020204" pitchFamily="34" charset="0"/>
              </a:rPr>
              <a:t>Hintavakauden  turvaaminen on EKP:n tehtävä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2209800" y="1981201"/>
            <a:ext cx="7772400" cy="4543425"/>
          </a:xfrm>
        </p:spPr>
        <p:txBody>
          <a:bodyPr/>
          <a:lstStyle/>
          <a:p>
            <a:r>
              <a:rPr lang="fi-FI" altLang="fi-FI" smtClean="0">
                <a:latin typeface="Agency FB" panose="020B0503020202020204" pitchFamily="34" charset="0"/>
              </a:rPr>
              <a:t>Euroopan keskuspankki pyrkii pitämän hinnat tasaisina (1-2% vuosikasvu pitkällä ja keskipitkällä aikavälillä).</a:t>
            </a:r>
          </a:p>
          <a:p>
            <a:r>
              <a:rPr lang="fi-FI" altLang="fi-FI" smtClean="0">
                <a:latin typeface="Agency FB" panose="020B0503020202020204" pitchFamily="34" charset="0"/>
              </a:rPr>
              <a:t>Miten? Ohjauskorkoa säätelemällä.</a:t>
            </a:r>
          </a:p>
          <a:p>
            <a:pPr lvl="1"/>
            <a:r>
              <a:rPr lang="fi-FI" altLang="fi-FI" smtClean="0">
                <a:latin typeface="Agency FB" panose="020B0503020202020204" pitchFamily="34" charset="0"/>
              </a:rPr>
              <a:t>NOPEA HINTOJEN NOUSU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altLang="fi-FI" smtClean="0">
                <a:latin typeface="Agency FB" panose="020B0503020202020204" pitchFamily="34" charset="0"/>
              </a:rPr>
              <a:t>korkoa nostetaan &gt; investoiminen, lainaaminen kalliimpaa </a:t>
            </a:r>
          </a:p>
          <a:p>
            <a:pPr lvl="1">
              <a:buFontTx/>
              <a:buChar char="-"/>
            </a:pPr>
            <a:r>
              <a:rPr lang="fi-FI" altLang="fi-FI" smtClean="0">
                <a:latin typeface="Agency FB" panose="020B0503020202020204" pitchFamily="34" charset="0"/>
              </a:rPr>
              <a:t>HINTOJEN NOUSU NOLLASSA/ DEFLAATIO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altLang="fi-FI" smtClean="0">
                <a:latin typeface="Agency FB" panose="020B0503020202020204" pitchFamily="34" charset="0"/>
              </a:rPr>
              <a:t>Korkoa lasketaan &gt; tarjolla halpaa rahaa&gt; innostaa investoimaan ym. taloudelliseen toimeliaisuuteen.</a:t>
            </a:r>
          </a:p>
        </p:txBody>
      </p:sp>
    </p:spTree>
    <p:extLst>
      <p:ext uri="{BB962C8B-B14F-4D97-AF65-F5344CB8AC3E}">
        <p14:creationId xmlns:p14="http://schemas.microsoft.com/office/powerpoint/2010/main" val="24440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http://www.cartoonstock.com/newscartoons/cartoonists/gri/lowres/grin29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4572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858000" y="228601"/>
            <a:ext cx="322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4000">
                <a:latin typeface="Comic Sans MS" panose="030F0702030302020204" pitchFamily="66" charset="0"/>
                <a:ea typeface="Arial Unicode MS" pitchFamily="34" charset="-128"/>
              </a:rPr>
              <a:t>DEFLAATIO</a:t>
            </a:r>
            <a:endParaRPr lang="fi-FI" altLang="fi-FI" sz="40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664200" y="20574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i-FI" altLang="fi-FI">
                <a:latin typeface="Arial Unicode MS" pitchFamily="34" charset="-128"/>
                <a:ea typeface="Arial Unicode MS" pitchFamily="34" charset="-128"/>
              </a:rPr>
              <a:t>-</a:t>
            </a:r>
            <a:r>
              <a:rPr lang="fi-FI" altLang="fi-FI">
                <a:latin typeface="Comic Sans MS" panose="030F0702030302020204" pitchFamily="66" charset="0"/>
                <a:ea typeface="Arial Unicode MS" pitchFamily="34" charset="-128"/>
              </a:rPr>
              <a:t>laman tai hyvin hitaan talouskasvun aikana</a:t>
            </a:r>
            <a:endParaRPr lang="fi-FI" altLang="fi-FI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513388" y="3338513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i-FI" altLang="fi-FI" sz="3600">
                <a:latin typeface="Comic Sans MS" panose="030F0702030302020204" pitchFamily="66" charset="0"/>
                <a:ea typeface="Arial Unicode MS" pitchFamily="34" charset="-128"/>
              </a:rPr>
              <a:t>  Seuraukset:</a:t>
            </a:r>
            <a:endParaRPr lang="fi-FI" altLang="fi-FI" sz="3600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934201" y="3048001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i-FI" altLang="fi-FI">
                <a:cs typeface="Times New Roman" panose="02020603050405020304" pitchFamily="18" charset="0"/>
              </a:rPr>
              <a:t>     </a:t>
            </a:r>
            <a:endParaRPr lang="fi-FI" altLang="fi-FI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664200" y="930275"/>
            <a:ext cx="469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Comic Sans MS" panose="030F0702030302020204" pitchFamily="66" charset="0"/>
                <a:cs typeface="Times New Roman" panose="02020603050405020304" pitchFamily="18" charset="0"/>
              </a:rPr>
              <a:t>=  hintojen aleneminen,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Comic Sans MS" panose="030F0702030302020204" pitchFamily="66" charset="0"/>
                <a:cs typeface="Times New Roman" panose="02020603050405020304" pitchFamily="18" charset="0"/>
              </a:rPr>
              <a:t>rahan ostovoima kasvaa</a:t>
            </a:r>
            <a:r>
              <a:rPr lang="fi-FI" altLang="fi-FI"/>
              <a:t>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800600" y="4114800"/>
            <a:ext cx="5867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Comic Sans MS" panose="030F0702030302020204" pitchFamily="66" charset="0"/>
                <a:ea typeface="Arial Unicode MS" pitchFamily="34" charset="-128"/>
              </a:rPr>
              <a:t>	- kuluttajat siirtävät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Comic Sans MS" panose="030F0702030302020204" pitchFamily="66" charset="0"/>
                <a:ea typeface="Arial Unicode MS" pitchFamily="34" charset="-128"/>
              </a:rPr>
              <a:t>o 	ostojaan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cs typeface="Times New Roman" panose="02020603050405020304" pitchFamily="18" charset="0"/>
              </a:rPr>
              <a:t>        - </a:t>
            </a:r>
            <a:r>
              <a:rPr lang="fi-FI" altLang="fi-FI">
                <a:latin typeface="Comic Sans MS" panose="030F0702030302020204" pitchFamily="66" charset="0"/>
                <a:ea typeface="Arial Unicode MS" pitchFamily="34" charset="-128"/>
              </a:rPr>
              <a:t>velkojen takaisinmaksu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Comic Sans MS" panose="030F0702030302020204" pitchFamily="66" charset="0"/>
                <a:ea typeface="Arial Unicode MS" pitchFamily="34" charset="-128"/>
              </a:rPr>
              <a:t>	vaikeutuu &gt; velkakriisi</a:t>
            </a:r>
            <a:endParaRPr lang="fi-FI" altLang="fi-FI">
              <a:latin typeface="Arial Unicode MS" pitchFamily="34" charset="-128"/>
              <a:ea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Comic Sans MS" panose="030F0702030302020204" pitchFamily="66" charset="0"/>
                <a:cs typeface="Times New Roman" panose="02020603050405020304" pitchFamily="18" charset="0"/>
              </a:rPr>
              <a:t> 	- yritysten voitot laskee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456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 autoUpdateAnimBg="0"/>
      <p:bldP spid="7175" grpId="0" build="p" autoUpdateAnimBg="0"/>
      <p:bldP spid="7178" grpId="0" build="p" autoUpdateAnimBg="0"/>
      <p:bldP spid="71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>
            <a:spLocks noChangeArrowheads="1"/>
          </p:cNvSpPr>
          <p:nvPr>
            <p:ph type="title"/>
          </p:nvPr>
        </p:nvSpPr>
        <p:spPr>
          <a:xfrm>
            <a:off x="2058988" y="352425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fi-FI" altLang="fi-FI" smtClean="0">
                <a:solidFill>
                  <a:schemeClr val="tx1"/>
                </a:solidFill>
                <a:latin typeface="Liberation Sans" panose="020B0604020202020204" pitchFamily="34" charset="0"/>
                <a:cs typeface="Liberation Sans" panose="020B0604020202020204" pitchFamily="34" charset="0"/>
              </a:rPr>
              <a:t>Miten inflaatiota mitataan?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057401" y="1806576"/>
            <a:ext cx="7070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4000"/>
              <a:t>Inflaation vauhti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4000"/>
              <a:t>kuluttajahintojen keskimääräinen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4000"/>
              <a:t>vuosinousu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81200" y="3886201"/>
            <a:ext cx="4248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3600"/>
              <a:t>Tilastokeskus: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3600"/>
              <a:t>Kuluttajahintaindeksit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981200" y="5181601"/>
            <a:ext cx="7766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3600"/>
              <a:t>Kuvastaa kotitalouksien keskimääräisten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3600"/>
              <a:t>kulutusmenojen hintakehitystä </a:t>
            </a:r>
          </a:p>
        </p:txBody>
      </p:sp>
      <p:pic>
        <p:nvPicPr>
          <p:cNvPr id="16390" name="Picture 8" descr="C:\Ohjelmatiedostot\Yhteiset tiedostot\Microsoft Shared\Clipart\cagcat50\BD04972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048000"/>
            <a:ext cx="292417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  <p:bldP spid="12293" grpId="0" build="p" autoUpdateAnimBg="0"/>
      <p:bldP spid="1229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17411" name="Picture 2" descr="https://pbs.twimg.com/media/DWYzlhHXcAAfhnN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6" y="0"/>
            <a:ext cx="747077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2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h4.googleusercontent.com/GjYiyM0iUuToiqmsK4_1g5zwE8jcOUz3aeKNdic3EpMXhKAsmozSmaVN5G6GfUdrMYL6zigxWbJNbsnwy9KeMAYs7f3nifdhcHsVFyWFSYO0rt4TF9F5Pqp9EN0N9LmyVriKyRYUun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0388" y="2349500"/>
            <a:ext cx="8526462" cy="3944938"/>
          </a:xfrm>
        </p:spPr>
      </p:pic>
      <p:sp>
        <p:nvSpPr>
          <p:cNvPr id="18435" name="Suorakulmio 2"/>
          <p:cNvSpPr>
            <a:spLocks noChangeArrowheads="1"/>
          </p:cNvSpPr>
          <p:nvPr/>
        </p:nvSpPr>
        <p:spPr bwMode="auto">
          <a:xfrm>
            <a:off x="2135188" y="404813"/>
            <a:ext cx="74168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Tarkastele Suomen inflaation kehitystä. </a:t>
            </a:r>
            <a:endParaRPr lang="fi-FI" altLang="fi-FI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Minkälaisia suuria linjoja siinä havaitset?</a:t>
            </a:r>
            <a:endParaRPr lang="fi-FI" altLang="fi-FI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Mikä voisi selittää havaintojasi?</a:t>
            </a:r>
            <a:endParaRPr lang="fi-FI" altLang="fi-FI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altLang="fi-FI"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i-FI" altLang="fi-FI" sz="2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65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88" y="765175"/>
            <a:ext cx="4648200" cy="1143000"/>
          </a:xfrm>
        </p:spPr>
        <p:txBody>
          <a:bodyPr/>
          <a:lstStyle/>
          <a:p>
            <a:pPr eaLnBrk="1" hangingPunct="1"/>
            <a:r>
              <a:rPr lang="fi-FI" altLang="fi-FI" sz="5400">
                <a:latin typeface="Aharoni" pitchFamily="2" charset="0"/>
                <a:cs typeface="Aharoni" pitchFamily="2" charset="0"/>
              </a:rPr>
              <a:t>Inflaatio =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6763" y="1819275"/>
            <a:ext cx="6400801" cy="8382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fi-FI" altLang="fi-FI" sz="4400">
                <a:latin typeface="Aharoni" pitchFamily="2" charset="0"/>
                <a:cs typeface="Aharoni" pitchFamily="2" charset="0"/>
              </a:rPr>
              <a:t>hinnat yleisesti</a:t>
            </a:r>
          </a:p>
          <a:p>
            <a:pPr eaLnBrk="1" hangingPunct="1"/>
            <a:r>
              <a:rPr lang="fi-FI" altLang="fi-FI" sz="4400">
                <a:latin typeface="Aharoni" pitchFamily="2" charset="0"/>
                <a:cs typeface="Aharoni" pitchFamily="2" charset="0"/>
              </a:rPr>
              <a:t>nousevat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63751" y="4178300"/>
            <a:ext cx="8494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5400">
                <a:latin typeface="Agency FB" panose="020B0503020202020204" pitchFamily="34" charset="0"/>
                <a:cs typeface="Aharoni" pitchFamily="2" charset="0"/>
              </a:rPr>
              <a:t>Samalla rahamäärällä saa vähemmän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5400">
                <a:latin typeface="Agency FB" panose="020B0503020202020204" pitchFamily="34" charset="0"/>
                <a:cs typeface="Aharoni" pitchFamily="2" charset="0"/>
              </a:rPr>
              <a:t>tavaroita ja palveluita. </a:t>
            </a:r>
          </a:p>
        </p:txBody>
      </p:sp>
      <p:pic>
        <p:nvPicPr>
          <p:cNvPr id="5125" name="Picture 5" descr="C:\Ohjelmatiedostot\Yhteiset tiedostot\Microsoft Shared\Clipart\cagcat50\BS00561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533400"/>
            <a:ext cx="41259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3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seekingalpha.com/wp-content/seekingalpha/images/DrSeussInflation1111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33601" y="4953000"/>
            <a:ext cx="79978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3600">
                <a:latin typeface="Comic Sans MS" panose="030F0702030302020204" pitchFamily="66" charset="0"/>
                <a:cs typeface="Times New Roman" panose="02020603050405020304" pitchFamily="18" charset="0"/>
              </a:rPr>
              <a:t>Sopiva inflaatiovauhti: n. 1-2%/vuosi</a:t>
            </a:r>
            <a:r>
              <a:rPr lang="fi-FI" altLang="fi-FI" sz="3600"/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09800" y="5715001"/>
            <a:ext cx="77279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3600">
                <a:latin typeface="Comic Sans MS" panose="030F0702030302020204" pitchFamily="66" charset="0"/>
              </a:rPr>
              <a:t>Miksi inflaatiota pelätään?</a:t>
            </a:r>
          </a:p>
        </p:txBody>
      </p:sp>
    </p:spTree>
    <p:extLst>
      <p:ext uri="{BB962C8B-B14F-4D97-AF65-F5344CB8AC3E}">
        <p14:creationId xmlns:p14="http://schemas.microsoft.com/office/powerpoint/2010/main" val="10679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ttp://www.db.com/csr/images/geschichte/projects/1923_Inflationsg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6248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http://static.flickr.com/6/68327396_aa434265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373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http://www.world-postal-history.com/exhibits/roy/infl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076"/>
            <a:ext cx="42291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419600" y="5303838"/>
            <a:ext cx="6248400" cy="156966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/>
              <a:t>Hyperinflaatio Saksassa 1923: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/>
              <a:t>hinnat nousivat puolessa vuodessa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cs typeface="Times New Roman" panose="02020603050405020304" pitchFamily="18" charset="0"/>
              </a:rPr>
              <a:t>854 000 000 000  %. </a:t>
            </a:r>
          </a:p>
        </p:txBody>
      </p:sp>
    </p:spTree>
    <p:extLst>
      <p:ext uri="{BB962C8B-B14F-4D97-AF65-F5344CB8AC3E}">
        <p14:creationId xmlns:p14="http://schemas.microsoft.com/office/powerpoint/2010/main" val="24610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Ohjelmatiedostot\Yhteiset tiedostot\Microsoft Shared\Clipart\cagcat50\BS02064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1" y="4229100"/>
            <a:ext cx="21193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09750" y="1571625"/>
            <a:ext cx="255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Agency FB" panose="020B0503020202020204" pitchFamily="34" charset="0"/>
                <a:cs typeface="Arial" panose="020B0604020202020204" pitchFamily="34" charset="0"/>
              </a:rPr>
              <a:t>1. Kysyntä   kasvaa</a:t>
            </a:r>
            <a:endParaRPr lang="fi-FI" altLang="fi-FI">
              <a:latin typeface="Agency FB" panose="020B0503020202020204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09751" y="2714626"/>
            <a:ext cx="3425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Agency FB" panose="020B0503020202020204" pitchFamily="34" charset="0"/>
              </a:rPr>
              <a:t>2. Tuotantokustannusten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Agency FB" panose="020B0503020202020204" pitchFamily="34" charset="0"/>
              </a:rPr>
              <a:t>nousu</a:t>
            </a:r>
          </a:p>
        </p:txBody>
      </p:sp>
      <p:sp>
        <p:nvSpPr>
          <p:cNvPr id="8197" name="Tekstikehys 8"/>
          <p:cNvSpPr txBox="1">
            <a:spLocks noChangeArrowheads="1"/>
          </p:cNvSpPr>
          <p:nvPr/>
        </p:nvSpPr>
        <p:spPr bwMode="auto">
          <a:xfrm>
            <a:off x="7151689" y="252414"/>
            <a:ext cx="27336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5400">
                <a:solidFill>
                  <a:srgbClr val="C00000"/>
                </a:solidFill>
                <a:latin typeface="Agency FB" panose="020B0503020202020204" pitchFamily="34" charset="0"/>
              </a:rPr>
              <a:t>Miksi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5400">
                <a:solidFill>
                  <a:srgbClr val="C00000"/>
                </a:solidFill>
                <a:latin typeface="Agency FB" panose="020B0503020202020204" pitchFamily="34" charset="0"/>
              </a:rPr>
              <a:t>inflaatio???</a:t>
            </a:r>
          </a:p>
        </p:txBody>
      </p:sp>
      <p:sp>
        <p:nvSpPr>
          <p:cNvPr id="10" name="Tekstikehys 9"/>
          <p:cNvSpPr txBox="1">
            <a:spLocks noChangeArrowheads="1"/>
          </p:cNvSpPr>
          <p:nvPr/>
        </p:nvSpPr>
        <p:spPr bwMode="auto">
          <a:xfrm>
            <a:off x="1881189" y="4143375"/>
            <a:ext cx="344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Agency FB" panose="020B0503020202020204" pitchFamily="34" charset="0"/>
              </a:rPr>
              <a:t>3. Rahan määrä lisääntyy</a:t>
            </a:r>
          </a:p>
        </p:txBody>
      </p:sp>
      <p:sp>
        <p:nvSpPr>
          <p:cNvPr id="11" name="Tekstikehys 10"/>
          <p:cNvSpPr txBox="1">
            <a:spLocks noChangeArrowheads="1"/>
          </p:cNvSpPr>
          <p:nvPr/>
        </p:nvSpPr>
        <p:spPr bwMode="auto">
          <a:xfrm>
            <a:off x="1881188" y="5286375"/>
            <a:ext cx="421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>
                <a:latin typeface="Agency FB" panose="020B0503020202020204" pitchFamily="34" charset="0"/>
              </a:rPr>
              <a:t>4. Hintojen odotetaan nousevan</a:t>
            </a:r>
          </a:p>
        </p:txBody>
      </p:sp>
      <p:sp>
        <p:nvSpPr>
          <p:cNvPr id="12" name="Tekstikehys 11"/>
          <p:cNvSpPr txBox="1">
            <a:spLocks noChangeArrowheads="1"/>
          </p:cNvSpPr>
          <p:nvPr/>
        </p:nvSpPr>
        <p:spPr bwMode="auto">
          <a:xfrm>
            <a:off x="1524001" y="285751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/>
              <a:t>KOTITALOUDET</a:t>
            </a:r>
          </a:p>
        </p:txBody>
      </p:sp>
      <p:sp>
        <p:nvSpPr>
          <p:cNvPr id="13" name="Tekstikehys 12"/>
          <p:cNvSpPr txBox="1">
            <a:spLocks noChangeArrowheads="1"/>
          </p:cNvSpPr>
          <p:nvPr/>
        </p:nvSpPr>
        <p:spPr bwMode="auto">
          <a:xfrm>
            <a:off x="2738439" y="857251"/>
            <a:ext cx="189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/>
              <a:t>YRITYKSET</a:t>
            </a:r>
          </a:p>
        </p:txBody>
      </p:sp>
      <p:sp>
        <p:nvSpPr>
          <p:cNvPr id="14" name="Tekstikehys 13"/>
          <p:cNvSpPr txBox="1">
            <a:spLocks noChangeArrowheads="1"/>
          </p:cNvSpPr>
          <p:nvPr/>
        </p:nvSpPr>
        <p:spPr bwMode="auto">
          <a:xfrm>
            <a:off x="4381501" y="214313"/>
            <a:ext cx="121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/>
              <a:t>VIENTI</a:t>
            </a:r>
          </a:p>
        </p:txBody>
      </p:sp>
      <p:sp>
        <p:nvSpPr>
          <p:cNvPr id="15" name="Tekstikehys 14"/>
          <p:cNvSpPr txBox="1">
            <a:spLocks noChangeArrowheads="1"/>
          </p:cNvSpPr>
          <p:nvPr/>
        </p:nvSpPr>
        <p:spPr bwMode="auto">
          <a:xfrm>
            <a:off x="5167314" y="714376"/>
            <a:ext cx="1673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/>
              <a:t>JULKINEN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400"/>
              <a:t>VALTA</a:t>
            </a:r>
          </a:p>
        </p:txBody>
      </p:sp>
      <p:cxnSp>
        <p:nvCxnSpPr>
          <p:cNvPr id="17" name="Suora nuoliyhdysviiva 16"/>
          <p:cNvCxnSpPr/>
          <p:nvPr/>
        </p:nvCxnSpPr>
        <p:spPr>
          <a:xfrm rot="5400000">
            <a:off x="1701801" y="1249364"/>
            <a:ext cx="785813" cy="1587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rot="5400000">
            <a:off x="2953545" y="1499395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>
            <a:stCxn id="14" idx="2"/>
          </p:cNvCxnSpPr>
          <p:nvPr/>
        </p:nvCxnSpPr>
        <p:spPr>
          <a:xfrm rot="5400000">
            <a:off x="3914775" y="571500"/>
            <a:ext cx="966788" cy="1176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>
            <a:stCxn id="15" idx="1"/>
          </p:cNvCxnSpPr>
          <p:nvPr/>
        </p:nvCxnSpPr>
        <p:spPr>
          <a:xfrm flipH="1">
            <a:off x="4132263" y="1130301"/>
            <a:ext cx="1035050" cy="595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kehys 8"/>
          <p:cNvSpPr txBox="1">
            <a:spLocks noChangeArrowheads="1"/>
          </p:cNvSpPr>
          <p:nvPr/>
        </p:nvSpPr>
        <p:spPr bwMode="auto">
          <a:xfrm>
            <a:off x="6918325" y="2474914"/>
            <a:ext cx="24209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5400">
                <a:solidFill>
                  <a:srgbClr val="C00000"/>
                </a:solidFill>
                <a:latin typeface="Agency FB" panose="020B0503020202020204" pitchFamily="34" charset="0"/>
              </a:rPr>
              <a:t>HINNAT</a:t>
            </a:r>
            <a:br>
              <a:rPr lang="fi-FI" altLang="fi-FI" sz="5400">
                <a:solidFill>
                  <a:srgbClr val="C00000"/>
                </a:solidFill>
                <a:latin typeface="Agency FB" panose="020B0503020202020204" pitchFamily="34" charset="0"/>
              </a:rPr>
            </a:br>
            <a:r>
              <a:rPr lang="fi-FI" altLang="fi-FI" sz="5400">
                <a:solidFill>
                  <a:srgbClr val="C00000"/>
                </a:solidFill>
                <a:latin typeface="Agency FB" panose="020B0503020202020204" pitchFamily="34" charset="0"/>
              </a:rPr>
              <a:t>NOUSEVAT</a:t>
            </a:r>
          </a:p>
        </p:txBody>
      </p:sp>
      <p:sp>
        <p:nvSpPr>
          <p:cNvPr id="3" name="Nuoli oikealle 2"/>
          <p:cNvSpPr/>
          <p:nvPr/>
        </p:nvSpPr>
        <p:spPr>
          <a:xfrm rot="882926" flipV="1">
            <a:off x="4587875" y="2212976"/>
            <a:ext cx="2154238" cy="315913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8" name="Nuoli oikealle 17"/>
          <p:cNvSpPr/>
          <p:nvPr/>
        </p:nvSpPr>
        <p:spPr>
          <a:xfrm flipV="1">
            <a:off x="5043489" y="3240089"/>
            <a:ext cx="1679575" cy="314325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" name="Nuoli oikealle 19"/>
          <p:cNvSpPr/>
          <p:nvPr/>
        </p:nvSpPr>
        <p:spPr>
          <a:xfrm rot="20378933" flipV="1">
            <a:off x="5267326" y="4084639"/>
            <a:ext cx="1679575" cy="314325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2" name="Nuoli oikealle 21"/>
          <p:cNvSpPr/>
          <p:nvPr/>
        </p:nvSpPr>
        <p:spPr>
          <a:xfrm rot="19316892" flipV="1">
            <a:off x="5948363" y="4803775"/>
            <a:ext cx="1852612" cy="306388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0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50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" grpId="0" animBg="1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9220" name="AutoShape 4" descr="Grafiikka."/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/>
          </a:p>
        </p:txBody>
      </p:sp>
      <p:pic>
        <p:nvPicPr>
          <p:cNvPr id="9221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9" y="908050"/>
            <a:ext cx="90646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10244" name="Picture 2" descr="Kuvahaun tulos haulle infla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9" y="977900"/>
            <a:ext cx="89884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11268" name="Picture 4" descr="Kuvahaun tulos haulle infla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052513"/>
            <a:ext cx="84328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EUROMAAT:</a:t>
            </a:r>
            <a:endParaRPr lang="fi-FI" altLang="fi-FI" dirty="0" smtClean="0"/>
          </a:p>
        </p:txBody>
      </p:sp>
      <p:sp>
        <p:nvSpPr>
          <p:cNvPr id="1229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12292" name="Picture 2" descr="https://upload.wikimedia.org/wikipedia/commons/thumb/0/08/Eurozone.svg/450px-Eurozo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874" y="271644"/>
            <a:ext cx="6264275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6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9141A96EA8EA4E8579D9B41245B2C9" ma:contentTypeVersion="10" ma:contentTypeDescription="Luo uusi asiakirja." ma:contentTypeScope="" ma:versionID="7dc510084f75d00c0ac79af489274f87">
  <xsd:schema xmlns:xsd="http://www.w3.org/2001/XMLSchema" xmlns:xs="http://www.w3.org/2001/XMLSchema" xmlns:p="http://schemas.microsoft.com/office/2006/metadata/properties" xmlns:ns3="e675b820-0970-4dc2-82d7-e1ac55c57055" xmlns:ns4="29edc433-ad5a-4b80-bb02-89fac3ad605f" targetNamespace="http://schemas.microsoft.com/office/2006/metadata/properties" ma:root="true" ma:fieldsID="34a0273d63ef1d9cae78fde42ab93056" ns3:_="" ns4:_="">
    <xsd:import namespace="e675b820-0970-4dc2-82d7-e1ac55c57055"/>
    <xsd:import namespace="29edc433-ad5a-4b80-bb02-89fac3ad60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b820-0970-4dc2-82d7-e1ac55c570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dc433-ad5a-4b80-bb02-89fac3ad6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EE7C91-C5C2-4390-ADC4-427D2AF5A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b820-0970-4dc2-82d7-e1ac55c57055"/>
    <ds:schemaRef ds:uri="29edc433-ad5a-4b80-bb02-89fac3ad60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1534C9-93F5-4B4A-9446-6353678AB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51327-2F58-4A5F-9DA6-0D6AE05215A2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e675b820-0970-4dc2-82d7-e1ac55c57055"/>
    <ds:schemaRef ds:uri="29edc433-ad5a-4b80-bb02-89fac3ad605f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Laajakuva</PresentationFormat>
  <Paragraphs>61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7" baseType="lpstr">
      <vt:lpstr>Arial Unicode MS</vt:lpstr>
      <vt:lpstr>Agency FB</vt:lpstr>
      <vt:lpstr>Aharoni</vt:lpstr>
      <vt:lpstr>Arial</vt:lpstr>
      <vt:lpstr>Calibri</vt:lpstr>
      <vt:lpstr>Calibri Light</vt:lpstr>
      <vt:lpstr>Comic Sans MS</vt:lpstr>
      <vt:lpstr>Liberation Sans</vt:lpstr>
      <vt:lpstr>Times New Roman</vt:lpstr>
      <vt:lpstr>Verdana</vt:lpstr>
      <vt:lpstr>Wingdings</vt:lpstr>
      <vt:lpstr>Office-teema</vt:lpstr>
      <vt:lpstr>Inflaatio</vt:lpstr>
      <vt:lpstr>Inflaatio =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EUROMAAT:</vt:lpstr>
      <vt:lpstr>Mitä haittoja inflaatioon eli hintojen nousuun liittyy?</vt:lpstr>
      <vt:lpstr>Hintavakauden  turvaaminen on EKP:n tehtävä</vt:lpstr>
      <vt:lpstr>PowerPoint-esitys</vt:lpstr>
      <vt:lpstr>Miten inflaatiota mitataan?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Inflaatio</dc:title>
  <dc:creator>Spies Kaisa</dc:creator>
  <cp:lastModifiedBy>Spies Kaisa</cp:lastModifiedBy>
  <cp:revision>1</cp:revision>
  <dcterms:created xsi:type="dcterms:W3CDTF">2019-08-21T07:41:02Z</dcterms:created>
  <dcterms:modified xsi:type="dcterms:W3CDTF">2019-08-21T07:41:33Z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0x010100089141A96EA8EA4E8579D9B41245B2C9</vt:lpwstr>
  </property>
</Properties>
</file>