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1" r:id="rId6"/>
    <p:sldId id="273" r:id="rId7"/>
    <p:sldId id="276" r:id="rId8"/>
    <p:sldId id="315" r:id="rId9"/>
    <p:sldId id="316" r:id="rId10"/>
    <p:sldId id="340" r:id="rId11"/>
    <p:sldId id="335" r:id="rId12"/>
    <p:sldId id="338" r:id="rId13"/>
    <p:sldId id="339" r:id="rId14"/>
    <p:sldId id="336" r:id="rId15"/>
    <p:sldId id="319" r:id="rId16"/>
    <p:sldId id="320" r:id="rId17"/>
    <p:sldId id="326" r:id="rId18"/>
    <p:sldId id="277" r:id="rId19"/>
    <p:sldId id="274" r:id="rId20"/>
    <p:sldId id="272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>
            <a:noAutofit/>
          </a:bodyPr>
          <a:lstStyle>
            <a:lvl1pPr latinLnBrk="0">
              <a:defRPr lang="fi-FI" sz="5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fi-FI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fi-FI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256" name="rivi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Puolivapaa piirto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58" name="Puolivapaa piirto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59" name="Puolivapaa piirto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0" name="Puolivapaa piirto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1" name="Puolivapaa piirto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2" name="Puolivapaa piirto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3" name="Puolivapaa piirto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4" name="Puolivapaa piirto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5" name="Puolivapaa piirto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6" name="Puolivapaa piirto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7" name="Puolivapaa piirto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8" name="Puolivapaa piirto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9" name="Puolivapaa piirto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0" name="Puolivapaa piirto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1" name="Puolivapaa piirto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2" name="Puolivapaa piirto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3" name="Puolivapaa piirto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4" name="Puolivapaa piirto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5" name="Puolivapaa piirto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6" name="Puolivapaa piirto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7" name="Puolivapaa piirto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8" name="Puolivapaa piirto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9" name="Puolivapaa piirto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0" name="Puolivapaa piirto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1" name="Puolivapaa piirto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2" name="Puolivapaa piirto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3" name="Puolivapaa piirto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4" name="Puolivapaa piirto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5" name="Puolivapaa piirto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6" name="Puolivapaa piirto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7" name="Puolivapaa piirto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8" name="Puolivapaa piirto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9" name="Puolivapaa piirto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0" name="Puolivapaa piirto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1" name="Puolivapaa piirto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2" name="Puolivapaa piirto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3" name="Puolivapaa piirto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4" name="Puolivapaa piirto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5" name="Puolivapaa piirto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6" name="Puolivapaa piirto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7" name="Puolivapaa piirto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8" name="Puolivapaa piirto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9" name="Puolivapaa piirto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0" name="Puolivapaa piirto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1" name="Puolivapaa piirto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2" name="Puolivapaa piirto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3" name="Puolivapaa piirto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4" name="Puolivapaa piirto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5" name="Puolivapaa piirto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6" name="Puolivapaa piirto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7" name="Puolivapaa piirto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8" name="Puolivapaa piirto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9" name="Puolivapaa piirto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0" name="Puolivapaa piirto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1" name="Puolivapaa piirto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2" name="Puolivapaa piirto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3" name="Puolivapaa piirto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4" name="Puolivapaa piirto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5" name="Puolivapaa piirto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6" name="Puolivapaa piirto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7" name="Puolivapaa piirto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8" name="Puolivapaa piirto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9" name="Puolivapaa piirto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0" name="Puolivapaa piirto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1" name="Puolivapaa piirto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2" name="Puolivapaa piirto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3" name="Puolivapaa piirto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4" name="Puolivapaa piirto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5" name="Puolivapaa piirto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6" name="Puolivapaa piirto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7" name="Puolivapaa piirto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8" name="Puolivapaa piirto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9" name="Puolivapaa piirto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0" name="Puolivapaa piirto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1" name="Puolivapaa piirto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2" name="Puolivapaa piirto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3" name="Puolivapaa piirto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4" name="Puolivapaa piirto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5" name="Puolivapaa piirto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6" name="Puolivapaa piirto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7" name="Puolivapaa piirto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8" name="Puolivapaa piirto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9" name="Puolivapaa piirto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0" name="Puolivapaa piirto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1" name="Puolivapaa piirto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2" name="Puolivapaa piirto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3" name="Puolivapaa piirto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4" name="Puolivapaa piirto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5" name="Puolivapaa piirto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6" name="Puolivapaa piirto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7" name="Puolivapaa piirto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8" name="Puolivapaa piirto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9" name="Puolivapaa piirto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0" name="Puolivapaa piirto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1" name="Puolivapaa piirto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2" name="Puolivapaa piirto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3" name="Puolivapaa piirto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4" name="Puolivapaa piirto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5" name="Puolivapaa piirto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6" name="Puolivapaa piirto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7" name="Puolivapaa piirto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8" name="Puolivapaa piirto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9" name="Puolivapaa piirto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0" name="Puolivapaa piirto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1" name="Puolivapaa piirto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2" name="Puolivapaa piirto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3" name="Puolivapaa piirto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4" name="Puolivapaa piirto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5" name="Puolivapaa piirto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6" name="Puolivapaa piirto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7" name="Puolivapaa piirto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8" name="Puolivapaa piirto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9" name="Puolivapaa piirto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0" name="Puolivapaa piirto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1" name="Puolivapaa piirto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2" name="Puolivapaa piirto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3" name="Puolivapaa piirto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4" name="Puolivapaa piirto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5" name="Puolivapaa piirto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6" name="Puolivapaa piirto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7" name="Puolivapaa piirto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8" name="Puolivapaa piirto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9" name="Puolivapaa piirto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</p:grpSp>
    </p:spTree>
    <p:extLst>
      <p:ext uri="{BB962C8B-B14F-4D97-AF65-F5344CB8AC3E}">
        <p14:creationId xmlns:p14="http://schemas.microsoft.com/office/powerpoint/2010/main" val="8508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ivi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8" name="Puolivapaa piirto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9" name="Puolivapaa piirto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0" name="Puolivapaa piirto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1" name="Puolivapaa piirt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2" name="Puolivapaa piirt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3" name="Puolivapaa piirt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4" name="Puolivapaa piirt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5" name="Puolivapaa piirt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" name="Puolivapaa piirt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" name="Puolivapaa piirt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" name="Puolivapaa piirt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" name="Puolivapaa piirt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" name="Puolivapaa piirt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" name="Puolivapaa piirt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" name="Puolivapaa piirt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" name="Puolivapaa piirt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4" name="Puolivapaa piirt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5" name="Puolivapaa piirt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6" name="Puolivapaa piirt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7" name="Puolivapaa piirt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8" name="Puolivapaa piirt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9" name="Puolivapaa piirt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0" name="Puolivapaa piirt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1" name="Puolivapaa piirt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2" name="Puolivapaa piirt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3" name="Puolivapaa piirt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4" name="Puolivapaa piirt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5" name="Puolivapaa piirt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6" name="Puolivapaa piirt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7" name="Puolivapaa piirt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8" name="Puolivapaa piirt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9" name="Puolivapaa piirt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0" name="Puolivapaa piirt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1" name="Puolivapaa piirt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2" name="Puolivapaa piirt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3" name="Puolivapaa piirt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4" name="Puolivapaa piirt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5" name="Puolivapaa piirt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6" name="Puolivapaa piirt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7" name="Puolivapaa piirt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8" name="Puolivapaa piirt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9" name="Puolivapaa piirt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0" name="Puolivapaa piirt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1" name="Puolivapaa piirt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2" name="Puolivapaa piirt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3" name="Puolivapaa piirt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4" name="Puolivapaa piirt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5" name="Puolivapaa piirt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6" name="Puolivapaa piirt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7" name="Puolivapaa piirt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8" name="Puolivapaa piirt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9" name="Puolivapaa piirt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0" name="Puolivapaa piirt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1" name="Puolivapaa piirt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2" name="Puolivapaa piirt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3" name="Puolivapaa piirt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4" name="Puolivapaa piirt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5" name="Puolivapaa piirt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6" name="Puolivapaa piirt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7" name="Puolivapaa piirt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8" name="Puolivapaa piirt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9" name="Puolivapaa piirt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0" name="Puolivapaa piirt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1" name="Puolivapaa piirt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2" name="Puolivapaa piirt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3" name="Puolivapaa piirt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4" name="Puolivapaa piirt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5" name="Puolivapaa piirt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6" name="Puolivapaa piirt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7" name="Puolivapaa piirt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8" name="Puolivapaa piirt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9" name="Puolivapaa piirt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80" name="Puolivapaa piirt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81" name="Puolivapaa piirt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fi-FI"/>
            </a:lvl5pPr>
            <a:lvl6pPr marL="1956816" latinLnBrk="0">
              <a:defRPr lang="fi-FI"/>
            </a:lvl6pPr>
            <a:lvl7pPr marL="1956816" latinLnBrk="0">
              <a:defRPr lang="fi-FI"/>
            </a:lvl7pPr>
            <a:lvl8pPr marL="1956816" latinLnBrk="0">
              <a:defRPr lang="fi-FI"/>
            </a:lvl8pPr>
            <a:lvl9pPr marL="1956816" latinLnBrk="0">
              <a:defRPr lang="fi-FI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42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ivi"/>
          <p:cNvGrpSpPr/>
          <p:nvPr/>
        </p:nvGrpSpPr>
        <p:grpSpPr bwMode="invGray">
          <a:xfrm rot="5400000">
            <a:off x="6867046" y="3472590"/>
            <a:ext cx="6492240" cy="64025"/>
            <a:chOff x="1522413" y="1514475"/>
            <a:chExt cx="10569575" cy="64008"/>
          </a:xfrm>
        </p:grpSpPr>
        <p:sp>
          <p:nvSpPr>
            <p:cNvPr id="8" name="Puolivapaa piirt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9" name="Puolivapaa piirt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0" name="Puolivapaa piirt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1" name="Puolivapaa piirt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2" name="Puolivapaa piirt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3" name="Puolivapaa piirt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4" name="Puolivapaa piirt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5" name="Puolivapaa piirt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" name="Puolivapaa piirt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" name="Puolivapaa piirt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" name="Puolivapaa piirt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" name="Puolivapaa piirt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" name="Puolivapaa piirt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" name="Puolivapaa piirt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" name="Puolivapaa piirt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" name="Puolivapaa piirt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4" name="Puolivapaa piirt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5" name="Puolivapaa piirt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6" name="Puolivapaa piirt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7" name="Puolivapaa piirt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8" name="Puolivapaa piirt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9" name="Puolivapaa piirt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0" name="Puolivapaa piirt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1" name="Puolivapaa piirt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2" name="Puolivapaa piirt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3" name="Puolivapaa piirt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4" name="Puolivapaa piirt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5" name="Puolivapaa piirt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6" name="Puolivapaa piirt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7" name="Puolivapaa piirt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8" name="Puolivapaa piirt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39" name="Puolivapaa piirt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0" name="Puolivapaa piirt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1" name="Puolivapaa piirt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2" name="Puolivapaa piirt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3" name="Puolivapaa piirt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4" name="Puolivapaa piirt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5" name="Puolivapaa piirt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6" name="Puolivapaa piirt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7" name="Puolivapaa piirt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8" name="Puolivapaa piirt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49" name="Puolivapaa piirt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0" name="Puolivapaa piirt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1" name="Puolivapaa piirt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2" name="Puolivapaa piirt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3" name="Puolivapaa piirt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4" name="Puolivapaa piirt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5" name="Puolivapaa piirt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6" name="Puolivapaa piirt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7" name="Puolivapaa piirt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8" name="Puolivapaa piirt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59" name="Puolivapaa piirt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0" name="Puolivapaa piirt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1" name="Puolivapaa piirt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2" name="Puolivapaa piirt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3" name="Puolivapaa piirt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4" name="Puolivapaa piirt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5" name="Puolivapaa piirt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6" name="Puolivapaa piirt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7" name="Puolivapaa piirt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8" name="Puolivapaa piirt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69" name="Puolivapaa piirt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0" name="Puolivapaa piirt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1" name="Puolivapaa piirt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2" name="Puolivapaa piirt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3" name="Puolivapaa piirt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4" name="Puolivapaa piirt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5" name="Puolivapaa piirt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6" name="Puolivapaa piirt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7" name="Puolivapaa piirt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8" name="Puolivapaa piirt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79" name="Puolivapaa piirt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80" name="Puolivapaa piirt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81" name="Puolivapaa piirt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</p:grpSp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10364311" y="274640"/>
            <a:ext cx="1371957" cy="5901747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8171" y="277814"/>
            <a:ext cx="9146383" cy="5898573"/>
          </a:xfrm>
        </p:spPr>
        <p:txBody>
          <a:bodyPr vert="eaVert"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fi-FI"/>
            </a:lvl6pPr>
            <a:lvl7pPr latinLnBrk="0">
              <a:defRPr lang="fi-FI"/>
            </a:lvl7pPr>
            <a:lvl8pPr latinLnBrk="0">
              <a:defRPr lang="fi-FI" baseline="0"/>
            </a:lvl8pPr>
            <a:lvl9pPr latinLnBrk="0">
              <a:defRPr lang="fi-FI" baseline="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82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rivi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8" name="Puolivapaa piirt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9" name="Puolivapaa piirt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0" name="Puolivapaa piirt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1" name="Puolivapaa piirt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2" name="Puolivapaa piirt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3" name="Puolivapaa piirt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4" name="Puolivapaa piirt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5" name="Puolivapaa piirt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6" name="Puolivapaa piirt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7" name="Puolivapaa piirt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8" name="Puolivapaa piirt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9" name="Puolivapaa piirt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0" name="Puolivapaa piirt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1" name="Puolivapaa piirt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2" name="Puolivapaa piirt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3" name="Puolivapaa piirt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4" name="Puolivapaa piirt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5" name="Puolivapaa piirt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6" name="Puolivapaa piirt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7" name="Puolivapaa piirt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8" name="Puolivapaa piirt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9" name="Puolivapaa piirt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0" name="Puolivapaa piirt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1" name="Puolivapaa piirt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2" name="Puolivapaa piirt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3" name="Puolivapaa piirt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4" name="Puolivapaa piirt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5" name="Puolivapaa piirt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6" name="Puolivapaa piirt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7" name="Puolivapaa piirt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8" name="Puolivapaa piirt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9" name="Puolivapaa piirt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0" name="Puolivapaa piirt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1" name="Puolivapaa piirt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2" name="Puolivapaa piirt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3" name="Puolivapaa piirt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4" name="Puolivapaa piirt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5" name="Puolivapaa piirt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6" name="Puolivapaa piirt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7" name="Puolivapaa piirt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8" name="Puolivapaa piirt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9" name="Puolivapaa piirt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0" name="Puolivapaa piirt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1" name="Puolivapaa piirt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2" name="Puolivapaa piirt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3" name="Puolivapaa piirt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4" name="Puolivapaa piirt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5" name="Puolivapaa piirt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6" name="Puolivapaa piirt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7" name="Puolivapaa piirt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8" name="Puolivapaa piirt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9" name="Puolivapaa piirt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0" name="Puolivapaa piirt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1" name="Puolivapaa piirt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2" name="Puolivapaa piirt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3" name="Puolivapaa piirt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4" name="Puolivapaa piirt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5" name="Puolivapaa piirt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6" name="Puolivapaa piirt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7" name="Puolivapaa piirt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8" name="Puolivapaa piirt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9" name="Puolivapaa piirt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0" name="Puolivapaa piirt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1" name="Puolivapaa piirt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2" name="Puolivapaa piirt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3" name="Puolivapaa piirt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4" name="Puolivapaa piirt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5" name="Puolivapaa piirt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6" name="Puolivapaa piirt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7" name="Puolivapaa piirt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8" name="Puolivapaa piirt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9" name="Puolivapaa piirt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40" name="Puolivapaa piirt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41" name="Puolivapaa piirt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48640" latinLnBrk="0">
              <a:def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777240" latinLnBrk="0">
              <a:def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05840" latinLnBrk="0">
              <a:def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34440" latinLnBrk="0">
              <a:defRPr lang="fi-FI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463040" latinLnBrk="0">
              <a:defRPr lang="fi-FI" baseline="0"/>
            </a:lvl6pPr>
            <a:lvl7pPr marL="1691640" latinLnBrk="0">
              <a:defRPr lang="fi-FI" baseline="0"/>
            </a:lvl7pPr>
            <a:lvl8pPr marL="1920240" latinLnBrk="0">
              <a:defRPr lang="fi-FI" baseline="0"/>
            </a:lvl8pPr>
            <a:lvl9pPr marL="2148840" latinLnBrk="0">
              <a:defRPr lang="fi-FI" baseline="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7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rivi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Puolivapaa piirto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57" name="Puolivapaa piirto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58" name="Puolivapaa piirto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59" name="Puolivapaa piirto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0" name="Puolivapaa piirto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1" name="Puolivapaa piirto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2" name="Puolivapaa piirto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3" name="Puolivapaa piirto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4" name="Puolivapaa piirto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5" name="Puolivapaa piirto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6" name="Puolivapaa piirto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7" name="Puolivapaa piirto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8" name="Puolivapaa piirto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69" name="Puolivapaa piirto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0" name="Puolivapaa piirto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1" name="Puolivapaa piirto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2" name="Puolivapaa piirto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3" name="Puolivapaa piirto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4" name="Puolivapaa piirto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5" name="Puolivapaa piirto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6" name="Puolivapaa piirto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7" name="Puolivapaa piirto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8" name="Puolivapaa piirto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79" name="Puolivapaa piirto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0" name="Puolivapaa piirto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1" name="Puolivapaa piirto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2" name="Puolivapaa piirto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3" name="Puolivapaa piirto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4" name="Puolivapaa piirto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5" name="Puolivapaa piirto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6" name="Puolivapaa piirto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7" name="Puolivapaa piirto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8" name="Puolivapaa piirto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89" name="Puolivapaa piirto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0" name="Puolivapaa piirto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1" name="Puolivapaa piirto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2" name="Puolivapaa piirto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3" name="Puolivapaa piirto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4" name="Puolivapaa piirto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5" name="Puolivapaa piirto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6" name="Puolivapaa piirto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7" name="Puolivapaa piirto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8" name="Puolivapaa piirto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299" name="Puolivapaa piirto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0" name="Puolivapaa piirto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1" name="Puolivapaa piirto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2" name="Puolivapaa piirto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3" name="Puolivapaa piirto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4" name="Puolivapaa piirto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5" name="Puolivapaa piirto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6" name="Puolivapaa piirto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7" name="Puolivapaa piirto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8" name="Puolivapaa piirto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09" name="Puolivapaa piirto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0" name="Puolivapaa piirto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1" name="Puolivapaa piirto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2" name="Puolivapaa piirto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3" name="Puolivapaa piirto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4" name="Puolivapaa piirto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5" name="Puolivapaa piirto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6" name="Puolivapaa piirto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7" name="Puolivapaa piirto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8" name="Puolivapaa piirto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19" name="Puolivapaa piirto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0" name="Puolivapaa piirto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1" name="Puolivapaa piirto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2" name="Puolivapaa piirto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3" name="Puolivapaa piirto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4" name="Puolivapaa piirto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5" name="Puolivapaa piirto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6" name="Puolivapaa piirto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7" name="Puolivapaa piirto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8" name="Puolivapaa piirto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29" name="Puolivapaa piirto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0" name="Puolivapaa piirto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1" name="Puolivapaa piirto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2" name="Puolivapaa piirto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3" name="Puolivapaa piirto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4" name="Puolivapaa piirto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5" name="Puolivapaa piirto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6" name="Puolivapaa piirto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7" name="Puolivapaa piirto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8" name="Puolivapaa piirto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39" name="Puolivapaa piirto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0" name="Puolivapaa piirto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1" name="Puolivapaa piirto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2" name="Puolivapaa piirto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3" name="Puolivapaa piirto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4" name="Puolivapaa piirto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5" name="Puolivapaa piirto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6" name="Puolivapaa piirto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7" name="Puolivapaa piirto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8" name="Puolivapaa piirto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49" name="Puolivapaa piirto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0" name="Puolivapaa piirto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1" name="Puolivapaa piirto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2" name="Puolivapaa piirto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3" name="Puolivapaa piirto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4" name="Puolivapaa piirto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5" name="Puolivapaa piirto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6" name="Puolivapaa piirto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7" name="Puolivapaa piirto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8" name="Puolivapaa piirto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59" name="Puolivapaa piirto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0" name="Puolivapaa piirto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1" name="Puolivapaa piirto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2" name="Puolivapaa piirto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3" name="Puolivapaa piirto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4" name="Puolivapaa piirto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5" name="Puolivapaa piirto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6" name="Puolivapaa piirto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7" name="Puolivapaa piirto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8" name="Puolivapaa piirto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69" name="Puolivapaa piirto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0" name="Puolivapaa piirto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1" name="Puolivapaa piirto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2" name="Puolivapaa piirto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3" name="Puolivapaa piirto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4" name="Puolivapaa piirto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5" name="Puolivapaa piirto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6" name="Puolivapaa piirto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7" name="Puolivapaa piirto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  <p:sp>
          <p:nvSpPr>
            <p:cNvPr id="378" name="Puolivapaa piirto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2" cy="2667000"/>
          </a:xfrm>
        </p:spPr>
        <p:txBody>
          <a:bodyPr anchor="b">
            <a:noAutofit/>
          </a:bodyPr>
          <a:lstStyle>
            <a:lvl1pPr algn="l" latinLnBrk="0">
              <a:defRPr lang="fi-FI" sz="4400" b="0" cap="none" baseline="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810" y="5102526"/>
            <a:ext cx="9146381" cy="1069675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fi-FI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fi-FI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fi-FI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fi-FI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3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rivi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9" name="Puolivapaa piirt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0" name="Puolivapaa piirt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1" name="Puolivapaa piirt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2" name="Puolivapaa piirt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3" name="Puolivapaa piirt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4" name="Puolivapaa piirt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5" name="Puolivapaa piirt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6" name="Puolivapaa piirt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7" name="Puolivapaa piirt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8" name="Puolivapaa piirt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9" name="Puolivapaa piirt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0" name="Puolivapaa piirt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1" name="Puolivapaa piirt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2" name="Puolivapaa piirt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3" name="Puolivapaa piirt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4" name="Puolivapaa piirt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5" name="Puolivapaa piirt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6" name="Puolivapaa piirt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7" name="Puolivapaa piirt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8" name="Puolivapaa piirt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9" name="Puolivapaa piirt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0" name="Puolivapaa piirt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1" name="Puolivapaa piirt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2" name="Puolivapaa piirt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3" name="Puolivapaa piirt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4" name="Puolivapaa piirt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5" name="Puolivapaa piirt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6" name="Puolivapaa piirt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7" name="Puolivapaa piirt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8" name="Puolivapaa piirt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9" name="Puolivapaa piirt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0" name="Puolivapaa piirt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1" name="Puolivapaa piirt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2" name="Puolivapaa piirt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3" name="Puolivapaa piirt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4" name="Puolivapaa piirt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5" name="Puolivapaa piirt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6" name="Puolivapaa piirt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7" name="Puolivapaa piirt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8" name="Puolivapaa piirt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9" name="Puolivapaa piirt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0" name="Puolivapaa piirt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1" name="Puolivapaa piirt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2" name="Puolivapaa piirt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3" name="Puolivapaa piirt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4" name="Puolivapaa piirt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5" name="Puolivapaa piirt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6" name="Puolivapaa piirt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7" name="Puolivapaa piirt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8" name="Puolivapaa piirt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9" name="Puolivapaa piirt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0" name="Puolivapaa piirt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1" name="Puolivapaa piirt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2" name="Puolivapaa piirt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3" name="Puolivapaa piirt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4" name="Puolivapaa piirt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5" name="Puolivapaa piirt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6" name="Puolivapaa piirt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7" name="Puolivapaa piirt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8" name="Puolivapaa piirt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9" name="Puolivapaa piirt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0" name="Puolivapaa piirt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1" name="Puolivapaa piirt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2" name="Puolivapaa piirt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3" name="Puolivapaa piirt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4" name="Puolivapaa piirt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5" name="Puolivapaa piirt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6" name="Puolivapaa piirt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7" name="Puolivapaa piirt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8" name="Puolivapaa piirt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9" name="Puolivapaa piirt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0" name="Puolivapaa piirt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1" name="Puolivapaa piirt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2" name="Puolivapaa piirt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0" cy="4267200"/>
          </a:xfrm>
        </p:spPr>
        <p:txBody>
          <a:bodyPr>
            <a:normAutofit/>
          </a:bodyPr>
          <a:lstStyle>
            <a:lvl1pPr latinLnBrk="0">
              <a:defRPr lang="fi-FI" sz="2400"/>
            </a:lvl1pPr>
            <a:lvl2pPr latinLnBrk="0">
              <a:defRPr lang="fi-FI" sz="2000"/>
            </a:lvl2pPr>
            <a:lvl3pPr latinLnBrk="0">
              <a:defRPr lang="fi-FI" sz="1800"/>
            </a:lvl3pPr>
            <a:lvl4pPr latinLnBrk="0">
              <a:defRPr lang="fi-FI" sz="1600"/>
            </a:lvl4pPr>
            <a:lvl5pPr latinLnBrk="0">
              <a:defRPr lang="fi-FI" sz="1600"/>
            </a:lvl5pPr>
            <a:lvl6pPr marL="1956816" latinLnBrk="0">
              <a:defRPr lang="fi-FI" sz="1600"/>
            </a:lvl6pPr>
            <a:lvl7pPr marL="1956816" latinLnBrk="0">
              <a:defRPr lang="fi-FI" sz="1600" baseline="0"/>
            </a:lvl7pPr>
            <a:lvl8pPr marL="1956816" latinLnBrk="0">
              <a:defRPr lang="fi-FI" sz="1600" baseline="0"/>
            </a:lvl8pPr>
            <a:lvl9pPr marL="1956816" latinLnBrk="0">
              <a:defRPr lang="fi-FI" sz="1600" baseline="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8442" y="1905000"/>
            <a:ext cx="4420749" cy="4267200"/>
          </a:xfrm>
        </p:spPr>
        <p:txBody>
          <a:bodyPr>
            <a:normAutofit/>
          </a:bodyPr>
          <a:lstStyle>
            <a:lvl1pPr latinLnBrk="0">
              <a:defRPr lang="fi-FI" sz="2400"/>
            </a:lvl1pPr>
            <a:lvl2pPr latinLnBrk="0">
              <a:defRPr lang="fi-FI" sz="2000"/>
            </a:lvl2pPr>
            <a:lvl3pPr latinLnBrk="0">
              <a:defRPr lang="fi-FI" sz="1800"/>
            </a:lvl3pPr>
            <a:lvl4pPr latinLnBrk="0">
              <a:defRPr lang="fi-FI" sz="1600"/>
            </a:lvl4pPr>
            <a:lvl5pPr latinLnBrk="0">
              <a:defRPr lang="fi-FI" sz="1600"/>
            </a:lvl5pPr>
            <a:lvl6pPr marL="1956816" latinLnBrk="0">
              <a:defRPr lang="fi-FI" sz="1600"/>
            </a:lvl6pPr>
            <a:lvl7pPr marL="1956816" latinLnBrk="0">
              <a:defRPr lang="fi-FI" sz="1600"/>
            </a:lvl7pPr>
            <a:lvl8pPr marL="1956816" latinLnBrk="0">
              <a:defRPr lang="fi-FI" sz="1600" baseline="0"/>
            </a:lvl8pPr>
            <a:lvl9pPr marL="1956816" latinLnBrk="0">
              <a:defRPr lang="fi-FI" sz="1600" baseline="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15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rivi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1" name="Puolivapaa piirto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2" name="Puolivapaa piirto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3" name="Puolivapaa piirto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4" name="Puolivapaa piirt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5" name="Puolivapaa piirt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6" name="Puolivapaa piirt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7" name="Puolivapaa piirt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8" name="Puolivapaa piirt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9" name="Puolivapaa piirt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0" name="Puolivapaa piirt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1" name="Puolivapaa piirt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2" name="Puolivapaa piirt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3" name="Puolivapaa piirt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4" name="Puolivapaa piirt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5" name="Puolivapaa piirt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6" name="Puolivapaa piirt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7" name="Puolivapaa piirt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8" name="Puolivapaa piirt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9" name="Puolivapaa piirt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0" name="Puolivapaa piirt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1" name="Puolivapaa piirt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2" name="Puolivapaa piirt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3" name="Puolivapaa piirt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4" name="Puolivapaa piirt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5" name="Puolivapaa piirt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6" name="Puolivapaa piirt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7" name="Puolivapaa piirt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8" name="Puolivapaa piirt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9" name="Puolivapaa piirt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0" name="Puolivapaa piirt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1" name="Puolivapaa piirt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2" name="Puolivapaa piirt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3" name="Puolivapaa piirt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4" name="Puolivapaa piirt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5" name="Puolivapaa piirt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6" name="Puolivapaa piirt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7" name="Puolivapaa piirt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8" name="Puolivapaa piirt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9" name="Puolivapaa piirt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0" name="Puolivapaa piirt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1" name="Puolivapaa piirt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2" name="Puolivapaa piirt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3" name="Puolivapaa piirt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4" name="Puolivapaa piirt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5" name="Puolivapaa piirt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6" name="Puolivapaa piirt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7" name="Puolivapaa piirt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8" name="Puolivapaa piirt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9" name="Puolivapaa piirt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0" name="Puolivapaa piirt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1" name="Puolivapaa piirt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2" name="Puolivapaa piirt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3" name="Puolivapaa piirt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4" name="Puolivapaa piirt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5" name="Puolivapaa piirt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6" name="Puolivapaa piirt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7" name="Puolivapaa piirt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8" name="Puolivapaa piirt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9" name="Puolivapaa piirt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0" name="Puolivapaa piirt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1" name="Puolivapaa piirt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2" name="Puolivapaa piirt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3" name="Puolivapaa piirt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4" name="Puolivapaa piirt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5" name="Puolivapaa piirt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6" name="Puolivapaa piirt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7" name="Puolivapaa piirt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8" name="Puolivapaa piirt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9" name="Puolivapaa piirt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0" name="Puolivapaa piirt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1" name="Puolivapaa piirt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2" name="Puolivapaa piirt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3" name="Puolivapaa piirt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4" name="Puolivapaa piirt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>
            <a:lvl1pPr latinLnBrk="0">
              <a:defRPr lang="fi-FI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fi-FI" sz="24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fi-FI" sz="2000" b="1"/>
            </a:lvl2pPr>
            <a:lvl3pPr marL="914400" indent="0" latinLnBrk="0">
              <a:buNone/>
              <a:defRPr lang="fi-FI" sz="1800" b="1"/>
            </a:lvl3pPr>
            <a:lvl4pPr marL="1371600" indent="0" latinLnBrk="0">
              <a:buNone/>
              <a:defRPr lang="fi-FI" sz="1600" b="1"/>
            </a:lvl4pPr>
            <a:lvl5pPr marL="1828800" indent="0" latinLnBrk="0">
              <a:buNone/>
              <a:defRPr lang="fi-FI" sz="1600" b="1"/>
            </a:lvl5pPr>
            <a:lvl6pPr marL="2286000" indent="0" latinLnBrk="0">
              <a:buNone/>
              <a:defRPr lang="fi-FI" sz="1600" b="1"/>
            </a:lvl6pPr>
            <a:lvl7pPr marL="2743200" indent="0" latinLnBrk="0">
              <a:buNone/>
              <a:defRPr lang="fi-FI" sz="1600" b="1"/>
            </a:lvl7pPr>
            <a:lvl8pPr marL="3200400" indent="0" latinLnBrk="0">
              <a:buNone/>
              <a:defRPr lang="fi-FI" sz="1600" b="1"/>
            </a:lvl8pPr>
            <a:lvl9pPr marL="3657600" indent="0" latinLnBrk="0">
              <a:buNone/>
              <a:defRPr lang="fi-FI"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522810" y="2819400"/>
            <a:ext cx="4417702" cy="3352801"/>
          </a:xfrm>
        </p:spPr>
        <p:txBody>
          <a:bodyPr/>
          <a:lstStyle>
            <a:lvl1pPr latinLnBrk="0">
              <a:def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fi-FI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fi-FI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fi-FI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fi-FI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56816" latinLnBrk="0">
              <a:defRPr lang="fi-FI" sz="1600"/>
            </a:lvl6pPr>
            <a:lvl7pPr marL="1956816" latinLnBrk="0">
              <a:defRPr lang="fi-FI" sz="1600" baseline="0"/>
            </a:lvl7pPr>
            <a:lvl8pPr marL="1956816" latinLnBrk="0">
              <a:defRPr lang="fi-FI" sz="1600" baseline="0"/>
            </a:lvl8pPr>
            <a:lvl9pPr marL="1956816" latinLnBrk="0">
              <a:defRPr lang="fi-FI" sz="1600" baseline="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51488" y="1905000"/>
            <a:ext cx="441770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fi-FI" sz="24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fi-FI" sz="2000" b="1"/>
            </a:lvl2pPr>
            <a:lvl3pPr marL="914400" indent="0" latinLnBrk="0">
              <a:buNone/>
              <a:defRPr lang="fi-FI" sz="1800" b="1"/>
            </a:lvl3pPr>
            <a:lvl4pPr marL="1371600" indent="0" latinLnBrk="0">
              <a:buNone/>
              <a:defRPr lang="fi-FI" sz="1600" b="1"/>
            </a:lvl4pPr>
            <a:lvl5pPr marL="1828800" indent="0" latinLnBrk="0">
              <a:buNone/>
              <a:defRPr lang="fi-FI" sz="1600" b="1"/>
            </a:lvl5pPr>
            <a:lvl6pPr marL="2286000" indent="0" latinLnBrk="0">
              <a:buNone/>
              <a:defRPr lang="fi-FI" sz="1600" b="1"/>
            </a:lvl6pPr>
            <a:lvl7pPr marL="2743200" indent="0" latinLnBrk="0">
              <a:buNone/>
              <a:defRPr lang="fi-FI" sz="1600" b="1"/>
            </a:lvl7pPr>
            <a:lvl8pPr marL="3200400" indent="0" latinLnBrk="0">
              <a:buNone/>
              <a:defRPr lang="fi-FI" sz="1600" b="1"/>
            </a:lvl8pPr>
            <a:lvl9pPr marL="3657600" indent="0" latinLnBrk="0">
              <a:buNone/>
              <a:defRPr lang="fi-FI"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51488" y="2819400"/>
            <a:ext cx="4417702" cy="3352801"/>
          </a:xfrm>
        </p:spPr>
        <p:txBody>
          <a:bodyPr/>
          <a:lstStyle>
            <a:lvl1pPr latinLnBrk="0">
              <a:def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fi-FI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fi-FI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fi-FI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956816" latinLnBrk="0">
              <a:defRPr lang="fi-FI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56816" latinLnBrk="0">
              <a:defRPr lang="fi-FI" sz="1600"/>
            </a:lvl6pPr>
            <a:lvl7pPr marL="1956816" latinLnBrk="0">
              <a:defRPr lang="fi-FI" sz="1600"/>
            </a:lvl7pPr>
            <a:lvl8pPr marL="1956816" latinLnBrk="0">
              <a:defRPr lang="fi-FI" sz="1600"/>
            </a:lvl8pPr>
            <a:lvl9pPr marL="1956816" latinLnBrk="0">
              <a:defRPr lang="fi-FI"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6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rivi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7" name="Puolivapaa piirt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58" name="Puolivapaa piirt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59" name="Puolivapaa piirt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0" name="Puolivapaa piirt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1" name="Puolivapaa piirt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2" name="Puolivapaa piirt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3" name="Puolivapaa piirt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4" name="Puolivapaa piirt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5" name="Puolivapaa piirt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6" name="Puolivapaa piirt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7" name="Puolivapaa piirt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8" name="Puolivapaa piirt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69" name="Puolivapaa piirt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0" name="Puolivapaa piirt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1" name="Puolivapaa piirt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2" name="Puolivapaa piirt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3" name="Puolivapaa piirt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4" name="Puolivapaa piirt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5" name="Puolivapaa piirt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6" name="Puolivapaa piirt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7" name="Puolivapaa piirt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8" name="Puolivapaa piirt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79" name="Puolivapaa piirt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0" name="Puolivapaa piirt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1" name="Puolivapaa piirt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2" name="Puolivapaa piirt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3" name="Puolivapaa piirt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4" name="Puolivapaa piirt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5" name="Puolivapaa piirt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6" name="Puolivapaa piirt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7" name="Puolivapaa piirt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8" name="Puolivapaa piirt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89" name="Puolivapaa piirt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0" name="Puolivapaa piirt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1" name="Puolivapaa piirt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2" name="Puolivapaa piirt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3" name="Puolivapaa piirt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4" name="Puolivapaa piirt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5" name="Puolivapaa piirt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6" name="Puolivapaa piirt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7" name="Puolivapaa piirt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8" name="Puolivapaa piirt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199" name="Puolivapaa piirt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0" name="Puolivapaa piirt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1" name="Puolivapaa piirt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2" name="Puolivapaa piirt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3" name="Puolivapaa piirt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4" name="Puolivapaa piirt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5" name="Puolivapaa piirt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6" name="Puolivapaa piirt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7" name="Puolivapaa piirt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8" name="Puolivapaa piirt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09" name="Puolivapaa piirt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0" name="Puolivapaa piirt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1" name="Puolivapaa piirt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2" name="Puolivapaa piirt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3" name="Puolivapaa piirt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4" name="Puolivapaa piirt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5" name="Puolivapaa piirt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6" name="Puolivapaa piirt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7" name="Puolivapaa piirt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8" name="Puolivapaa piirt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19" name="Puolivapaa piirt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0" name="Puolivapaa piirt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1" name="Puolivapaa piirt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2" name="Puolivapaa piirt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3" name="Puolivapaa piirt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4" name="Puolivapaa piirt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5" name="Puolivapaa piirt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6" name="Puolivapaa piirt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7" name="Puolivapaa piirt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8" name="Puolivapaa piirt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29" name="Puolivapaa piirt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  <p:sp>
          <p:nvSpPr>
            <p:cNvPr id="230" name="Puolivapaa piirt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800">
                <a:ln>
                  <a:noFill/>
                </a:ln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94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06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sält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kehys"/>
          <p:cNvGrpSpPr/>
          <p:nvPr/>
        </p:nvGrpSpPr>
        <p:grpSpPr bwMode="invGray">
          <a:xfrm>
            <a:off x="4418990" y="1630822"/>
            <a:ext cx="6292667" cy="4575885"/>
            <a:chOff x="4417839" y="1630821"/>
            <a:chExt cx="6291028" cy="4575885"/>
          </a:xfrm>
        </p:grpSpPr>
        <p:grpSp>
          <p:nvGrpSpPr>
            <p:cNvPr id="616" name="Ryhmä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Ryhmä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Puolivapaa piirto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Puolivapaa piirto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Puolivapaa piirto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Ryhmä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Puolivapaa piirto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Puolivapaa piirto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Puolivapaa piirto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Ryhmä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Ryhmä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Puolivapaa piirto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Puolivapaa piirto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Puolivapaa piirto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Ryhmä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Puolivapaa piirto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Puolivapaa piirto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Puolivapaa piirto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 latinLnBrk="0">
              <a:defRPr lang="fi-FI" sz="3200" b="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11249" y="1905000"/>
            <a:ext cx="5670757" cy="4038600"/>
          </a:xfrm>
        </p:spPr>
        <p:txBody>
          <a:bodyPr>
            <a:normAutofit/>
          </a:bodyPr>
          <a:lstStyle>
            <a:lvl1pPr latinLnBrk="0">
              <a:defRPr lang="fi-FI" sz="2400"/>
            </a:lvl1pPr>
            <a:lvl2pPr latinLnBrk="0">
              <a:defRPr lang="fi-FI" sz="2000"/>
            </a:lvl2pPr>
            <a:lvl3pPr latinLnBrk="0">
              <a:defRPr lang="fi-FI" sz="1800"/>
            </a:lvl3pPr>
            <a:lvl4pPr latinLnBrk="0">
              <a:defRPr lang="fi-FI" sz="1600"/>
            </a:lvl4pPr>
            <a:lvl5pPr latinLnBrk="0">
              <a:defRPr lang="fi-FI" sz="1600"/>
            </a:lvl5pPr>
            <a:lvl6pPr latinLnBrk="0">
              <a:defRPr lang="fi-FI" sz="1600"/>
            </a:lvl6pPr>
            <a:lvl7pPr latinLnBrk="0">
              <a:defRPr lang="fi-FI" sz="1600" baseline="0"/>
            </a:lvl7pPr>
            <a:lvl8pPr latinLnBrk="0">
              <a:defRPr lang="fi-FI" sz="1600" baseline="0"/>
            </a:lvl8pPr>
            <a:lvl9pPr latinLnBrk="0">
              <a:defRPr lang="fi-FI" sz="1600" baseline="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fi-FI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fi-FI" sz="1200"/>
            </a:lvl2pPr>
            <a:lvl3pPr marL="914400" indent="0" latinLnBrk="0">
              <a:buNone/>
              <a:defRPr lang="fi-FI" sz="1000"/>
            </a:lvl3pPr>
            <a:lvl4pPr marL="1371600" indent="0" latinLnBrk="0">
              <a:buNone/>
              <a:defRPr lang="fi-FI" sz="900"/>
            </a:lvl4pPr>
            <a:lvl5pPr marL="1828800" indent="0" latinLnBrk="0">
              <a:buNone/>
              <a:defRPr lang="fi-FI" sz="900"/>
            </a:lvl5pPr>
            <a:lvl6pPr marL="2286000" indent="0" latinLnBrk="0">
              <a:buNone/>
              <a:defRPr lang="fi-FI" sz="900"/>
            </a:lvl6pPr>
            <a:lvl7pPr marL="2743200" indent="0" latinLnBrk="0">
              <a:buNone/>
              <a:defRPr lang="fi-FI" sz="900"/>
            </a:lvl7pPr>
            <a:lvl8pPr marL="3200400" indent="0" latinLnBrk="0">
              <a:buNone/>
              <a:defRPr lang="fi-FI" sz="900"/>
            </a:lvl8pPr>
            <a:lvl9pPr marL="3657600" indent="0" latinLnBrk="0">
              <a:buNone/>
              <a:defRPr lang="fi-FI"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478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kehys"/>
          <p:cNvGrpSpPr/>
          <p:nvPr/>
        </p:nvGrpSpPr>
        <p:grpSpPr bwMode="invGray">
          <a:xfrm flipH="1">
            <a:off x="1447877" y="1630822"/>
            <a:ext cx="6292667" cy="4575885"/>
            <a:chOff x="4417839" y="1630821"/>
            <a:chExt cx="6291028" cy="4575885"/>
          </a:xfrm>
        </p:grpSpPr>
        <p:grpSp>
          <p:nvGrpSpPr>
            <p:cNvPr id="615" name="Ryhmä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Ryhmä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Puolivapaa piirto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Puolivapaa piirto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Puolivapaa piirto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Ryhmä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Puolivapaa piirto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Puolivapaa piirto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Puolivapaa piirto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Ryhmä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Ryhmä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Puolivapaa piirto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Puolivapaa piirto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Puolivapaa piirto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Puolivapaa piirt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Puolivapaa piirt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Puolivapaa piirt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Puolivapaa piirt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Puolivapaa piirt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Puolivapaa piirt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Puolivapaa piirt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Puolivapaa piirt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Puolivapaa piirt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Puolivapaa piirt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Puolivapaa piirt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Puolivapaa piirt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Puolivapaa piirt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Puolivapaa piirt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Puolivapaa piirt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Puolivapaa piirt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Puolivapaa piirt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Puolivapaa piirt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Puolivapaa piirt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Puolivapaa piirt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Puolivapaa piirt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Puolivapaa piirt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Puolivapaa piirt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Puolivapaa piirt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Puolivapaa piirt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Puolivapaa piirt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Puolivapaa piirt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Puolivapaa piirt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Puolivapaa piirt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Puolivapaa piirt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Puolivapaa piirt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Puolivapaa piirt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Puolivapaa piirt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Puolivapaa piirt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Puolivapaa piirt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Puolivapaa piirt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Puolivapaa piirt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Puolivapaa piirt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Puolivapaa piirt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Puolivapaa piirt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Puolivapaa piirt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Puolivapaa piirt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Puolivapaa piirt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Puolivapaa piirt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Puolivapaa piirt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Puolivapaa piirt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Puolivapaa piirt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Puolivapaa piirt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Puolivapaa piirt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Puolivapaa piirt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Puolivapaa piirt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Puolivapaa piirt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Puolivapaa piirt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Puolivapaa piirt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Puolivapaa piirt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Puolivapaa piirt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Puolivapaa piirt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Puolivapaa piirt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Puolivapaa piirt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Puolivapaa piirt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Puolivapaa piirt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Puolivapaa piirt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Puolivapaa piirt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Puolivapaa piirt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Puolivapaa piirt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Puolivapaa piirt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Puolivapaa piirt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Puolivapaa piirt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Puolivapaa piirt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Puolivapaa piirt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Puolivapaa piirt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Ryhmä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Puolivapaa piirto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Puolivapaa piirto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Puolivapaa piirto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Puolivapaa piirto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Puolivapaa piirto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Puolivapaa piirto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Puolivapaa piirto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Puolivapaa piirto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Puolivapaa piirto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Puolivapaa piirto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Puolivapaa piirto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Puolivapaa piirto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Puolivapaa piirto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Puolivapaa piirto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Puolivapaa piirto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Puolivapaa piirto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Puolivapaa piirto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Puolivapaa piirto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Puolivapaa piirto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Puolivapaa piirto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Puolivapaa piirto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Puolivapaa piirto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Puolivapaa piirto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Puolivapaa piirto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Puolivapaa piirto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Puolivapaa piirto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Puolivapaa piirto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Puolivapaa piirto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Puolivapaa piirto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Puolivapaa piirto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Puolivapaa piirto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Puolivapaa piirto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Puolivapaa piirto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Puolivapaa piirto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Puolivapaa piirto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Puolivapaa piirto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Puolivapaa piirto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Puolivapaa piirto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Puolivapaa piirto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Puolivapaa piirto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Puolivapaa piirto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Puolivapaa piirto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Puolivapaa piirto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Puolivapaa piirto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Puolivapaa piirto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Puolivapaa piirto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Puolivapaa piirto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Puolivapaa piirto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Puolivapaa piirto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Puolivapaa piirto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Puolivapaa piirto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Puolivapaa piirto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Puolivapaa piirto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Puolivapaa piirto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Puolivapaa piirto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Puolivapaa piirto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Puolivapaa piirto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Puolivapaa piirto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Puolivapaa piirto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Puolivapaa piirto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Puolivapaa piirto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Puolivapaa piirto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Puolivapaa piirto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Puolivapaa piirto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Puolivapaa piirto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Puolivapaa piirto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Puolivapaa piirto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Puolivapaa piirto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Puolivapaa piirto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Puolivapaa piirto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Puolivapaa piirto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Puolivapaa piirto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Puolivapaa piirto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Puolivapaa piirto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i-FI" sz="180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 latinLnBrk="0">
              <a:defRPr lang="fi-FI" sz="3200" b="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46293" y="1884311"/>
            <a:ext cx="5670757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fi-FI" sz="2400"/>
            </a:lvl1pPr>
            <a:lvl2pPr marL="457200" indent="0" latinLnBrk="0">
              <a:buNone/>
              <a:defRPr lang="fi-FI" sz="2800"/>
            </a:lvl2pPr>
            <a:lvl3pPr marL="914400" indent="0" latinLnBrk="0">
              <a:buNone/>
              <a:defRPr lang="fi-FI" sz="2400"/>
            </a:lvl3pPr>
            <a:lvl4pPr marL="1371600" indent="0" latinLnBrk="0">
              <a:buNone/>
              <a:defRPr lang="fi-FI" sz="2000"/>
            </a:lvl4pPr>
            <a:lvl5pPr marL="1828800" indent="0" latinLnBrk="0">
              <a:buNone/>
              <a:defRPr lang="fi-FI" sz="2000"/>
            </a:lvl5pPr>
            <a:lvl6pPr marL="2286000" indent="0" latinLnBrk="0">
              <a:buNone/>
              <a:defRPr lang="fi-FI" sz="2000"/>
            </a:lvl6pPr>
            <a:lvl7pPr marL="2743200" indent="0" latinLnBrk="0">
              <a:buNone/>
              <a:defRPr lang="fi-FI" sz="2000"/>
            </a:lvl7pPr>
            <a:lvl8pPr marL="3200400" indent="0" latinLnBrk="0">
              <a:buNone/>
              <a:defRPr lang="fi-FI" sz="2000"/>
            </a:lvl8pPr>
            <a:lvl9pPr marL="3657600" indent="0" latinLnBrk="0">
              <a:buNone/>
              <a:defRPr lang="fi-FI"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908018" y="3411748"/>
            <a:ext cx="2743915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fi-FI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fi-FI" sz="1200"/>
            </a:lvl2pPr>
            <a:lvl3pPr marL="914400" indent="0" latinLnBrk="0">
              <a:buNone/>
              <a:defRPr lang="fi-FI" sz="1000"/>
            </a:lvl3pPr>
            <a:lvl4pPr marL="1371600" indent="0" latinLnBrk="0">
              <a:buNone/>
              <a:defRPr lang="fi-FI" sz="900"/>
            </a:lvl4pPr>
            <a:lvl5pPr marL="1828800" indent="0" latinLnBrk="0">
              <a:buNone/>
              <a:defRPr lang="fi-FI" sz="900"/>
            </a:lvl5pPr>
            <a:lvl6pPr marL="2286000" indent="0" latinLnBrk="0">
              <a:buNone/>
              <a:defRPr lang="fi-FI" sz="900"/>
            </a:lvl6pPr>
            <a:lvl7pPr marL="2743200" indent="0" latinLnBrk="0">
              <a:buNone/>
              <a:defRPr lang="fi-FI" sz="900"/>
            </a:lvl7pPr>
            <a:lvl8pPr marL="3200400" indent="0" latinLnBrk="0">
              <a:buNone/>
              <a:defRPr lang="fi-FI" sz="900"/>
            </a:lvl8pPr>
            <a:lvl9pPr marL="3657600" indent="0" latinLnBrk="0">
              <a:buNone/>
              <a:defRPr lang="fi-FI"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3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2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i-FI"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D245232-9F13-41EE-A888-E830B00A6BF7}" type="datetimeFigureOut">
              <a:rPr lang="fi-FI" smtClean="0"/>
              <a:t>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fi-FI"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i-FI"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EE87DCF-4E26-4319-9199-3BD6B28137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603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fi-FI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fi-FI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fi-FI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fi-FI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fi-FI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yle.fi/plus/abitreenit/2019/kevat/AX-fi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B033B6-CBD9-46DA-AD26-DE2DE139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98206"/>
            <a:ext cx="12192000" cy="2286000"/>
          </a:xfrm>
        </p:spPr>
        <p:txBody>
          <a:bodyPr/>
          <a:lstStyle/>
          <a:p>
            <a:pPr algn="ctr"/>
            <a:r>
              <a:rPr lang="fi-FI" sz="7000" b="1" dirty="0"/>
              <a:t>ÄI9 Lukutaitojen syventäminen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5BD5AE0-D032-4F35-B772-D2463BE44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3B8856D-400E-46B3-AB1F-A59C875B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2058"/>
            <a:ext cx="12192001" cy="38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404664"/>
            <a:ext cx="12192000" cy="5615136"/>
          </a:xfrm>
        </p:spPr>
        <p:txBody>
          <a:bodyPr>
            <a:normAutofit/>
          </a:bodyPr>
          <a:lstStyle/>
          <a:p>
            <a:r>
              <a:rPr lang="fi-FI" sz="2300" b="1" dirty="0">
                <a:solidFill>
                  <a:schemeClr val="tx1"/>
                </a:solidFill>
              </a:rPr>
              <a:t>Lukutaidon kokeessa kukin tehtävä arvioidaan erikseen. Kunkin vastauksen alin pistemäärä on 0 pistettä.  Ylin pistemäärä on yksiosaisissa tehtävissä 30 pistettä ja kaksiosaisissa tehtävissä 18 tai 12 pistettä. Näin kaksiosaisenkin tehtävän kokonaispistemäärä on 30 pistettä. Pisteityksessä käytetään vain alla olevassa taulukossa 2 mainittuja pistemääriä.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arviointiskaalat: erinomainen – erittäin hyvä – hyvä – tyydyttävä – välttävä – heikko – riittämätön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lukutaidon kokeessa käytettävät pistemäärät</a:t>
            </a:r>
          </a:p>
          <a:p>
            <a:pPr>
              <a:buNone/>
            </a:pPr>
            <a:endParaRPr lang="fi-FI" sz="23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DDA7EFF2-C412-4327-9B5E-EBE2E2681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90498"/>
              </p:ext>
            </p:extLst>
          </p:nvPr>
        </p:nvGraphicFramePr>
        <p:xfrm>
          <a:off x="1920852" y="3608613"/>
          <a:ext cx="8350296" cy="32493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89414">
                  <a:extLst>
                    <a:ext uri="{9D8B030D-6E8A-4147-A177-3AD203B41FA5}">
                      <a16:colId xmlns:a16="http://schemas.microsoft.com/office/drawing/2014/main" val="2818049031"/>
                    </a:ext>
                  </a:extLst>
                </a:gridCol>
                <a:gridCol w="4760882">
                  <a:extLst>
                    <a:ext uri="{9D8B030D-6E8A-4147-A177-3AD203B41FA5}">
                      <a16:colId xmlns:a16="http://schemas.microsoft.com/office/drawing/2014/main" val="3274077830"/>
                    </a:ext>
                  </a:extLst>
                </a:gridCol>
              </a:tblGrid>
              <a:tr h="1083129">
                <a:tc>
                  <a:txBody>
                    <a:bodyPr/>
                    <a:lstStyle/>
                    <a:p>
                      <a:r>
                        <a:rPr lang="fi-FI" sz="2500" b="1" dirty="0">
                          <a:latin typeface="Calibri" panose="020F0502020204030204" pitchFamily="34" charset="0"/>
                        </a:rPr>
                        <a:t>30 pisteen tehtävä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500" dirty="0">
                          <a:latin typeface="Calibri" panose="020F0502020204030204" pitchFamily="34" charset="0"/>
                        </a:rPr>
                        <a:t>30 – 25 – 20 – 15 – 10 – 5 - 0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357293"/>
                  </a:ext>
                </a:extLst>
              </a:tr>
              <a:tr h="1083129">
                <a:tc>
                  <a:txBody>
                    <a:bodyPr/>
                    <a:lstStyle/>
                    <a:p>
                      <a:r>
                        <a:rPr lang="fi-FI" sz="2500" b="1" dirty="0">
                          <a:latin typeface="Calibri" panose="020F0502020204030204" pitchFamily="34" charset="0"/>
                        </a:rPr>
                        <a:t>18 pisteen tehtävä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500" b="1" dirty="0">
                          <a:latin typeface="Calibri" panose="020F0502020204030204" pitchFamily="34" charset="0"/>
                        </a:rPr>
                        <a:t>18 – 15 – 12 – 9 – 6 – 3 - 0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40119"/>
                  </a:ext>
                </a:extLst>
              </a:tr>
              <a:tr h="1083129">
                <a:tc>
                  <a:txBody>
                    <a:bodyPr/>
                    <a:lstStyle/>
                    <a:p>
                      <a:r>
                        <a:rPr lang="fi-FI" sz="2500" b="1" dirty="0">
                          <a:latin typeface="Calibri" panose="020F0502020204030204" pitchFamily="34" charset="0"/>
                        </a:rPr>
                        <a:t>12 pisteen tehtävä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500" b="1" dirty="0">
                          <a:latin typeface="Calibri" panose="020F0502020204030204" pitchFamily="34" charset="0"/>
                        </a:rPr>
                        <a:t>12 – 10 – 8 – 6 – 4 – 2 – 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6987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88640"/>
            <a:ext cx="12192000" cy="5831160"/>
          </a:xfrm>
        </p:spPr>
        <p:txBody>
          <a:bodyPr>
            <a:normAutofit/>
          </a:bodyPr>
          <a:lstStyle/>
          <a:p>
            <a:r>
              <a:rPr lang="fi-FI" sz="2300" b="1" dirty="0">
                <a:solidFill>
                  <a:schemeClr val="tx1"/>
                </a:solidFill>
              </a:rPr>
              <a:t>Asia- ja mediateksteihin keskittyvä osa I (erittelevä, kriittinen lukutaito): tehtävissä voidaan esimerkiksi pyytää </a:t>
            </a:r>
          </a:p>
          <a:p>
            <a:pPr lvl="1"/>
            <a:r>
              <a:rPr lang="fi-FI" sz="2300" b="1" dirty="0">
                <a:solidFill>
                  <a:schemeClr val="tx1"/>
                </a:solidFill>
              </a:rPr>
              <a:t>vertailemaan tekstejä </a:t>
            </a:r>
          </a:p>
          <a:p>
            <a:pPr lvl="1"/>
            <a:r>
              <a:rPr lang="fi-FI" sz="2300" b="1" dirty="0">
                <a:solidFill>
                  <a:schemeClr val="tx1"/>
                </a:solidFill>
              </a:rPr>
              <a:t>nostamaan esiin teksteistä löytyviä näkemyseroja tai ristiriitoja ja selittämään niitä</a:t>
            </a:r>
          </a:p>
          <a:p>
            <a:pPr lvl="1"/>
            <a:r>
              <a:rPr lang="fi-FI" sz="2300" b="1" dirty="0">
                <a:solidFill>
                  <a:schemeClr val="tx1"/>
                </a:solidFill>
              </a:rPr>
              <a:t>pohtimaan niiden uskottavuutta ja luotettavuutta</a:t>
            </a:r>
          </a:p>
          <a:p>
            <a:pPr lvl="1"/>
            <a:r>
              <a:rPr lang="fi-FI" sz="2300" b="1" dirty="0">
                <a:solidFill>
                  <a:schemeClr val="tx1"/>
                </a:solidFill>
              </a:rPr>
              <a:t>tulkitsemaan tekstejä konteksteihin sijoittamisen avulla </a:t>
            </a:r>
          </a:p>
          <a:p>
            <a:pPr lvl="1"/>
            <a:r>
              <a:rPr lang="fi-FI" sz="2300" b="1" dirty="0">
                <a:solidFill>
                  <a:schemeClr val="tx1"/>
                </a:solidFill>
              </a:rPr>
              <a:t>analysoimaan ja pohtimaan eri ilmaisumuotojen tapoja rakentaa merkityksiä. </a:t>
            </a:r>
          </a:p>
          <a:p>
            <a:endParaRPr lang="fi-FI" dirty="0"/>
          </a:p>
        </p:txBody>
      </p:sp>
      <p:pic>
        <p:nvPicPr>
          <p:cNvPr id="5" name="Kuva 4" descr="me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988192"/>
            <a:ext cx="9144000" cy="286980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EBC6351-CDBD-4AD5-A5BE-7A3FF6842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9751"/>
            <a:ext cx="12192000" cy="3708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88640"/>
            <a:ext cx="12192000" cy="3240360"/>
          </a:xfrm>
        </p:spPr>
        <p:txBody>
          <a:bodyPr/>
          <a:lstStyle/>
          <a:p>
            <a:r>
              <a:rPr lang="fi-FI" sz="2400" b="1" dirty="0">
                <a:solidFill>
                  <a:schemeClr val="tx1"/>
                </a:solidFill>
              </a:rPr>
              <a:t>Kaunokirjallisiin ja muihin fiktiivisiin teksteihin keskittyvä osa II (tulkinnan taito): tehtävänannot voivat esimerkiksi ohjata</a:t>
            </a:r>
          </a:p>
          <a:p>
            <a:pPr lvl="1"/>
            <a:r>
              <a:rPr lang="fi-FI" sz="2400" b="1" dirty="0">
                <a:solidFill>
                  <a:schemeClr val="tx1"/>
                </a:solidFill>
              </a:rPr>
              <a:t>erittelemään, analysoimaan ja tulkitsemaan tekstejä ja niiden ilmaisutapoja</a:t>
            </a:r>
          </a:p>
          <a:p>
            <a:pPr lvl="1"/>
            <a:r>
              <a:rPr lang="fi-FI" sz="2400" b="1" dirty="0">
                <a:solidFill>
                  <a:schemeClr val="tx1"/>
                </a:solidFill>
              </a:rPr>
              <a:t>vertailemaan tekstejä </a:t>
            </a:r>
          </a:p>
          <a:p>
            <a:pPr lvl="1"/>
            <a:r>
              <a:rPr lang="fi-FI" sz="2400" b="1" dirty="0">
                <a:solidFill>
                  <a:schemeClr val="tx1"/>
                </a:solidFill>
              </a:rPr>
              <a:t>tulkitsemaan niitä tietystä näkökulmasta tai suhteessa tekstin aika- tai lajikontekstiin.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0E3C26F-71D5-4536-AFEE-9D68F84E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08065"/>
            <a:ext cx="12192000" cy="374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692695"/>
          </a:xfrm>
        </p:spPr>
        <p:txBody>
          <a:bodyPr>
            <a:normAutofit/>
          </a:bodyPr>
          <a:lstStyle/>
          <a:p>
            <a:pPr algn="ctr"/>
            <a:r>
              <a:rPr lang="fi-FI" sz="3500" b="1" dirty="0">
                <a:solidFill>
                  <a:schemeClr val="tx1"/>
                </a:solidFill>
              </a:rPr>
              <a:t>Aineistoina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842400"/>
            <a:ext cx="12192000" cy="2924435"/>
          </a:xfrm>
        </p:spPr>
        <p:txBody>
          <a:bodyPr>
            <a:normAutofit/>
          </a:bodyPr>
          <a:lstStyle/>
          <a:p>
            <a:pPr marL="742932" lvl="2" indent="-342891"/>
            <a:r>
              <a:rPr lang="fi-FI" sz="2000" b="1" dirty="0">
                <a:solidFill>
                  <a:schemeClr val="tx1"/>
                </a:solidFill>
              </a:rPr>
              <a:t>asiatekstit</a:t>
            </a:r>
          </a:p>
          <a:p>
            <a:pPr marL="742932" lvl="2" indent="-342891"/>
            <a:r>
              <a:rPr lang="fi-FI" sz="2000" b="1" dirty="0">
                <a:solidFill>
                  <a:schemeClr val="tx1"/>
                </a:solidFill>
              </a:rPr>
              <a:t>kaunokirjalliset tekstit</a:t>
            </a:r>
          </a:p>
          <a:p>
            <a:pPr marL="742932" lvl="2" indent="-342891"/>
            <a:r>
              <a:rPr lang="fi-FI" sz="2000" b="1" dirty="0">
                <a:solidFill>
                  <a:schemeClr val="tx1"/>
                </a:solidFill>
              </a:rPr>
              <a:t>kuvat, </a:t>
            </a:r>
            <a:r>
              <a:rPr lang="fi-FI" sz="2000" b="1" dirty="0" err="1">
                <a:solidFill>
                  <a:schemeClr val="tx1"/>
                </a:solidFill>
              </a:rPr>
              <a:t>graafit</a:t>
            </a:r>
            <a:endParaRPr lang="fi-FI" sz="2000" b="1" dirty="0">
              <a:solidFill>
                <a:schemeClr val="tx1"/>
              </a:solidFill>
            </a:endParaRPr>
          </a:p>
          <a:p>
            <a:pPr marL="742932" lvl="2" indent="-342891"/>
            <a:r>
              <a:rPr lang="fi-FI" sz="2000" b="1" dirty="0">
                <a:solidFill>
                  <a:schemeClr val="tx1"/>
                </a:solidFill>
              </a:rPr>
              <a:t>monimuotoisia, autenttisia aineistoja: kirjoitettujen, kuvallisten ja graafisten tekstiaineistojen lisäksi voidaan laajan tekstikäsityksen mukaisesti käyttää myös erilaisia audiovisuaalisia tekstejä, esimerkiksi mainoksia, videoita, animaatioita tai katkelmia televisio-ohjelmista, elokuvista tai näytelmistä, äänitiedostoja, esimerkiksi katkelma radiohaastattelusta, uutislähetyksestä tai kuunnelmasta</a:t>
            </a:r>
          </a:p>
          <a:p>
            <a:pPr marL="742932" lvl="2" indent="-342891"/>
            <a:r>
              <a:rPr lang="fi-FI" sz="2000" b="1" dirty="0">
                <a:solidFill>
                  <a:schemeClr val="tx1"/>
                </a:solidFill>
              </a:rPr>
              <a:t>verkkotekstit tai -sivustot</a:t>
            </a:r>
          </a:p>
          <a:p>
            <a:pPr marL="742932" lvl="2" indent="-342891"/>
            <a:endParaRPr lang="fi-FI" sz="2000" b="1" dirty="0">
              <a:solidFill>
                <a:schemeClr val="tx1"/>
              </a:solidFill>
            </a:endParaRPr>
          </a:p>
          <a:p>
            <a:pPr>
              <a:buNone/>
            </a:pPr>
            <a:endParaRPr lang="fi-FI" dirty="0"/>
          </a:p>
        </p:txBody>
      </p:sp>
      <p:pic>
        <p:nvPicPr>
          <p:cNvPr id="4" name="Kuva 3" descr="finger, hyväpaha.png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1524000" y="4058357"/>
            <a:ext cx="9144000" cy="279964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334B5D0-6077-4470-8C7C-CD79FA020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12" y="4038297"/>
            <a:ext cx="9144989" cy="2819705"/>
          </a:xfrm>
          <a:prstGeom prst="rect">
            <a:avLst/>
          </a:prstGeom>
        </p:spPr>
      </p:pic>
      <p:pic>
        <p:nvPicPr>
          <p:cNvPr id="7" name="Kuva 6" descr="kevät2.png"/>
          <p:cNvPicPr>
            <a:picLocks noChangeAspect="1"/>
          </p:cNvPicPr>
          <p:nvPr/>
        </p:nvPicPr>
        <p:blipFill>
          <a:blip r:embed="rId4" cstate="print">
            <a:lum bright="-30000" contrast="57000"/>
          </a:blip>
          <a:stretch>
            <a:fillRect/>
          </a:stretch>
        </p:blipFill>
        <p:spPr>
          <a:xfrm>
            <a:off x="1524002" y="3933056"/>
            <a:ext cx="9143329" cy="2924944"/>
          </a:xfrm>
          <a:prstGeom prst="rect">
            <a:avLst/>
          </a:prstGeom>
        </p:spPr>
      </p:pic>
      <p:pic>
        <p:nvPicPr>
          <p:cNvPr id="8" name="Sisällön paikkamerkki 7" descr="kevät10.png">
            <a:extLst>
              <a:ext uri="{FF2B5EF4-FFF2-40B4-BE49-F238E27FC236}">
                <a16:creationId xmlns:a16="http://schemas.microsoft.com/office/drawing/2014/main" id="{C4298F6F-CAF6-4C8F-B614-65A07251C9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2" y="3933057"/>
            <a:ext cx="9144001" cy="2884131"/>
          </a:xfrm>
          <a:prstGeom prst="rect">
            <a:avLst/>
          </a:prstGeom>
        </p:spPr>
      </p:pic>
      <p:pic>
        <p:nvPicPr>
          <p:cNvPr id="9" name="Kuva 8" descr="bip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3942522"/>
            <a:ext cx="9144000" cy="291547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262565E-7D75-4DA9-9DFF-79181076D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010" y="3888595"/>
            <a:ext cx="9261490" cy="292859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A901C4F-07C1-4A69-A4F7-D2710EF24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659" y="3885527"/>
            <a:ext cx="9480191" cy="292859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B1613FD-E73A-400B-A027-94338AF55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659" y="3769902"/>
            <a:ext cx="9904744" cy="30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4777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30523" y="274638"/>
            <a:ext cx="10189234" cy="102076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Lukutaidon kokeen arviointikohteet ovat ns. tärkeysjärjestyksessä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30523" y="1295400"/>
            <a:ext cx="10330953" cy="3213720"/>
          </a:xfrm>
        </p:spPr>
        <p:txBody>
          <a:bodyPr>
            <a:normAutofit/>
          </a:bodyPr>
          <a:lstStyle/>
          <a:p>
            <a:r>
              <a:rPr lang="fi-FI" sz="2500" b="1" dirty="0">
                <a:solidFill>
                  <a:schemeClr val="tx1"/>
                </a:solidFill>
              </a:rPr>
              <a:t>kokonaiskuva lukutaidosta </a:t>
            </a:r>
          </a:p>
          <a:p>
            <a:pPr>
              <a:buNone/>
            </a:pPr>
            <a:r>
              <a:rPr lang="fi-FI" sz="2500" b="1" dirty="0">
                <a:solidFill>
                  <a:schemeClr val="tx1"/>
                </a:solidFill>
              </a:rPr>
              <a:t>• vastauksen sisältöainekset </a:t>
            </a:r>
          </a:p>
          <a:p>
            <a:pPr>
              <a:buNone/>
            </a:pPr>
            <a:r>
              <a:rPr lang="fi-FI" sz="2500" b="1" dirty="0">
                <a:solidFill>
                  <a:schemeClr val="tx1"/>
                </a:solidFill>
              </a:rPr>
              <a:t>• vastauksen esitystapa.</a:t>
            </a:r>
          </a:p>
        </p:txBody>
      </p:sp>
      <p:pic>
        <p:nvPicPr>
          <p:cNvPr id="5" name="Kuva 4" descr="bi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038601"/>
            <a:ext cx="9144000" cy="28194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C2B752A-560E-404C-9697-BC5FD402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23" y="3645025"/>
            <a:ext cx="10330953" cy="321297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B880C47-0957-407A-83D6-49611BB49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53" y="3467101"/>
            <a:ext cx="11102822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332655"/>
            <a:ext cx="12192000" cy="3414917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fi-FI" sz="2900" b="1" dirty="0">
                <a:solidFill>
                  <a:schemeClr val="tx1"/>
                </a:solidFill>
              </a:rPr>
              <a:t>	Tehtävänannon noudattaminen → tehtävänannot tarkkarajaisia; toimi käskyjen mukaisesti</a:t>
            </a:r>
          </a:p>
          <a:p>
            <a:pPr lvl="0">
              <a:lnSpc>
                <a:spcPct val="120000"/>
              </a:lnSpc>
              <a:buNone/>
            </a:pPr>
            <a:r>
              <a:rPr lang="fi-FI" sz="2900" b="1" dirty="0">
                <a:solidFill>
                  <a:schemeClr val="tx1"/>
                </a:solidFill>
              </a:rPr>
              <a:t>	- vastauksessa käsiteltävä sitä, mitä käskymuodot käskevät tekemään: tutkittava, miten aineistoa on luettava: vertaile, arvioi, erittele, tulkitse…</a:t>
            </a:r>
          </a:p>
          <a:p>
            <a:pPr>
              <a:lnSpc>
                <a:spcPct val="120000"/>
              </a:lnSpc>
              <a:buNone/>
            </a:pPr>
            <a:r>
              <a:rPr lang="fi-FI" sz="2900" b="1" dirty="0"/>
              <a:t>	- selvitettävä tekstin aihe, tekstilaji, tavoite/teema, kohderyhmä, konteksti</a:t>
            </a:r>
            <a:endParaRPr lang="fi-FI" sz="2900" b="1" dirty="0">
              <a:solidFill>
                <a:schemeClr val="tx1"/>
              </a:solidFill>
            </a:endParaRPr>
          </a:p>
          <a:p>
            <a:r>
              <a:rPr lang="fi-FI" sz="2900" b="1" dirty="0">
                <a:solidFill>
                  <a:schemeClr val="tx1"/>
                </a:solidFill>
              </a:rPr>
              <a:t>Jos tehtävänanto vaatii tarkastelemaan vaikkapa tekstin (audiovisuaalisia) kerronnan keinoja tai argumentaatio- ja retorisia keinoja, osoita silti, mikä on niiden tehtävä tekstikokonaisuudessa (esim. omakohtaisiin kokemuksiin </a:t>
            </a:r>
            <a:r>
              <a:rPr lang="fi-FI" sz="2900" b="1" dirty="0"/>
              <a:t>vetoamisen vakuuttavuus, </a:t>
            </a:r>
            <a:r>
              <a:rPr lang="fi-FI" sz="2900" b="1" dirty="0">
                <a:solidFill>
                  <a:schemeClr val="tx1"/>
                </a:solidFill>
              </a:rPr>
              <a:t>värien symboliset merkitykset). </a:t>
            </a:r>
            <a:endParaRPr lang="fi-FI" sz="2900" dirty="0"/>
          </a:p>
          <a:p>
            <a:pPr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6DD0448-4D79-4467-A39D-55C20A737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968" y="3640239"/>
            <a:ext cx="10406063" cy="32177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424542"/>
            <a:ext cx="9146380" cy="87160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3900" b="1" dirty="0">
                <a:latin typeface="Calibri" panose="020F0502020204030204" pitchFamily="34" charset="0"/>
              </a:rPr>
              <a:t>Vastaustekstin sisältöainekset (ns. HEP-kaava): </a:t>
            </a:r>
            <a:br>
              <a:rPr lang="fi-FI" b="1" dirty="0">
                <a:latin typeface="Calibri" panose="020F0502020204030204" pitchFamily="34" charset="0"/>
              </a:rPr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077686"/>
            <a:ext cx="12192000" cy="2999386"/>
          </a:xfrm>
        </p:spPr>
        <p:txBody>
          <a:bodyPr>
            <a:normAutofit fontScale="70000" lnSpcReduction="20000"/>
          </a:bodyPr>
          <a:lstStyle/>
          <a:p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riittävästi havaintoja ja päätelmiä tehtävänannon määrittelemästä näkökulmasta</a:t>
            </a:r>
          </a:p>
          <a:p>
            <a:pPr lvl="0"/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vastauksessa esitetyt havainnot, väitteet ja tulkinnat perusteltu tekstiesimerkein  ja kontekstihavainnoin </a:t>
            </a:r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→ huom.: vastausten tiiviyden vuoksi myös viittaukset tiiviitä </a:t>
            </a:r>
          </a:p>
          <a:p>
            <a:pPr lvl="0"/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päätelmiä käytettyjen keinojen tehtävistä</a:t>
            </a:r>
          </a:p>
          <a:p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erittely ja tulkinnat sopivalla abstraktiotasolla, käsitteiden käyttö </a:t>
            </a:r>
          </a:p>
          <a:p>
            <a:pPr lvl="0"/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pääosassa tekstien analyysi, eivät omat pohdinnat tekstin pohjalta!!!</a:t>
            </a:r>
          </a:p>
          <a:p>
            <a:endParaRPr lang="fi-FI" sz="2400" b="1" dirty="0">
              <a:solidFill>
                <a:schemeClr val="tx1"/>
              </a:solidFill>
            </a:endParaRPr>
          </a:p>
          <a:p>
            <a:pPr lvl="0"/>
            <a:endParaRPr lang="fi-FI" sz="2400" b="1" dirty="0">
              <a:solidFill>
                <a:schemeClr val="tx1"/>
              </a:solidFill>
            </a:endParaRPr>
          </a:p>
          <a:p>
            <a:pPr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D0B644C-401B-4008-861F-380D65741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0181" y="4074005"/>
            <a:ext cx="9031638" cy="278092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D2C41B5-01C4-41E4-9281-857B4633A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181" y="4105946"/>
            <a:ext cx="9033926" cy="2748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811" y="522513"/>
            <a:ext cx="9146380" cy="636815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Vastauksen esitystapa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" y="832758"/>
            <a:ext cx="12191999" cy="3100298"/>
          </a:xfrm>
        </p:spPr>
        <p:txBody>
          <a:bodyPr numCol="2">
            <a:normAutofit fontScale="77500" lnSpcReduction="20000"/>
          </a:bodyPr>
          <a:lstStyle/>
          <a:p>
            <a:r>
              <a:rPr lang="fi-FI" sz="2400" b="1" dirty="0">
                <a:solidFill>
                  <a:schemeClr val="tx1"/>
                </a:solidFill>
              </a:rPr>
              <a:t>kieli ei painotu arvioinnissa, mutta erinomainen arvosana edellyttää selkeää ja helposti ymmärrettävää tekstiä, tekstin jaksottamista, kappaleiden rakenteen tasapainoisuutta ja selkeitä virkerakenteita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vastaus selkeä ja loogisesti etenevä kokonaisuus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havainnot ryhmitelty tarkoituksenmukaisesti 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luettelomuotoinen vastaus jäsentynyt ja hyvin muotoiltu</a:t>
            </a:r>
          </a:p>
          <a:p>
            <a:r>
              <a:rPr lang="fi-FI" b="1" dirty="0"/>
              <a:t>vastausta ei otsikoida</a:t>
            </a:r>
          </a:p>
          <a:p>
            <a:r>
              <a:rPr lang="fi-FI" b="1" dirty="0"/>
              <a:t>vastauksen alussa nimetään aineisto (viittaus)</a:t>
            </a:r>
          </a:p>
          <a:p>
            <a:r>
              <a:rPr lang="fi-FI" b="1" dirty="0"/>
              <a:t>vastauksen alussa kerrotaan keskeinen ongelma tai tutkimuskohde</a:t>
            </a:r>
          </a:p>
          <a:p>
            <a:r>
              <a:rPr lang="fi-FI" b="1" dirty="0"/>
              <a:t>vastauksen asia etenee koko ajan toistelematta asioita</a:t>
            </a:r>
          </a:p>
          <a:p>
            <a:r>
              <a:rPr lang="fi-FI" b="1" dirty="0"/>
              <a:t>vastaus loppuu, kun analyysi on valmis, ilman mitään loppuylevöintiä.</a:t>
            </a:r>
          </a:p>
          <a:p>
            <a:endParaRPr lang="fi-FI" sz="2400" b="1" dirty="0">
              <a:solidFill>
                <a:schemeClr val="tx1"/>
              </a:solidFill>
            </a:endParaRPr>
          </a:p>
          <a:p>
            <a:endParaRPr lang="fi-FI" dirty="0"/>
          </a:p>
        </p:txBody>
      </p:sp>
      <p:pic>
        <p:nvPicPr>
          <p:cNvPr id="12" name="Kuva 11" descr="papap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016831"/>
            <a:ext cx="9144000" cy="284117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0F9EEDA-E725-4349-B4FF-31DB0FE7B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840" y="3989034"/>
            <a:ext cx="9480319" cy="289676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AE3D2-43D3-43F7-8898-A3A43239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892980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Arviointikriteereihin perehtymistä teoriassa ja käytännössä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611335-0DD3-434D-B2FE-59CC2BF3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4886"/>
            <a:ext cx="12192000" cy="5323114"/>
          </a:xfrm>
        </p:spPr>
        <p:txBody>
          <a:bodyPr/>
          <a:lstStyle/>
          <a:p>
            <a:r>
              <a:rPr lang="fi-FI" b="1" dirty="0"/>
              <a:t>Tutustukaa lukutaidon kokeen arviointikriteereihin sekä kevään 2019 lukutaidon kokeen tehtävään 1.</a:t>
            </a:r>
          </a:p>
          <a:p>
            <a:r>
              <a:rPr lang="fi-FI" b="1" dirty="0"/>
              <a:t>Pohtikaa, miten tehtävän pohjalta laaditussa vastauksessa toteutuvat arviointikriteerien eri osa-alueet. Paljonko antaisitte vastaukselle pisteitä, ja mitkä ovat mielestänne vastauksen vahvuudet ja heikkoudet?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3B46B31-5F0A-49BE-BA5F-1B6C9A260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22"/>
          <a:stretch/>
        </p:blipFill>
        <p:spPr>
          <a:xfrm>
            <a:off x="1373331" y="3984171"/>
            <a:ext cx="9445337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B67CD2-06FD-4C3C-A209-C925965D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E07204-895E-4895-9B59-668E25AE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8958"/>
            <a:ext cx="12192000" cy="4969042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fi-FI" dirty="0"/>
              <a:t>Luetaan artikkelit ja keskustellaan pöytäkunnissa ja itsenäisesti (10 min lukemiseen, keskusteluun 8 min, koontiin 7 min = 25 min)</a:t>
            </a:r>
          </a:p>
          <a:p>
            <a:pPr marL="457200" indent="-457200">
              <a:buAutoNum type="arabicParenR"/>
            </a:pPr>
            <a:r>
              <a:rPr lang="fi-FI" dirty="0"/>
              <a:t>Luento kirjoitustaidon kokeesta. Tee vuorovaikutteista. Vinkkaa kriteereistä ja anna niihin perehtyminen kotitehtäväksi. (20 min) </a:t>
            </a:r>
          </a:p>
          <a:p>
            <a:pPr marL="457200" indent="-457200">
              <a:buAutoNum type="arabicParenR"/>
            </a:pPr>
            <a:r>
              <a:rPr lang="fi-FI" dirty="0"/>
              <a:t>Tutustutaan viime kevään kokeeseen ja luetaan hyvä- ja keskitasoinen essee ja pohditaan niiden vahvuuksia ja kehityskohteita. ( 35 min) </a:t>
            </a:r>
          </a:p>
          <a:p>
            <a:pPr marL="457200" indent="-457200">
              <a:buAutoNum type="arabicParenR"/>
            </a:pPr>
            <a:endParaRPr lang="fi-FI" dirty="0"/>
          </a:p>
          <a:p>
            <a:pPr marL="457200" indent="-457200">
              <a:buAutoNum type="arabicParenR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13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C1BF0A-AA6A-49E3-A9E0-EED3A558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399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Pohtikaa ryhmissä luku- ja kirjoitustaidon kokeen eroja ja yhtäläisyyksiä sekä toiveita kurssille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EA6198-A5D4-40F2-85E5-1C8A70C60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398"/>
            <a:ext cx="12192000" cy="2943217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/>
              <a:t>Poimikaa vähintään kolme asiaa, jotka erottavat lukutaidon kokeen kirjoitustaidon kokeesta. Millaisia virheitä saattaa tehdä, jos ei tiedä, miten kokeet eroavat toisistaan? </a:t>
            </a:r>
          </a:p>
          <a:p>
            <a:r>
              <a:rPr lang="fi-FI" b="1" dirty="0"/>
              <a:t>Pohtikaa, minkä verran käytätte aikaa lukutaidon kokeen eri osioihin: esimerkiksi aineiston ja lähteiden silmäilyyn, aineiston tarkkaan lukemiseen, suunnitelmien tekoon ja varsinaiseen vastaustekstin kirjoittamiseen sekä tuotoksen hiomiseen. </a:t>
            </a:r>
          </a:p>
          <a:p>
            <a:pPr marL="0" indent="0">
              <a:buNone/>
            </a:pPr>
            <a:r>
              <a:rPr lang="fi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i-FI" b="1" dirty="0"/>
              <a:t>Mitä tietoja ja taitoja haluaisitte opiskella kurssin aikana: esimerkiksi argumentaatio- ja retorisia keinoja, huumorin keinoja, lähdekritiikkiä, mainosanalyysia, tyylin analyysia, sarjakuvien lukemista, moniäänisyyttä ja intertekstuaalisuutta, tekstikokonaisuuden lukemista, eri tekstilajien tunnuspiirteitä (kolumni, uutinen, pakina, mielipidekirjoitus…), proosaa, draamaa, lyriikkaa vai vaikkapa kielenhuoltoa? 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AA24C44-F1FF-48D9-869A-DAFE19A7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875" y="3857616"/>
            <a:ext cx="9766250" cy="30003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0E045D3-775B-43C4-851B-082446B56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70" y="3857616"/>
            <a:ext cx="9851655" cy="30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8C9C07-5B28-44EC-9AB5-986F88FF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5874"/>
          </a:xfrm>
        </p:spPr>
        <p:txBody>
          <a:bodyPr>
            <a:noAutofit/>
          </a:bodyPr>
          <a:lstStyle/>
          <a:p>
            <a:r>
              <a:rPr lang="fi-FI" b="1" dirty="0"/>
              <a:t>Tutustukaa Abitreenit-sivuston linkkien kautta sensorien kirjoitustaidon koetta koskeviin vinkkeihin.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570908-BC24-42F4-A8AF-3A47B7BA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6295"/>
            <a:ext cx="12192000" cy="1999003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Millaisia ajatuksia tärpit herättävät? Mitkä kommentit yllättävät/ahdistavat/epäilyttävät/herättävät närää tai lisäkysymyksiä? </a:t>
            </a:r>
          </a:p>
          <a:p>
            <a:r>
              <a:rPr lang="fi-FI" b="1" dirty="0"/>
              <a:t>Mitkä piirteet ovat mielestänne ja lukemanne valossa leimallisia hyvätasoisille/keskitasoisille/heikoille kirjoitelmille? </a:t>
            </a:r>
          </a:p>
          <a:p>
            <a:r>
              <a:rPr lang="fi-FI" b="1" dirty="0"/>
              <a:t>Miten lukutaidon ja kirjoitustaidon vastaustekstit eroavat toisistaan?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2405DB-DEB9-48CB-9AC4-F14C83DE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35298"/>
            <a:ext cx="10363200" cy="32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D31E2D-EBFF-4FB5-B9A4-62490A2B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191730"/>
            <a:ext cx="7543800" cy="663677"/>
          </a:xfrm>
        </p:spPr>
        <p:txBody>
          <a:bodyPr>
            <a:normAutofit/>
          </a:bodyPr>
          <a:lstStyle/>
          <a:p>
            <a:pPr algn="ctr"/>
            <a:r>
              <a:rPr lang="fi-FI" sz="4000" b="1" dirty="0"/>
              <a:t>Kirjoitustaidon koe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ACBD8F-9D47-4698-9CB5-C05AE635B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26" y="1061885"/>
            <a:ext cx="9697543" cy="3244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300" b="1" dirty="0"/>
              <a:t>● Tehtävänä on tuottaa pohtiva TAI kantaaottava teksti AINEISTOJEN POHJALTA.</a:t>
            </a:r>
          </a:p>
          <a:p>
            <a:pPr marL="0" indent="0">
              <a:buNone/>
            </a:pPr>
            <a:r>
              <a:rPr lang="fi-FI" sz="2300" b="1" dirty="0"/>
              <a:t>● Kussakin kokeessa on tietty teema, joka liittyy oppiaineeseen tai lukion yhteisiin aihekokonaisuuksiin.</a:t>
            </a:r>
          </a:p>
          <a:p>
            <a:pPr marL="0" indent="0">
              <a:buNone/>
            </a:pPr>
            <a:r>
              <a:rPr lang="fi-FI" sz="2300" b="1" dirty="0"/>
              <a:t>● Teemaan liittyviä aiheita on 5–7, ja niistä valitaan yksi.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360D8F4-12D7-4E9F-97CF-394B4D0FA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7" y="3746705"/>
            <a:ext cx="9697543" cy="311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98DA09-B9E2-47C9-BB78-CEEBCA5F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9F993E-66A1-4954-BE30-D16FE96EA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75186"/>
            <a:ext cx="9144000" cy="6282813"/>
          </a:xfrm>
        </p:spPr>
        <p:txBody>
          <a:bodyPr/>
          <a:lstStyle/>
          <a:p>
            <a:r>
              <a:rPr lang="fi-FI" sz="2300" b="1" dirty="0"/>
              <a:t>Tarjolla on 6–8 aineistoa, joista on käytettävä vähintään kahta.</a:t>
            </a:r>
          </a:p>
          <a:p>
            <a:r>
              <a:rPr lang="fi-FI" sz="2300" b="1" dirty="0"/>
              <a:t>Kokelas rajaa itse näkökulman ja valitsee aineiston käyttötavan: keskittyy esimerkiksi yhteen aineistoon enemmän, nostaa siitä esiin yksittäisiä näkökulmia, tietoja, väitteitä jne.</a:t>
            </a:r>
          </a:p>
          <a:p>
            <a:r>
              <a:rPr lang="fi-FI" sz="2300" b="1" dirty="0"/>
              <a:t>Pituussuositus noin 6 000 merkkiä (ei sisällä välilyöntejä).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4160210-1F90-4869-9E06-CAC7CA106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96814"/>
            <a:ext cx="9155798" cy="286118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E467ED2-D096-4809-A30C-12E76D20A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7444" r="3440" b="8405"/>
          <a:stretch/>
        </p:blipFill>
        <p:spPr>
          <a:xfrm>
            <a:off x="1395478" y="4014687"/>
            <a:ext cx="9401044" cy="286118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A9ECBF2-BC07-4867-B225-64DC17C34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964" y="3672347"/>
            <a:ext cx="10308770" cy="31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2B9F59-1D11-4602-B148-746961D4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85"/>
            <a:ext cx="12192000" cy="634180"/>
          </a:xfrm>
        </p:spPr>
        <p:txBody>
          <a:bodyPr>
            <a:noAutofit/>
          </a:bodyPr>
          <a:lstStyle/>
          <a:p>
            <a:pPr algn="ctr"/>
            <a:r>
              <a:rPr lang="fi-FI" sz="4200" b="1" dirty="0"/>
              <a:t>Kirjoitustaidon kokeen arviointi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6585AF-3375-4078-9F65-B92519DC0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1665"/>
            <a:ext cx="12191999" cy="3244645"/>
          </a:xfrm>
        </p:spPr>
        <p:txBody>
          <a:bodyPr>
            <a:normAutofit lnSpcReduction="10000"/>
          </a:bodyPr>
          <a:lstStyle/>
          <a:p>
            <a:r>
              <a:rPr lang="fi-FI" sz="2000" b="1" dirty="0"/>
              <a:t>Arviointiskaala 0–60 p., kuten nykyisessä esseekokeessa (asteikko 5 pisteen välein)</a:t>
            </a:r>
          </a:p>
          <a:p>
            <a:r>
              <a:rPr lang="fi-FI" sz="2000" b="1" dirty="0"/>
              <a:t>Arviointikohteet</a:t>
            </a:r>
          </a:p>
          <a:p>
            <a:pPr marL="0" indent="0">
              <a:buNone/>
            </a:pPr>
            <a:r>
              <a:rPr lang="fi-FI" sz="2000" b="1" dirty="0"/>
              <a:t>	a. Kokonaiskuva kirjoitustaidosta (painotettu)</a:t>
            </a:r>
          </a:p>
          <a:p>
            <a:pPr marL="0" indent="0">
              <a:buNone/>
            </a:pPr>
            <a:r>
              <a:rPr lang="fi-FI" sz="2000" b="1" dirty="0"/>
              <a:t>	b. Tekstin rakenne (painotettu)</a:t>
            </a:r>
          </a:p>
          <a:p>
            <a:pPr marL="0" indent="0">
              <a:buNone/>
            </a:pPr>
            <a:r>
              <a:rPr lang="fi-FI" sz="2000" b="1" dirty="0"/>
              <a:t>	c. Kieli ja tyyli (painotettu)</a:t>
            </a:r>
          </a:p>
          <a:p>
            <a:pPr marL="0" indent="0">
              <a:buNone/>
            </a:pPr>
            <a:r>
              <a:rPr lang="fi-FI" sz="2000" b="1" dirty="0"/>
              <a:t>	d. </a:t>
            </a:r>
            <a:r>
              <a:rPr lang="fi-FI" sz="2000" b="1" dirty="0" err="1"/>
              <a:t>Nä̈kökulma</a:t>
            </a:r>
            <a:r>
              <a:rPr lang="fi-FI" sz="2000" b="1" dirty="0"/>
              <a:t>- , sisältö- ja aineistovalinnat</a:t>
            </a:r>
          </a:p>
          <a:p>
            <a:pPr marL="0" indent="0">
              <a:buNone/>
            </a:pPr>
            <a:r>
              <a:rPr lang="fi-FI" sz="2000" b="1" dirty="0"/>
              <a:t>	e. Aineistojen käyttö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9BD4E99-1B97-487D-9533-8FDD9EB9D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80" y="4026310"/>
            <a:ext cx="8978529" cy="283169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F84BC28D-DA2D-4722-824C-DC5E08ACA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73" y="4026310"/>
            <a:ext cx="9220541" cy="28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AFD1E7-FE8A-4E88-9468-3BDD43F7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3238"/>
            <a:ext cx="9144000" cy="648929"/>
          </a:xfrm>
        </p:spPr>
        <p:txBody>
          <a:bodyPr>
            <a:noAutofit/>
          </a:bodyPr>
          <a:lstStyle/>
          <a:p>
            <a:pPr algn="ctr"/>
            <a:r>
              <a:rPr lang="fi-FI" sz="4500" b="1" dirty="0"/>
              <a:t>Mitä pitäisi osata?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BB33AC-2D72-4229-AB2F-1F5BC112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046" y="752168"/>
            <a:ext cx="10187908" cy="2982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300" b="1" dirty="0"/>
              <a:t>● Monimuotoisten tekstien analysointi ja tulkinta.</a:t>
            </a:r>
          </a:p>
          <a:p>
            <a:pPr marL="0" indent="0">
              <a:buNone/>
            </a:pPr>
            <a:r>
              <a:rPr lang="fi-FI" sz="2300" b="1" dirty="0"/>
              <a:t>● Kirjoitelman tavoitteen asettaminen.</a:t>
            </a:r>
          </a:p>
          <a:p>
            <a:pPr marL="0" indent="0">
              <a:buNone/>
            </a:pPr>
            <a:r>
              <a:rPr lang="fi-FI" sz="2300" b="1" dirty="0"/>
              <a:t>● Näkökulman valinta ja aiheen rajaus.</a:t>
            </a:r>
          </a:p>
          <a:p>
            <a:pPr marL="0" indent="0">
              <a:buNone/>
            </a:pPr>
            <a:r>
              <a:rPr lang="fi-FI" sz="2300" b="1" dirty="0"/>
              <a:t>● Eri tavat käyttää lähteitä ja kuljettaa niitä tekstissä. Useiden aineistojen parissa työskentely, esimerkiksi niiden yhdistely ja vertailu sekä synteesien teko.</a:t>
            </a:r>
          </a:p>
          <a:p>
            <a:pPr marL="0" indent="0">
              <a:buNone/>
            </a:pPr>
            <a:endParaRPr lang="fi-FI" sz="2300" b="1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F353FBC-94F4-4618-9F74-4D9F74775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25240"/>
            <a:ext cx="9144000" cy="303276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42DA647-353B-4E50-B23A-F3AE21DAD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82" y="3872189"/>
            <a:ext cx="9378305" cy="30760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8A9ECC8-5A00-4203-9547-6070BCCB1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45" y="3735663"/>
            <a:ext cx="10187909" cy="31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9AD5B7-F805-4547-84FF-FFAC1523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51F5F5-C661-45E6-A78E-FFEBE748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82" y="221228"/>
            <a:ext cx="10623834" cy="3392946"/>
          </a:xfrm>
        </p:spPr>
        <p:txBody>
          <a:bodyPr>
            <a:normAutofit fontScale="92500" lnSpcReduction="10000"/>
          </a:bodyPr>
          <a:lstStyle/>
          <a:p>
            <a:r>
              <a:rPr lang="fi-FI" sz="2300" b="1" dirty="0"/>
              <a:t>Vuoropuhelun käyminen aineiston kanssa: tuotettava teksti, jossa keskustelevat kirjoittajan sekä aineiston (pohjatekstin kirjoittajan ja hänen tietolähteidensä) äänet</a:t>
            </a:r>
          </a:p>
          <a:p>
            <a:pPr marL="0" indent="0">
              <a:buNone/>
            </a:pPr>
            <a:r>
              <a:rPr lang="fi-FI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i-FI" b="1" dirty="0"/>
              <a:t>osoitettava, että </a:t>
            </a:r>
          </a:p>
          <a:p>
            <a:pPr lvl="1"/>
            <a:r>
              <a:rPr lang="fi-FI" sz="2400" b="1" dirty="0"/>
              <a:t>ymmärrät lukemasi: tarkoituksenmukaisen lukutavan hallinta, silmäilevä lukeminen aineistoihin tutustuttaessa ja syventyvä lukeminen pohjatekstejä analysoitaessa ja tulkittaessa</a:t>
            </a:r>
          </a:p>
          <a:p>
            <a:pPr lvl="1"/>
            <a:r>
              <a:rPr lang="fi-FI" sz="2300" b="1" dirty="0"/>
              <a:t>pystyt arvioimaan pohjatekstejä </a:t>
            </a:r>
          </a:p>
          <a:p>
            <a:pPr lvl="1"/>
            <a:r>
              <a:rPr lang="fi-FI" sz="2300" b="1" dirty="0"/>
              <a:t>osaat käyttää pohjatekstin ajatuksia oman ajattelun pohjana</a:t>
            </a:r>
          </a:p>
          <a:p>
            <a:r>
              <a:rPr lang="fi-FI" sz="2300" b="1" dirty="0"/>
              <a:t>Pohdinnan, kannanoton ja perustelemisen taidot.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5DA2236-4BCD-413C-964B-8D949943E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2" y="3614173"/>
            <a:ext cx="10623835" cy="32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D36B34-479F-44D2-A85A-E6A0E614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93174"/>
          </a:xfrm>
        </p:spPr>
        <p:txBody>
          <a:bodyPr>
            <a:noAutofit/>
          </a:bodyPr>
          <a:lstStyle/>
          <a:p>
            <a:pPr algn="ctr"/>
            <a:r>
              <a:rPr lang="fi-FI" sz="4000" b="1" dirty="0"/>
              <a:t>Aineistojen pohjalta kirjoittaminen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EA4354-F62B-4ACE-8865-8AE0D4EEC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5187"/>
            <a:ext cx="12191999" cy="3521213"/>
          </a:xfrm>
        </p:spPr>
        <p:txBody>
          <a:bodyPr>
            <a:normAutofit/>
          </a:bodyPr>
          <a:lstStyle/>
          <a:p>
            <a:r>
              <a:rPr lang="fi-FI" b="1" dirty="0"/>
              <a:t>Aineistopohjaisessa kirjoitelmassa on aina hyödynnettävä aineistoa, siihen pitää viitata ja sen kanssa on keskusteltava: o</a:t>
            </a:r>
            <a:r>
              <a:rPr lang="fi-FI" sz="2300" b="1" dirty="0"/>
              <a:t>maääninen teksti laaditaan useampia aineistoja hyödyntäen.</a:t>
            </a:r>
          </a:p>
          <a:p>
            <a:r>
              <a:rPr lang="fi-FI" sz="2300" b="1" dirty="0"/>
              <a:t>Lähtökohta on, että lukija ei tunne aineistoja: </a:t>
            </a:r>
            <a:r>
              <a:rPr lang="fi-FI" b="1" dirty="0"/>
              <a:t>esiteltävä riittävissä määrin niin, että aineistoa tuntematon lukija saa pohjateksteistä käsityksen. </a:t>
            </a:r>
            <a:endParaRPr lang="fi-FI" sz="2300" b="1" dirty="0"/>
          </a:p>
          <a:p>
            <a:r>
              <a:rPr lang="fi-FI" sz="2300" b="1" dirty="0"/>
              <a:t>Aineistoja voi hyödyntää referoiden tai suoraan lainaten.</a:t>
            </a:r>
          </a:p>
          <a:p>
            <a:r>
              <a:rPr lang="fi-FI" sz="2300" b="1" dirty="0"/>
              <a:t>Tärkeää äänten alkuperän merkitseminen: erota oma äänesi kirjoittajan ja hänen tietolähteidensä  äänestä tarkasti. </a:t>
            </a:r>
          </a:p>
          <a:p>
            <a:endParaRPr lang="fi-FI" sz="2300" b="1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F4323F8-320B-4DD7-B4E1-07DDD09DF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66" y="4179342"/>
            <a:ext cx="8721213" cy="267865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8CB8A3B-DE26-4986-B138-96A904F8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01" y="3983712"/>
            <a:ext cx="9202996" cy="287428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EB81B2D-F570-41AE-83BD-300A215D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977" y="3989375"/>
            <a:ext cx="9760045" cy="28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4263CD-3003-4A64-B6B6-E391128F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89BD1D-B377-4C07-85CD-5460C41DD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342" y="274639"/>
            <a:ext cx="9454525" cy="3776154"/>
          </a:xfrm>
        </p:spPr>
        <p:txBody>
          <a:bodyPr>
            <a:normAutofit fontScale="92500" lnSpcReduction="10000"/>
          </a:bodyPr>
          <a:lstStyle/>
          <a:p>
            <a:r>
              <a:rPr lang="fi-FI" sz="2300" b="1" dirty="0"/>
              <a:t>Kukin pohjateksti tapana esitellä siinä vaiheessa, kun sitä aletaan käyttää. Ensimmäinen lähdeviite kuitenkin kernaasti viimeistään toisessa kappaleessa. </a:t>
            </a:r>
          </a:p>
          <a:p>
            <a:r>
              <a:rPr lang="fi-FI" sz="2300" b="1" dirty="0"/>
              <a:t>Mikäli tekstejä vertailtava, esiteltävä yhdessä alusta alkaen ja kuljetettava tekstissä rinta rinnan. </a:t>
            </a:r>
          </a:p>
          <a:p>
            <a:r>
              <a:rPr lang="fi-FI" sz="2300" b="1" dirty="0"/>
              <a:t>Aineiston selostaminen, omat pohdinnat, tiedot, omat mielipiteet ja perustelut, kokemukset ja esimerkkitapaukset kulkevat läpi tekstin lomittain.</a:t>
            </a:r>
            <a:endParaRPr lang="fi-FI" sz="2300" dirty="0"/>
          </a:p>
          <a:p>
            <a:r>
              <a:rPr lang="fi-FI" b="1" dirty="0"/>
              <a:t>Aineistoja käytettävä läpi tekstin, ei vain yksittäisissä kohdissa, mutta kirjoittajan omat ajatukset painottuvat: huom.: yli puolet omaa pohdintaa!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1255C4F-7BEB-40FE-BE95-B5F87294F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50793"/>
            <a:ext cx="9144000" cy="282854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F4F04F3-05DD-4A1D-AC91-D1E4E53C5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030893"/>
            <a:ext cx="9133731" cy="282710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BF45F80-88F8-4D3D-AF3E-87976B7C4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811" y="3936396"/>
            <a:ext cx="9325588" cy="298418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ECC4242-8DF2-482E-B506-01F0DADAA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342" y="3933219"/>
            <a:ext cx="9454525" cy="29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078E17-3866-4A04-9A1C-5F469554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1AAB3E-AD86-433D-8C93-6A4ADBC7F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916" y="274638"/>
            <a:ext cx="9208168" cy="3791997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Kirjoittaja voi käyttää aineistoja eri tavoin oman tekstinsä tavoitteen, valitun näkökulman ja aiheen rajauksen mukaan. </a:t>
            </a:r>
          </a:p>
          <a:p>
            <a:r>
              <a:rPr lang="fi-FI" b="1" dirty="0"/>
              <a:t>Hän valitsee itse käyttämänsä lähteet ja niiden käyttötavan. Joskus voi esimerkiksi olla tarkoituksenmukaista keskittyä enemmän yhteen lähteeseen ja avata sen viestiä/sanomaa ja täydentää pohdintaa toisen aineiston sisältämien tietojen avulla.</a:t>
            </a:r>
          </a:p>
          <a:p>
            <a:r>
              <a:rPr lang="fi-FI" b="1" dirty="0"/>
              <a:t>Aineistoista voi myös nostaa esiin vaikkapa yksittäisiä näkökulmia, tietoja, väitteitä ja niiden perusteluja ja tarkastella aihetta niiden pohjalta.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F5F4141-2B97-44EB-8333-3182B50D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16" y="4066635"/>
            <a:ext cx="9208168" cy="279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059A25-4BBF-40CB-B3B6-0037DA941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638"/>
            <a:ext cx="12192000" cy="102076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Tutustukaa viime kevään kirjoitustaidon kokeen tehtävänantoihin sekä niiden pohjalta laadittuihin kirjoitelmiin.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A8EA58-E55D-44F8-BADC-BF2EC89E8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4212"/>
            <a:ext cx="12192000" cy="2382042"/>
          </a:xfrm>
        </p:spPr>
        <p:txBody>
          <a:bodyPr/>
          <a:lstStyle/>
          <a:p>
            <a:r>
              <a:rPr lang="fi-FI" b="1" dirty="0"/>
              <a:t>Vertailkaa kirjoitelmia ja pohdiskelkaa, mitkä ovat niiden ansiot ja kehityskohteet. Voitte kiinnittää huomiota arviointikriteerien eri osa-alueisiin: kokonaiskuvaan kirjoitustaidosta, rakenteeseen kieleen ja tyyliin, näkökulma-, sisältö- ja aineistovalintoihin sekä aineiston käyttöön.</a:t>
            </a:r>
          </a:p>
          <a:p>
            <a:r>
              <a:rPr lang="fi-FI" b="1" dirty="0"/>
              <a:t>Miten pisteyttäisitte kirjoitelmat (0–60 p.)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9EA8090-3760-4492-826F-ADA593B8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1" y="3986253"/>
            <a:ext cx="9369778" cy="287174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D2C21ED-E05D-419D-82C4-81095753C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50" y="3706522"/>
            <a:ext cx="10251500" cy="315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465BBA-B024-4FEC-B7C0-59A82078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1" y="103240"/>
            <a:ext cx="9146380" cy="707922"/>
          </a:xfrm>
        </p:spPr>
        <p:txBody>
          <a:bodyPr/>
          <a:lstStyle/>
          <a:p>
            <a:r>
              <a:rPr lang="fi-FI" b="1" dirty="0"/>
              <a:t>Kurssin tavoitteena on, että opiskelija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3E97D3-7C44-413A-B6B6-B9DD32351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27704"/>
            <a:ext cx="12049432" cy="3510116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b="1" dirty="0"/>
              <a:t>vahvistaa taitoaan lukea analyyttisesti, kriittisesti, eläytyvästi ja luovasti erilaisia tekstejä</a:t>
            </a:r>
          </a:p>
          <a:p>
            <a:r>
              <a:rPr lang="fi-FI" b="1" dirty="0"/>
              <a:t>syventää käsitystään monilukutaidosta, tekstien piirteistä, ominaisuuksista ja tekstilajeista</a:t>
            </a:r>
          </a:p>
          <a:p>
            <a:r>
              <a:rPr lang="fi-FI" b="1" dirty="0"/>
              <a:t>varmentaa kriittistä ja kulttuurista lukutaitoaan sekä lukustrategioitaan</a:t>
            </a:r>
          </a:p>
          <a:p>
            <a:r>
              <a:rPr lang="fi-FI" b="1" dirty="0"/>
              <a:t>syventää käsitystään tiedon- ja tieteenalojen kielistä ja puhetavoista.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2F28AEF-5348-421E-BB27-86FCDC0B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05" y="3937821"/>
            <a:ext cx="9453073" cy="292018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129F435-5E2F-452C-A32A-6518698C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105" y="3991895"/>
            <a:ext cx="9511790" cy="28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483C95-CA1B-4E13-A228-C89E2CCF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2315"/>
            <a:ext cx="12192000" cy="481264"/>
          </a:xfrm>
        </p:spPr>
        <p:txBody>
          <a:bodyPr>
            <a:noAutofit/>
          </a:bodyPr>
          <a:lstStyle/>
          <a:p>
            <a:pPr algn="ctr"/>
            <a:r>
              <a:rPr lang="fi-FI" b="1" dirty="0"/>
              <a:t>Keskeiset sisällöt</a:t>
            </a:r>
            <a:br>
              <a:rPr lang="fi-FI" b="1" dirty="0"/>
            </a:b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1E0BBD-4571-46ED-AFD9-9CDD1003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6195"/>
            <a:ext cx="12192000" cy="33074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b="1" dirty="0"/>
          </a:p>
          <a:p>
            <a:r>
              <a:rPr lang="fi-FI" b="1" dirty="0"/>
              <a:t>tekstitiedon ja -analyysin syventäminen, kielen, kirjallisuuden, kuvan ja median käsitteiden käyttö tekstien erittelyssä, tulkinnassa ja arvioinnissa</a:t>
            </a:r>
          </a:p>
          <a:p>
            <a:r>
              <a:rPr lang="fi-FI" b="1" dirty="0"/>
              <a:t>fiktiivisten ja faktatekstien sekä monimuotoisten tekstien analysointia eri näkökulmista</a:t>
            </a:r>
          </a:p>
          <a:p>
            <a:r>
              <a:rPr lang="fi-FI" b="1" dirty="0"/>
              <a:t>tekstikokonaisuuksien lukeminen, esimerkiksi esseiden, romaanien, novellien, tietokirjojen ja oppiaineen alaan kuuluvien tietotekstien lukeminen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59CADEA-E860-4016-BA5C-361DFCBCB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3"/>
          <a:stretch/>
        </p:blipFill>
        <p:spPr>
          <a:xfrm>
            <a:off x="962058" y="3823623"/>
            <a:ext cx="10267883" cy="303437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03D0756-1523-4E03-82B6-9583CAC5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85" y="3668289"/>
            <a:ext cx="10402628" cy="31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E129B1-0958-4836-BE9F-C653DBAD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1" y="-1"/>
            <a:ext cx="9146380" cy="770022"/>
          </a:xfrm>
        </p:spPr>
        <p:txBody>
          <a:bodyPr>
            <a:normAutofit/>
          </a:bodyPr>
          <a:lstStyle/>
          <a:p>
            <a:pPr algn="ctr"/>
            <a:r>
              <a:rPr lang="fi-FI" sz="3500" b="1" dirty="0"/>
              <a:t>Kurssin arvioitavat työt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D7E58C-B570-4C38-AF9F-F346E454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2884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b="1" dirty="0"/>
              <a:t>Kurssin aikana: kahteen lukutaidon tehtävään vastaaminen</a:t>
            </a:r>
            <a:br>
              <a:rPr lang="fi-FI" sz="2600" b="1" dirty="0"/>
            </a:br>
            <a:r>
              <a:rPr lang="fi-FI" sz="2600" b="1" dirty="0"/>
              <a:t>1) asia- ja mediatekstit: pe 20.12. </a:t>
            </a:r>
            <a:br>
              <a:rPr lang="fi-FI" sz="2600" dirty="0"/>
            </a:br>
            <a:r>
              <a:rPr lang="fi-FI" sz="2600" b="1" dirty="0"/>
              <a:t>2) kaunokirjalliset tekstit: pe 24.1. </a:t>
            </a:r>
            <a:br>
              <a:rPr lang="fi-FI" sz="2600" dirty="0"/>
            </a:br>
            <a:br>
              <a:rPr lang="fi-FI" sz="2600" dirty="0"/>
            </a:br>
            <a:r>
              <a:rPr lang="fi-FI" sz="2600" b="1" dirty="0"/>
              <a:t>Koepäivänä ke 5.2. klo 8.30 - 15.00: </a:t>
            </a:r>
            <a:br>
              <a:rPr lang="fi-FI" sz="2600" dirty="0"/>
            </a:br>
            <a:r>
              <a:rPr lang="fi-FI" sz="2600" b="1" dirty="0"/>
              <a:t>1) lukutaidon preliminäärikoe, jossa A- ja B-osa (</a:t>
            </a:r>
            <a:r>
              <a:rPr lang="fi-FI" sz="2600" b="1" dirty="0" err="1"/>
              <a:t>Abitti</a:t>
            </a:r>
            <a:r>
              <a:rPr lang="fi-FI" sz="2600" b="1" dirty="0"/>
              <a:t>-koe) </a:t>
            </a:r>
            <a:br>
              <a:rPr lang="fi-FI" sz="2600" dirty="0"/>
            </a:br>
            <a:r>
              <a:rPr lang="fi-FI" sz="2600" b="1" dirty="0"/>
              <a:t>2) mahdolliset rästityöt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18B0EBE-679C-48C7-BCDD-8A7F7689A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64" y="3878826"/>
            <a:ext cx="9662671" cy="296442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D5C6095-96A1-4093-8233-287D306D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46" y="3798483"/>
            <a:ext cx="9806107" cy="30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2F654C-4E4A-4EAE-A876-EECCF584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4014"/>
          </a:xfrm>
        </p:spPr>
        <p:txBody>
          <a:bodyPr>
            <a:normAutofit/>
          </a:bodyPr>
          <a:lstStyle/>
          <a:p>
            <a:pPr algn="ctr"/>
            <a:r>
              <a:rPr lang="fi-FI" sz="3500" b="1" dirty="0"/>
              <a:t>Tutkikaa syksyn 2019 lukutaidon koetta.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688CB9-789A-433A-97E4-A3CB8099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2427708"/>
          </a:xfrm>
        </p:spPr>
        <p:txBody>
          <a:bodyPr/>
          <a:lstStyle/>
          <a:p>
            <a:r>
              <a:rPr lang="fi-FI" b="1" dirty="0"/>
              <a:t>Mitä mieltä olette tarjolla olleista tehtävistä ja niihin liittyvistä aineistoista? </a:t>
            </a:r>
          </a:p>
          <a:p>
            <a:r>
              <a:rPr lang="fi-FI" b="1" dirty="0"/>
              <a:t>Mihin aiheisiin ja aineistoihin tarttuisitte, mitä taas välttäisitte? Mitkä tuntuvat haasteellisilta, mitkä helposti lähestyttäviltä? Miksi?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E6480CA-C855-4925-9E84-446645AE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56" y="3706392"/>
            <a:ext cx="10246687" cy="31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0FB867-3F46-4195-8811-540E53B7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Tutustukaa Abitreenit-sivuston linkkien kautta sensorien kirjoitustaidon koetta koskeviin vinkkeihin.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8BFDC7-D231-44C1-9E41-C822460B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3871"/>
            <a:ext cx="12192000" cy="1551961"/>
          </a:xfrm>
        </p:spPr>
        <p:txBody>
          <a:bodyPr>
            <a:normAutofit/>
          </a:bodyPr>
          <a:lstStyle/>
          <a:p>
            <a:r>
              <a:rPr lang="fi-FI" b="1" dirty="0"/>
              <a:t>Millaiset piirteet ovat artikkelien valossa leimallisia hyvätasoisille lukutaidon vastausteksteille?</a:t>
            </a:r>
          </a:p>
          <a:p>
            <a:r>
              <a:rPr lang="fi-FI" b="1" dirty="0"/>
              <a:t>Mitkä vinkit tallettaisitte sydämeenne, ja mitkä kaipaisivat lisävalotusta?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D3CE87C-A836-47BC-8A3F-5D3EBCC72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93" y="3699685"/>
            <a:ext cx="10314214" cy="3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5500" b="1" dirty="0"/>
              <a:t>Lukutaidon koe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648056"/>
            <a:ext cx="12192000" cy="2128564"/>
          </a:xfrm>
        </p:spPr>
        <p:txBody>
          <a:bodyPr>
            <a:normAutofit fontScale="92500"/>
          </a:bodyPr>
          <a:lstStyle/>
          <a:p>
            <a:r>
              <a:rPr lang="fi-FI" sz="2500" b="1" dirty="0">
                <a:solidFill>
                  <a:schemeClr val="tx1"/>
                </a:solidFill>
              </a:rPr>
              <a:t>Lukutaidon kokeessa arvioidaan kokelaan kriittistä ja kulttuurista lukutaitoa eli taitoa eritellä, tulkita, arvioida ja hyödyntää monimuotoisia tekstejä tietoisena niiden tavoitteista, ilmaisukeinoista ja konteksteista. </a:t>
            </a:r>
          </a:p>
          <a:p>
            <a:r>
              <a:rPr lang="fi-FI" sz="2500" b="1" dirty="0">
                <a:solidFill>
                  <a:schemeClr val="tx1"/>
                </a:solidFill>
              </a:rPr>
              <a:t>Tehtävät liittyvät esimerkiksi aineistona olevien tekstien merkityksiin, rakenteisiin, ilmaisuun, tematiikkaan, vastaanottoon ja kontekstiin sekä niiden välisiin suhteisiin. 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501"/>
            <a:ext cx="9144000" cy="2857500"/>
          </a:xfrm>
          <a:prstGeom prst="rect">
            <a:avLst/>
          </a:prstGeom>
        </p:spPr>
      </p:pic>
      <p:pic>
        <p:nvPicPr>
          <p:cNvPr id="5" name="Sisällön paikkamerkki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77680"/>
            <a:ext cx="9177491" cy="288032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8F962FD-C969-4C2A-9215-734CE611B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49" y="4000501"/>
            <a:ext cx="9201665" cy="2852516"/>
          </a:xfrm>
          <a:prstGeom prst="rect">
            <a:avLst/>
          </a:prstGeom>
        </p:spPr>
      </p:pic>
      <p:pic>
        <p:nvPicPr>
          <p:cNvPr id="9" name="Kuva 8" descr="kevät1.jpg"/>
          <p:cNvPicPr>
            <a:picLocks noChangeAspect="1"/>
          </p:cNvPicPr>
          <p:nvPr/>
        </p:nvPicPr>
        <p:blipFill>
          <a:blip r:embed="rId5" cstate="print"/>
          <a:srcRect l="2697" t="6814" r="1936" b="6877"/>
          <a:stretch>
            <a:fillRect/>
          </a:stretch>
        </p:blipFill>
        <p:spPr>
          <a:xfrm>
            <a:off x="1524000" y="4044303"/>
            <a:ext cx="9144000" cy="2813699"/>
          </a:xfrm>
          <a:prstGeom prst="rect">
            <a:avLst/>
          </a:prstGeom>
        </p:spPr>
      </p:pic>
      <p:pic>
        <p:nvPicPr>
          <p:cNvPr id="8" name="Kuva 7" descr="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1" y="4008120"/>
            <a:ext cx="9144001" cy="284988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178B8BD-2BA0-4D5A-95FB-DF73962E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43" y="3781605"/>
            <a:ext cx="9772675" cy="307141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8564E31-CA16-4FB3-96A2-115C4D687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01" y="3744544"/>
            <a:ext cx="10194557" cy="31455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005064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tx1"/>
                </a:solidFill>
              </a:rPr>
              <a:t>Kokeessa on kaksi osaa. </a:t>
            </a:r>
            <a:r>
              <a:rPr lang="fi-FI" b="1" dirty="0">
                <a:hlinkClick r:id="rId2"/>
              </a:rPr>
              <a:t>http://yle.fi/plus/abitreenit/2019/kevat/AX-fi/index.html</a:t>
            </a:r>
            <a:r>
              <a:rPr lang="fi-FI" b="1" dirty="0"/>
              <a:t> </a:t>
            </a:r>
            <a:endParaRPr lang="fi-FI" b="1" dirty="0">
              <a:solidFill>
                <a:schemeClr val="tx1"/>
              </a:solidFill>
            </a:endParaRP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Osa I keskittyy asia- ja mediatekstien, osa II kaunokirjallisten ja muiden fiktiivisten tekstien analysointiin ja tulkintaan 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Molemmissa osissa on tarjolla kaksi tehtävää. Kokelas valitsee yhden tehtävän kummastakin osasta eli vastaa yhteensä kahteen tehtävään. 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Yksittäinen tehtävänanto yksi- tai kaksiosainen. Yksiosainen tehtävä edellyttää yhtenäisen pidemmän ja kaksiosainen kahden lyhyemmän tekstin tuottamista.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Maksimipistemäärä: 30 p. + 30 p. = 60 p. 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Kaksiosaiset tehtävät: </a:t>
            </a:r>
          </a:p>
          <a:p>
            <a:pPr lvl="2"/>
            <a:r>
              <a:rPr lang="fi-FI" b="1" dirty="0">
                <a:solidFill>
                  <a:schemeClr val="tx1"/>
                </a:solidFill>
              </a:rPr>
              <a:t>1. osa 12 p. arvoinen: tehtävänanto voi ohjata keskittymään yksityiskohtiin, vastaus voi olla luettelomainen ja laajuus on pienempi kuin 18 ja 30 pisteen tehtävissä</a:t>
            </a:r>
          </a:p>
          <a:p>
            <a:pPr lvl="2"/>
            <a:r>
              <a:rPr lang="fi-FI" b="1" dirty="0">
                <a:solidFill>
                  <a:schemeClr val="tx1"/>
                </a:solidFill>
              </a:rPr>
              <a:t>2. osa 18 p. arvoinen</a:t>
            </a:r>
          </a:p>
          <a:p>
            <a:pPr lvl="1"/>
            <a:endParaRPr lang="fi-FI" dirty="0"/>
          </a:p>
        </p:txBody>
      </p:sp>
      <p:pic>
        <p:nvPicPr>
          <p:cNvPr id="7" name="Kuva 6" descr="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4013200"/>
            <a:ext cx="9144001" cy="28448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F3D651D-0F01-4E49-9D08-7BC48C21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792" y="3909076"/>
            <a:ext cx="9628415" cy="29489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itutaulu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liitu</Template>
  <TotalTime>843</TotalTime>
  <Words>1528</Words>
  <Application>Microsoft Office PowerPoint</Application>
  <PresentationFormat>Laajakuva</PresentationFormat>
  <Paragraphs>136</Paragraphs>
  <Slides>29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6" baseType="lpstr">
      <vt:lpstr>Arial</vt:lpstr>
      <vt:lpstr>Calibri</vt:lpstr>
      <vt:lpstr>Consolas</vt:lpstr>
      <vt:lpstr>Corbel</vt:lpstr>
      <vt:lpstr>Segoe UI</vt:lpstr>
      <vt:lpstr>Times New Roman</vt:lpstr>
      <vt:lpstr>Liitutaulu 16x9</vt:lpstr>
      <vt:lpstr>ÄI9 Lukutaitojen syventäminen</vt:lpstr>
      <vt:lpstr>Pohtikaa ryhmissä luku- ja kirjoitustaidon kokeen eroja ja yhtäläisyyksiä sekä toiveita kurssille</vt:lpstr>
      <vt:lpstr>Kurssin tavoitteena on, että opiskelija</vt:lpstr>
      <vt:lpstr>Keskeiset sisällöt </vt:lpstr>
      <vt:lpstr>Kurssin arvioitavat työt</vt:lpstr>
      <vt:lpstr>Tutkikaa syksyn 2019 lukutaidon koetta. </vt:lpstr>
      <vt:lpstr>Tutustukaa Abitreenit-sivuston linkkien kautta sensorien kirjoitustaidon koetta koskeviin vinkkeihin. </vt:lpstr>
      <vt:lpstr>Lukutaidon koe</vt:lpstr>
      <vt:lpstr>PowerPoint-esitys</vt:lpstr>
      <vt:lpstr>PowerPoint-esitys</vt:lpstr>
      <vt:lpstr>PowerPoint-esitys</vt:lpstr>
      <vt:lpstr>PowerPoint-esitys</vt:lpstr>
      <vt:lpstr>Aineistoina</vt:lpstr>
      <vt:lpstr>Lukutaidon kokeen arviointikohteet ovat ns. tärkeysjärjestyksessä </vt:lpstr>
      <vt:lpstr>PowerPoint-esitys</vt:lpstr>
      <vt:lpstr>Vastaustekstin sisältöainekset (ns. HEP-kaava):  </vt:lpstr>
      <vt:lpstr>Vastauksen esitystapa </vt:lpstr>
      <vt:lpstr>Arviointikriteereihin perehtymistä teoriassa ja käytännössä</vt:lpstr>
      <vt:lpstr>PowerPoint-esitys</vt:lpstr>
      <vt:lpstr>Tutustukaa Abitreenit-sivuston linkkien kautta sensorien kirjoitustaidon koetta koskeviin vinkkeihin. </vt:lpstr>
      <vt:lpstr>Kirjoitustaidon koe</vt:lpstr>
      <vt:lpstr>PowerPoint-esitys</vt:lpstr>
      <vt:lpstr>Kirjoitustaidon kokeen arviointi</vt:lpstr>
      <vt:lpstr>Mitä pitäisi osata? </vt:lpstr>
      <vt:lpstr>PowerPoint-esitys</vt:lpstr>
      <vt:lpstr>Aineistojen pohjalta kirjoittaminen</vt:lpstr>
      <vt:lpstr>PowerPoint-esitys</vt:lpstr>
      <vt:lpstr>PowerPoint-esitys</vt:lpstr>
      <vt:lpstr>Tutustukaa viime kevään kirjoitustaidon kokeen tehtävänantoihin sekä niiden pohjalta laadittuihin kirjoitelmiin.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ÄI8 Kirjoittamistaitojen syventäminen</dc:title>
  <dc:creator>Kärkkäinen Marianne</dc:creator>
  <cp:lastModifiedBy>Kärkkäinen Marianne</cp:lastModifiedBy>
  <cp:revision>62</cp:revision>
  <dcterms:created xsi:type="dcterms:W3CDTF">2018-10-02T16:45:41Z</dcterms:created>
  <dcterms:modified xsi:type="dcterms:W3CDTF">2019-12-09T12:29:57Z</dcterms:modified>
</cp:coreProperties>
</file>