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autoCompressPictures="0">
  <p:sldMasterIdLst>
    <p:sldMasterId id="2147483714" r:id="rId4"/>
  </p:sldMasterIdLst>
  <p:notesMasterIdLst>
    <p:notesMasterId r:id="rId9"/>
  </p:notesMasterIdLst>
  <p:handoutMasterIdLst>
    <p:handoutMasterId r:id="rId10"/>
  </p:handoutMasterIdLst>
  <p:sldIdLst>
    <p:sldId id="276" r:id="rId5"/>
    <p:sldId id="275" r:id="rId6"/>
    <p:sldId id="279" r:id="rId7"/>
    <p:sldId id="274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C2C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8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34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A4DA402D-9CBA-4ED9-AC37-36CD5595029E}" type="datetime1">
              <a:rPr lang="fi-FI" smtClean="0"/>
              <a:t>14.9.2022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EEF054BB-8F28-4346-8754-0E5644500E1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223090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fi-FI" noProof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5F0A4E44-D9A3-45E6-B3D8-AF33A372BDD9}" type="datetime1">
              <a:rPr lang="fi-FI" noProof="0" smtClean="0"/>
              <a:t>14.9.2022</a:t>
            </a:fld>
            <a:endParaRPr lang="fi-FI" noProof="0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fi-FI" noProof="0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fi-FI" noProof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5170A596-7141-45E9-836C-E467146705EF}" type="slidenum">
              <a:rPr lang="fi-FI" noProof="0" smtClean="0"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73959948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6AD656C-687D-4691-BAB9-A2AB7B007B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D2F8A822-AB2E-4035-B729-2B11EB2734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C355B16-E102-4EEC-BFB2-664891A19A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29B66FE9-01D0-4E8F-8B93-34787B8CA42C}" type="datetime1">
              <a:rPr lang="fi-FI" noProof="0" smtClean="0"/>
              <a:t>14.9.2022</a:t>
            </a:fld>
            <a:endParaRPr lang="fi-FI" noProof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331D31D-9538-4AC1-A8EB-9FB0390C0F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fi-FI" noProof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F1B6EF8-9A9B-4B1E-A50B-B54AE7858E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4FAB73BC-B049-4115-A692-8D63A059BFB8}" type="slidenum">
              <a:rPr lang="fi-FI" noProof="0" smtClean="0"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2397612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608F186-BB1B-4B73-8B85-A87C43564F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977485E9-5645-4AEE-A70B-7774234411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34F2B39-5041-47CD-9CF6-AF1BA5F8A3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36B80D76-A6B7-43E6-A317-6AE7EE510005}" type="datetime1">
              <a:rPr lang="fi-FI" noProof="0" smtClean="0"/>
              <a:t>14.9.2022</a:t>
            </a:fld>
            <a:endParaRPr lang="fi-FI" noProof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5331E36-9C94-4770-B749-DD08178A39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fi-FI" noProof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658F579-0917-4943-9DB2-7334FA2E46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4FAB73BC-B049-4115-A692-8D63A059BFB8}" type="slidenum">
              <a:rPr lang="fi-FI" noProof="0" smtClean="0"/>
              <a:pPr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2377509586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0C4ACF7F-9BEC-4840-972D-D215AE2E82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DD47B904-B75B-4ACB-9D0B-9277472ED2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685357D-C29C-463F-8695-AF813FC51B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36B80D76-A6B7-43E6-A317-6AE7EE510005}" type="datetime1">
              <a:rPr lang="fi-FI" noProof="0" smtClean="0"/>
              <a:t>14.9.2022</a:t>
            </a:fld>
            <a:endParaRPr lang="fi-FI" noProof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E3A0644-11B6-4D41-B1D2-E580A6AFDA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fi-FI" noProof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8FED1E2-20A8-4048-806F-7183BFF071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4FAB73BC-B049-4115-A692-8D63A059BFB8}" type="slidenum">
              <a:rPr lang="fi-FI" noProof="0" smtClean="0"/>
              <a:pPr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2131324634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6733E7D-5759-43EB-A95D-B5532DA7F5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92ADFFE-C7DC-4729-AE0A-C5ED86E83E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ADECA89-02D1-48AE-9923-4AE6EC1E93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E9DD7F41-614B-44C0-A3C7-25B3E7FE802C}" type="datetime1">
              <a:rPr lang="fi-FI" noProof="0" smtClean="0"/>
              <a:t>14.9.2022</a:t>
            </a:fld>
            <a:endParaRPr lang="fi-FI" noProof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21B07EC-3F9F-4B6B-A35F-9D8EE8DA2B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fi-FI" noProof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07CE80C-5143-4C84-9B52-2E61485CB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4FAB73BC-B049-4115-A692-8D63A059BFB8}" type="slidenum">
              <a:rPr lang="fi-FI" noProof="0" smtClean="0"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21759162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CC966FF-CDFE-460B-B37A-B143C837F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AC3C2BE-F1EB-4796-83F0-E8C46B3727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EE4B79F-9651-4D4F-BCE6-97B4F7A4C1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36B80D76-A6B7-43E6-A317-6AE7EE510005}" type="datetime1">
              <a:rPr lang="fi-FI" noProof="0" smtClean="0"/>
              <a:t>14.9.2022</a:t>
            </a:fld>
            <a:endParaRPr lang="fi-FI" noProof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244E224-6BC4-42D5-8B1C-82B346803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fi-FI" noProof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1019203-6EE0-4E32-842B-79FE2BBB04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4FAB73BC-B049-4115-A692-8D63A059BFB8}" type="slidenum">
              <a:rPr lang="fi-FI" noProof="0" smtClean="0"/>
              <a:pPr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1508158616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273504C-8FCD-4E7D-8FD6-A7F77B89FC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F66F58D-B73B-4612-9473-7C4824ADB7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2E44188D-F603-406F-84D7-8C8C30286A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145735A-282B-484C-9E40-8EDF4A3CB4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A7C3CC99-C527-4DF1-BDE7-EA166FB62050}" type="datetime1">
              <a:rPr lang="fi-FI" noProof="0" smtClean="0"/>
              <a:t>14.9.2022</a:t>
            </a:fld>
            <a:endParaRPr lang="fi-FI" noProof="0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5F502FE-0A92-4CE3-B114-532938177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fi-FI" noProof="0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BB22034-C8C1-4974-ABD0-FE3F8900EF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4FAB73BC-B049-4115-A692-8D63A059BFB8}" type="slidenum">
              <a:rPr lang="fi-FI" noProof="0" smtClean="0"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4651829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06E0DD6-9247-4209-8370-FB4AF8F28B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D845CF7-F12B-4D97-AFCE-5E656F19B7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04A81A68-3A62-4730-A69D-FC82E33B54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1D647C91-A7EC-4D16-9B78-36A633BEB0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AEA55B23-5314-41D1-8AD1-B7AB3EB892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2AEC8E0-32C9-4793-BB3B-8546CB7E13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D2B38261-7FC2-4951-B975-A27DF6B481B4}" type="datetime1">
              <a:rPr lang="fi-FI" noProof="0" smtClean="0"/>
              <a:t>14.9.2022</a:t>
            </a:fld>
            <a:endParaRPr lang="fi-FI" noProof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BEE4C33C-E3DB-4F05-90E3-F1260390B8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fi-FI" noProof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02F294B-F571-408E-A19F-3CD6EBEB02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4FAB73BC-B049-4115-A692-8D63A059BFB8}" type="slidenum">
              <a:rPr lang="fi-FI" noProof="0" smtClean="0"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239399321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F8CD2D3-9133-45C9-8490-98DEFC715F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BFBBE5A8-B428-401A-8DC6-9FF64FE75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33F3FFEA-1C34-421F-8A1F-CFB15B88D5B3}" type="datetime1">
              <a:rPr lang="fi-FI" noProof="0" smtClean="0"/>
              <a:t>14.9.2022</a:t>
            </a:fld>
            <a:endParaRPr lang="fi-FI" noProof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287F2C27-30D3-47D6-B2F7-C6C7CAFB32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fi-FI" noProof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FDD9E094-599F-4CA2-A850-CC080D526C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4FAB73BC-B049-4115-A692-8D63A059BFB8}" type="slidenum">
              <a:rPr lang="fi-FI" noProof="0" smtClean="0"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1460507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39BB4543-D383-48B1-BFE0-76100456FA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1E304A42-78DF-4761-B650-E6D64B2BFCFB}" type="datetime1">
              <a:rPr lang="fi-FI" noProof="0" smtClean="0"/>
              <a:t>14.9.2022</a:t>
            </a:fld>
            <a:endParaRPr lang="fi-FI" noProof="0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D880EB0D-309E-45F7-8B69-890D729A19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fi-FI" noProof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F76C4734-9F6E-4CA5-87C7-DA89BAC016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4FAB73BC-B049-4115-A692-8D63A059BFB8}" type="slidenum">
              <a:rPr lang="fi-FI" noProof="0" smtClean="0"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38298367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DE75FEB-91E7-47E2-937F-ED1B222DA5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39645C4-7FC1-480E-B169-897B2F7CF5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2CA1D09B-8E9C-47E2-9E8E-F9A1BB94C8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71E96970-FF9C-4856-AF5D-2A29A28F5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36B80D76-A6B7-43E6-A317-6AE7EE510005}" type="datetime1">
              <a:rPr lang="fi-FI" noProof="0" smtClean="0"/>
              <a:t>14.9.2022</a:t>
            </a:fld>
            <a:endParaRPr lang="fi-FI" noProof="0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156654E2-742E-4203-AE86-058C99EBF0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fi-FI" noProof="0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97E4AA0B-22D6-4E23-8A01-C48126374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4FAB73BC-B049-4115-A692-8D63A059BFB8}" type="slidenum">
              <a:rPr lang="fi-FI" noProof="0" smtClean="0"/>
              <a:pPr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4168704518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66E3CFD-1CCF-4ECC-834E-2EDE25A21F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859F157C-A4C2-43F2-922E-665A8EDE937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A10F7379-3EEE-4D89-9784-829CFA73F4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48E1AE2-EEE8-4C10-B101-E2F6EC03BE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36B80D76-A6B7-43E6-A317-6AE7EE510005}" type="datetime1">
              <a:rPr lang="fi-FI" noProof="0" smtClean="0"/>
              <a:t>14.9.2022</a:t>
            </a:fld>
            <a:endParaRPr lang="fi-FI" noProof="0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4B2A6EB0-FC8E-4D06-8D46-D1E5191557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fi-FI" noProof="0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EEDB0DD-B935-488E-B38B-5B32BC4303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4FAB73BC-B049-4115-A692-8D63A059BFB8}" type="slidenum">
              <a:rPr lang="fi-FI" noProof="0" smtClean="0"/>
              <a:pPr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2884263465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6D558001-6641-461B-BCB0-A03B2ADD65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446584B-05D7-4415-A9B3-287C397FA7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5DBE92D-1925-4C80-8C4A-B80093712EA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36B80D76-A6B7-43E6-A317-6AE7EE510005}" type="datetime1">
              <a:rPr lang="fi-FI" noProof="0" smtClean="0"/>
              <a:t>14.9.2022</a:t>
            </a:fld>
            <a:endParaRPr lang="fi-FI" noProof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E2B9984-A17D-4784-9718-3A11D9D673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fi-FI" noProof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B386B0E-D657-4005-AC66-3B88C987E4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4FAB73BC-B049-4115-A692-8D63A059BFB8}" type="slidenum">
              <a:rPr lang="fi-FI" noProof="0" smtClean="0"/>
              <a:pPr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29327821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sz="4800" dirty="0">
                <a:solidFill>
                  <a:srgbClr val="002060"/>
                </a:solidFill>
              </a:rPr>
              <a:t>EETTINEN OSAAMINEN</a:t>
            </a:r>
            <a:br>
              <a:rPr lang="fi-FI" sz="4800" dirty="0">
                <a:solidFill>
                  <a:srgbClr val="002060"/>
                </a:solidFill>
              </a:rPr>
            </a:br>
            <a:r>
              <a:rPr lang="fi-FI" sz="4800" dirty="0">
                <a:solidFill>
                  <a:srgbClr val="002060"/>
                </a:solidFill>
              </a:rPr>
              <a:t>OPEN TYÖSSÄ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POMM1002 2022</a:t>
            </a:r>
          </a:p>
          <a:p>
            <a:r>
              <a:rPr lang="fi-FI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104977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3139" y="779950"/>
            <a:ext cx="10178322" cy="770554"/>
          </a:xfrm>
        </p:spPr>
        <p:txBody>
          <a:bodyPr>
            <a:normAutofit/>
          </a:bodyPr>
          <a:lstStyle/>
          <a:p>
            <a:pPr algn="ctr"/>
            <a:r>
              <a:rPr lang="fi-FI" dirty="0"/>
              <a:t>Eettiset dilemmat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Mitä eettisesti arveluttavaa olet kohdannut omana kouluaikanasi? Kerro kokemuksistasi pienryhmässäsi?</a:t>
            </a:r>
          </a:p>
          <a:p>
            <a:r>
              <a:rPr lang="fi-FI" dirty="0"/>
              <a:t>Huomaatteko jotain tyypillistä tai erityistä kokemuksistanne?</a:t>
            </a:r>
          </a:p>
          <a:p>
            <a:pPr lvl="1"/>
            <a:r>
              <a:rPr lang="fi-FI" dirty="0"/>
              <a:t>Muistakaa eettisyys keskustelussa</a:t>
            </a:r>
          </a:p>
          <a:p>
            <a:r>
              <a:rPr lang="fi-FI" dirty="0"/>
              <a:t>Mikä arveluttaa ja mietityttää opettajan eettisyydessä tässä vaiheessa opettajuutta?</a:t>
            </a:r>
          </a:p>
          <a:p>
            <a:r>
              <a:rPr lang="fi-FI" dirty="0"/>
              <a:t>Tuokaa pohdintoja yhteiseen keskusteluun.</a:t>
            </a:r>
          </a:p>
        </p:txBody>
      </p:sp>
    </p:spTree>
    <p:extLst>
      <p:ext uri="{BB962C8B-B14F-4D97-AF65-F5344CB8AC3E}">
        <p14:creationId xmlns:p14="http://schemas.microsoft.com/office/powerpoint/2010/main" val="2717548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Mikä luennolla esiin nostetuista dilemmoista haastaa sinua eniten?​</a:t>
            </a:r>
            <a:br>
              <a:rPr lang="fi-FI" dirty="0"/>
            </a:br>
            <a:r>
              <a:rPr lang="fi-FI" dirty="0"/>
              <a:t>Miten aiot tarttua haasteeseen?​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251678" y="2643188"/>
            <a:ext cx="10178322" cy="3829050"/>
          </a:xfrm>
        </p:spPr>
        <p:txBody>
          <a:bodyPr>
            <a:normAutofit/>
          </a:bodyPr>
          <a:lstStyle/>
          <a:p>
            <a:pPr fontAlgn="base"/>
            <a:r>
              <a:rPr lang="fi-FI" sz="2400" dirty="0"/>
              <a:t>Välittävä vs. muodollinen ilmapiiri (</a:t>
            </a:r>
            <a:r>
              <a:rPr lang="fi-FI" sz="2400" i="1" dirty="0" err="1"/>
              <a:t>Caring</a:t>
            </a:r>
            <a:r>
              <a:rPr lang="fi-FI" sz="2400" i="1" dirty="0"/>
              <a:t> </a:t>
            </a:r>
            <a:r>
              <a:rPr lang="fi-FI" sz="2400" i="1" dirty="0" err="1"/>
              <a:t>climate</a:t>
            </a:r>
            <a:r>
              <a:rPr lang="fi-FI" sz="2400" i="1" dirty="0"/>
              <a:t> </a:t>
            </a:r>
            <a:r>
              <a:rPr lang="fi-FI" sz="2400" i="1" dirty="0" err="1"/>
              <a:t>versus</a:t>
            </a:r>
            <a:r>
              <a:rPr lang="fi-FI" sz="2400" i="1" dirty="0"/>
              <a:t> </a:t>
            </a:r>
            <a:r>
              <a:rPr lang="fi-FI" sz="2400" i="1" dirty="0" err="1"/>
              <a:t>formal</a:t>
            </a:r>
            <a:r>
              <a:rPr lang="fi-FI" sz="2400" i="1" dirty="0"/>
              <a:t> </a:t>
            </a:r>
            <a:r>
              <a:rPr lang="fi-FI" sz="2400" i="1" dirty="0" err="1"/>
              <a:t>climate</a:t>
            </a:r>
            <a:r>
              <a:rPr lang="fi-FI" sz="2400" dirty="0"/>
              <a:t>)​</a:t>
            </a:r>
          </a:p>
          <a:p>
            <a:pPr fontAlgn="base"/>
            <a:r>
              <a:rPr lang="fi-FI" sz="2400" dirty="0"/>
              <a:t>Jakava oikeudenmukaisuus vs. koulun toimintatavat (</a:t>
            </a:r>
            <a:r>
              <a:rPr lang="fi-FI" sz="2400" i="1" dirty="0" err="1"/>
              <a:t>Distributive</a:t>
            </a:r>
            <a:r>
              <a:rPr lang="fi-FI" sz="2400" i="1" dirty="0"/>
              <a:t> </a:t>
            </a:r>
            <a:r>
              <a:rPr lang="fi-FI" sz="2400" i="1" dirty="0" err="1"/>
              <a:t>justice</a:t>
            </a:r>
            <a:r>
              <a:rPr lang="fi-FI" sz="2400" i="1" dirty="0"/>
              <a:t> </a:t>
            </a:r>
            <a:r>
              <a:rPr lang="fi-FI" sz="2400" i="1" dirty="0" err="1"/>
              <a:t>versus</a:t>
            </a:r>
            <a:r>
              <a:rPr lang="fi-FI" sz="2400" i="1" dirty="0"/>
              <a:t> </a:t>
            </a:r>
            <a:r>
              <a:rPr lang="fi-FI" sz="2400" i="1" dirty="0" err="1"/>
              <a:t>school</a:t>
            </a:r>
            <a:r>
              <a:rPr lang="fi-FI" sz="2400" i="1" dirty="0"/>
              <a:t> </a:t>
            </a:r>
            <a:r>
              <a:rPr lang="fi-FI" sz="2400" i="1" dirty="0" err="1"/>
              <a:t>standards</a:t>
            </a:r>
            <a:r>
              <a:rPr lang="fi-FI" sz="2400" dirty="0"/>
              <a:t>)​</a:t>
            </a:r>
          </a:p>
          <a:p>
            <a:pPr fontAlgn="base"/>
            <a:r>
              <a:rPr lang="fi-FI" sz="2400" dirty="0"/>
              <a:t>Luottamuksellisuus vs. koulun säännöt (</a:t>
            </a:r>
            <a:r>
              <a:rPr lang="fi-FI" sz="2400" i="1" dirty="0" err="1"/>
              <a:t>Conﬁdentiality</a:t>
            </a:r>
            <a:r>
              <a:rPr lang="fi-FI" sz="2400" i="1" dirty="0"/>
              <a:t> </a:t>
            </a:r>
            <a:r>
              <a:rPr lang="fi-FI" sz="2400" i="1" dirty="0" err="1"/>
              <a:t>versus</a:t>
            </a:r>
            <a:r>
              <a:rPr lang="fi-FI" sz="2400" i="1" dirty="0"/>
              <a:t> </a:t>
            </a:r>
            <a:r>
              <a:rPr lang="fi-FI" sz="2400" i="1" dirty="0" err="1"/>
              <a:t>school</a:t>
            </a:r>
            <a:r>
              <a:rPr lang="fi-FI" sz="2400" i="1" dirty="0"/>
              <a:t> </a:t>
            </a:r>
            <a:r>
              <a:rPr lang="fi-FI" sz="2400" i="1" dirty="0" err="1"/>
              <a:t>rules</a:t>
            </a:r>
            <a:r>
              <a:rPr lang="fi-FI" sz="2400" dirty="0"/>
              <a:t>)​</a:t>
            </a:r>
          </a:p>
          <a:p>
            <a:pPr fontAlgn="base"/>
            <a:r>
              <a:rPr lang="fi-FI" sz="2400" dirty="0"/>
              <a:t>Lojaalisuus kollegoita kohtaan vs. koulun normit (</a:t>
            </a:r>
            <a:r>
              <a:rPr lang="fi-FI" sz="2400" i="1" dirty="0" err="1"/>
              <a:t>Loyalty</a:t>
            </a:r>
            <a:r>
              <a:rPr lang="fi-FI" sz="2400" i="1" dirty="0"/>
              <a:t> to </a:t>
            </a:r>
            <a:r>
              <a:rPr lang="fi-FI" sz="2400" i="1" dirty="0" err="1"/>
              <a:t>colleagues</a:t>
            </a:r>
            <a:r>
              <a:rPr lang="fi-FI" sz="2400" i="1" dirty="0"/>
              <a:t> </a:t>
            </a:r>
            <a:r>
              <a:rPr lang="fi-FI" sz="2400" i="1" dirty="0" err="1"/>
              <a:t>versus</a:t>
            </a:r>
            <a:r>
              <a:rPr lang="fi-FI" sz="2400" i="1" dirty="0"/>
              <a:t> </a:t>
            </a:r>
            <a:r>
              <a:rPr lang="fi-FI" sz="2400" i="1" dirty="0" err="1"/>
              <a:t>school</a:t>
            </a:r>
            <a:r>
              <a:rPr lang="fi-FI" sz="2400" i="1" dirty="0"/>
              <a:t> </a:t>
            </a:r>
            <a:r>
              <a:rPr lang="fi-FI" sz="2400" i="1" dirty="0" err="1"/>
              <a:t>norms</a:t>
            </a:r>
            <a:r>
              <a:rPr lang="fi-FI" sz="2400" dirty="0"/>
              <a:t>)​</a:t>
            </a:r>
          </a:p>
          <a:p>
            <a:pPr fontAlgn="base"/>
            <a:r>
              <a:rPr lang="fi-FI" sz="2400" dirty="0"/>
              <a:t>Kodin näkemykset vs. koulutukselliset toimintatavat (</a:t>
            </a:r>
            <a:r>
              <a:rPr lang="fi-FI" sz="2400" i="1" dirty="0"/>
              <a:t>Family agenda </a:t>
            </a:r>
            <a:r>
              <a:rPr lang="fi-FI" sz="2400" i="1" dirty="0" err="1"/>
              <a:t>versus</a:t>
            </a:r>
            <a:r>
              <a:rPr lang="fi-FI" sz="2400" i="1" dirty="0"/>
              <a:t> </a:t>
            </a:r>
            <a:r>
              <a:rPr lang="fi-FI" sz="2400" i="1" dirty="0" err="1"/>
              <a:t>educational</a:t>
            </a:r>
            <a:r>
              <a:rPr lang="fi-FI" sz="2400" i="1" dirty="0"/>
              <a:t> </a:t>
            </a:r>
            <a:r>
              <a:rPr lang="fi-FI" sz="2400" i="1" dirty="0" err="1"/>
              <a:t>standards</a:t>
            </a:r>
            <a:r>
              <a:rPr lang="fi-FI" sz="2400" dirty="0"/>
              <a:t>)</a:t>
            </a:r>
            <a:endParaRPr lang="en-US" sz="2400" dirty="0"/>
          </a:p>
          <a:p>
            <a:pPr marL="3657600" lvl="8" indent="0">
              <a:buNone/>
            </a:pPr>
            <a:r>
              <a:rPr lang="fi-FI" dirty="0"/>
              <a:t>(</a:t>
            </a:r>
            <a:r>
              <a:rPr lang="fi-FI" dirty="0" err="1"/>
              <a:t>Shapira-Lishchinsky</a:t>
            </a:r>
            <a:r>
              <a:rPr lang="fi-FI" dirty="0"/>
              <a:t> 2010)</a:t>
            </a:r>
          </a:p>
        </p:txBody>
      </p:sp>
    </p:spTree>
    <p:extLst>
      <p:ext uri="{BB962C8B-B14F-4D97-AF65-F5344CB8AC3E}">
        <p14:creationId xmlns:p14="http://schemas.microsoft.com/office/powerpoint/2010/main" val="2522361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1678" y="234603"/>
            <a:ext cx="10178322" cy="1492132"/>
          </a:xfrm>
        </p:spPr>
        <p:txBody>
          <a:bodyPr/>
          <a:lstStyle/>
          <a:p>
            <a:r>
              <a:rPr lang="fi-FI" dirty="0"/>
              <a:t>Eettinen osaaminen opettajan ydinosaamisalueena @</a:t>
            </a:r>
            <a:r>
              <a:rPr lang="fi-FI" dirty="0" err="1"/>
              <a:t>jyu_okl</a:t>
            </a:r>
            <a:r>
              <a:rPr lang="fi-FI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435" y="1856510"/>
            <a:ext cx="11272930" cy="4849090"/>
          </a:xfrm>
        </p:spPr>
        <p:txBody>
          <a:bodyPr>
            <a:normAutofit fontScale="70000" lnSpcReduction="20000"/>
          </a:bodyPr>
          <a:lstStyle/>
          <a:p>
            <a:r>
              <a:rPr lang="fi-FI" sz="2600" b="1" dirty="0"/>
              <a:t>Eettinen osaamisesi:</a:t>
            </a:r>
            <a:br>
              <a:rPr lang="fi-FI" sz="2600" dirty="0"/>
            </a:br>
            <a:r>
              <a:rPr lang="fi-FI" sz="2600" i="1" dirty="0"/>
              <a:t>Pystyt tunnistamaan, analysoimaan ja kehittämään kasvatusalan asiantuntijuuden kannalta merkityksellisiä ja tavoiteltavia eettisiä periaatteita ja arvoja. Pystyt erittelemään omaa ja yhteisön toimintaa sekä suhdettasi luontoon ja ei-inhimilliseen ympäristöön eettiseltä kannalta ja toimimaan vastuullisesti eettisten periaatteiden pohjalta.</a:t>
            </a:r>
            <a:br>
              <a:rPr lang="fi-FI" dirty="0"/>
            </a:br>
            <a:br>
              <a:rPr lang="fi-FI" b="1" dirty="0"/>
            </a:br>
            <a:r>
              <a:rPr lang="fi-FI" b="1" dirty="0"/>
              <a:t>Eettistä osaamistasi ja sen kehittymistä voit pohtia mm. seuraavien kysymysten avulla:</a:t>
            </a:r>
            <a:br>
              <a:rPr lang="fi-FI" dirty="0"/>
            </a:br>
            <a:endParaRPr lang="fi-FI" dirty="0"/>
          </a:p>
          <a:p>
            <a:pPr lvl="1"/>
            <a:r>
              <a:rPr lang="fi-FI" sz="2200" dirty="0"/>
              <a:t>Kuka ja millainen minä olen (arvoni, uskomukseni, ominaisuuteni, kokemukseni jne.)?</a:t>
            </a:r>
          </a:p>
          <a:p>
            <a:pPr lvl="1"/>
            <a:r>
              <a:rPr lang="fi-FI" sz="2200" dirty="0"/>
              <a:t>Miten eettiset periaatteeni näkyvät ajattelussani ja toiminnassani?</a:t>
            </a:r>
          </a:p>
          <a:p>
            <a:pPr lvl="1"/>
            <a:r>
              <a:rPr lang="fi-FI" sz="2200" dirty="0"/>
              <a:t>Missä tilanteissa olen huomannut toimivani eettisiä periaatteitani vastaan?</a:t>
            </a:r>
          </a:p>
          <a:p>
            <a:pPr lvl="1"/>
            <a:r>
              <a:rPr lang="fi-FI" sz="2200" dirty="0"/>
              <a:t>Mikä on ymmärrykseni oikeasta ja väärästä, hyvästä ja pahasta sekä normeista ja säännöistä?</a:t>
            </a:r>
          </a:p>
          <a:p>
            <a:pPr lvl="1"/>
            <a:r>
              <a:rPr lang="fi-FI" sz="2200" dirty="0"/>
              <a:t>Millaisia ristiriitaisia tilanteita voin kohdata/olen kohdannut opettajana (esim. arvoristiriidat)?</a:t>
            </a:r>
          </a:p>
          <a:p>
            <a:pPr lvl="1"/>
            <a:r>
              <a:rPr lang="fi-FI" sz="2200" dirty="0"/>
              <a:t>Millaisia eettisiä valintoja yhteen oppituntiin voi sisältyä/sisältyi? Entä oppiaineisiin tai koulun toimintakulttuuriin?</a:t>
            </a:r>
          </a:p>
          <a:p>
            <a:pPr lvl="1"/>
            <a:r>
              <a:rPr lang="fi-FI" sz="2200" dirty="0"/>
              <a:t>Mikä on eettisesti hyvää opettajuutta?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  <a:p>
            <a:pPr marL="457200" lvl="1" indent="0">
              <a:buNone/>
            </a:pPr>
            <a:r>
              <a:rPr lang="fi-FI" sz="2400" b="1" dirty="0"/>
              <a:t>Tarttukaa ryhmässä 1 - 2 kysymykseen</a:t>
            </a:r>
          </a:p>
          <a:p>
            <a:pPr marL="457200" lvl="1" indent="0">
              <a:buNone/>
            </a:pPr>
            <a:r>
              <a:rPr lang="fi-FI" sz="2400" b="1" dirty="0"/>
              <a:t>Pohtikaa, mitä vahvuuksia omassa eettisessä osaamisessa tunnistatte ja kuinka aiotte kehittää omaa eettistä osaamistanne? -&gt; tuokaa huomiot yhteiseen keskusteluun</a:t>
            </a:r>
          </a:p>
        </p:txBody>
      </p:sp>
    </p:spTree>
    <p:extLst>
      <p:ext uri="{BB962C8B-B14F-4D97-AF65-F5344CB8AC3E}">
        <p14:creationId xmlns:p14="http://schemas.microsoft.com/office/powerpoint/2010/main" val="42547026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77210f24a1be23c92c90fd886aa0aa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60e05723c5c1908df1a1a4ebf11d344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44E3864-550F-4194-BC9D-CCA442A52D0D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16c05727-aa75-4e4a-9b5f-8a80a1165891"/>
    <ds:schemaRef ds:uri="http://purl.org/dc/dcmitype/"/>
    <ds:schemaRef ds:uri="71af3243-3dd4-4a8d-8c0d-dd76da1f02a5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79934CB3-A97C-40D1-8D7D-5211E1C57C0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F871927-9856-4138-B7A7-125C4AA7EFD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312</Words>
  <Application>Microsoft Office PowerPoint</Application>
  <PresentationFormat>Widescreen</PresentationFormat>
  <Paragraphs>29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Office-teema</vt:lpstr>
      <vt:lpstr>EETTINEN OSAAMINEN OPEN TYÖSSÄ</vt:lpstr>
      <vt:lpstr>Eettiset dilemmat</vt:lpstr>
      <vt:lpstr>Mikä luennolla esiin nostetuista dilemmoista haastaa sinua eniten?​ Miten aiot tarttua haasteeseen?​</vt:lpstr>
      <vt:lpstr>Eettinen osaaminen opettajan ydinosaamisalueena @jyu_okl 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2020-09-16T19:15:22Z</dcterms:created>
  <dcterms:modified xsi:type="dcterms:W3CDTF">2022-09-14T11:08:19Z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