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2" name="Alaotsikk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A0EA74-2D97-4FB3-A29B-12BD38FB00F7}" type="datetimeFigureOut">
              <a:rPr lang="fi-FI" smtClean="0"/>
              <a:pPr/>
              <a:t>28.10.2014</a:t>
            </a:fld>
            <a:endParaRPr lang="fi-FI"/>
          </a:p>
        </p:txBody>
      </p:sp>
      <p:sp>
        <p:nvSpPr>
          <p:cNvPr id="20" name="Alatunnisteen paikkamerk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FC13-B662-4F6D-9426-C2579394560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A0EA74-2D97-4FB3-A29B-12BD38FB00F7}" type="datetimeFigureOut">
              <a:rPr lang="fi-FI" smtClean="0"/>
              <a:pPr/>
              <a:t>28.10.2014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FC13-B662-4F6D-9426-C2579394560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A0EA74-2D97-4FB3-A29B-12BD38FB00F7}" type="datetimeFigureOut">
              <a:rPr lang="fi-FI" smtClean="0"/>
              <a:pPr/>
              <a:t>28.10.2014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FC13-B662-4F6D-9426-C2579394560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A0EA74-2D97-4FB3-A29B-12BD38FB00F7}" type="datetimeFigureOut">
              <a:rPr lang="fi-FI" smtClean="0"/>
              <a:pPr/>
              <a:t>28.10.2014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FC13-B662-4F6D-9426-C2579394560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A0EA74-2D97-4FB3-A29B-12BD38FB00F7}" type="datetimeFigureOut">
              <a:rPr lang="fi-FI" smtClean="0"/>
              <a:pPr/>
              <a:t>28.10.2014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FC13-B662-4F6D-9426-C2579394560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A0EA74-2D97-4FB3-A29B-12BD38FB00F7}" type="datetimeFigureOut">
              <a:rPr lang="fi-FI" smtClean="0"/>
              <a:pPr/>
              <a:t>28.10.2014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FC13-B662-4F6D-9426-C2579394560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A0EA74-2D97-4FB3-A29B-12BD38FB00F7}" type="datetimeFigureOut">
              <a:rPr lang="fi-FI" smtClean="0"/>
              <a:pPr/>
              <a:t>28.10.2014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FC13-B662-4F6D-9426-C2579394560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A0EA74-2D97-4FB3-A29B-12BD38FB00F7}" type="datetimeFigureOut">
              <a:rPr lang="fi-FI" smtClean="0"/>
              <a:pPr/>
              <a:t>28.10.2014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FC13-B662-4F6D-9426-C2579394560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A0EA74-2D97-4FB3-A29B-12BD38FB00F7}" type="datetimeFigureOut">
              <a:rPr lang="fi-FI" smtClean="0"/>
              <a:pPr/>
              <a:t>28.10.2014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FC13-B662-4F6D-9426-C2579394560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Suorakulmi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A0EA74-2D97-4FB3-A29B-12BD38FB00F7}" type="datetimeFigureOut">
              <a:rPr lang="fi-FI" smtClean="0"/>
              <a:pPr/>
              <a:t>28.10.2014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FC13-B662-4F6D-9426-C2579394560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A0EA74-2D97-4FB3-A29B-12BD38FB00F7}" type="datetimeFigureOut">
              <a:rPr lang="fi-FI" smtClean="0"/>
              <a:pPr/>
              <a:t>28.10.2014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A1FC13-B662-4F6D-9426-C2579394560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9" name="Vuokaavio: Prosessi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uokaavio: Prosessi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ktori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ngas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8A0EA74-2D97-4FB3-A29B-12BD38FB00F7}" type="datetimeFigureOut">
              <a:rPr lang="fi-FI" smtClean="0"/>
              <a:pPr/>
              <a:t>28.10.2014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5A1FC13-B662-4F6D-9426-C2579394560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Suorakulmi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20.png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2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image" Target="../media/image28.png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9.xml"/><Relationship Id="rId7" Type="http://schemas.openxmlformats.org/officeDocument/2006/relationships/slide" Target="slide1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10.xml"/><Relationship Id="rId4" Type="http://schemas.openxmlformats.org/officeDocument/2006/relationships/slide" Target="slide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15.xml"/><Relationship Id="rId7" Type="http://schemas.openxmlformats.org/officeDocument/2006/relationships/slide" Target="slide18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4.xml"/><Relationship Id="rId5" Type="http://schemas.openxmlformats.org/officeDocument/2006/relationships/slide" Target="slide16.xml"/><Relationship Id="rId10" Type="http://schemas.openxmlformats.org/officeDocument/2006/relationships/slide" Target="slide20.xml"/><Relationship Id="rId4" Type="http://schemas.openxmlformats.org/officeDocument/2006/relationships/slide" Target="slide19.xml"/><Relationship Id="rId9" Type="http://schemas.openxmlformats.org/officeDocument/2006/relationships/slide" Target="slide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Avaruusgeometria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Kolmisivuisen pyramidin tilavuus</a:t>
            </a:r>
            <a:endParaRPr lang="fi-FI" dirty="0"/>
          </a:p>
        </p:txBody>
      </p:sp>
      <p:sp>
        <p:nvSpPr>
          <p:cNvPr id="4" name="Tekstikehys 3"/>
          <p:cNvSpPr txBox="1"/>
          <p:nvPr/>
        </p:nvSpPr>
        <p:spPr>
          <a:xfrm>
            <a:off x="1403648" y="5520134"/>
            <a:ext cx="6840760" cy="107721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Tilavuus = Pohjan pinta-ala kertaa korkeus jaettuna kolmella</a:t>
            </a:r>
            <a:endParaRPr lang="fi-FI" sz="3200" dirty="0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4222601"/>
            <a:ext cx="20383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1700808"/>
            <a:ext cx="1709904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6" descr="C:\Users\Kaitsu\Documents\sdfsdfdf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1340768"/>
            <a:ext cx="3430910" cy="2861965"/>
          </a:xfrm>
          <a:prstGeom prst="rect">
            <a:avLst/>
          </a:prstGeom>
          <a:noFill/>
        </p:spPr>
      </p:pic>
      <p:sp>
        <p:nvSpPr>
          <p:cNvPr id="10" name="Nuoli vasemmalle 9">
            <a:hlinkClick r:id="rId5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Kolmisivuisen pyramidin pinta-ala</a:t>
            </a:r>
            <a:endParaRPr lang="fi-FI" dirty="0"/>
          </a:p>
        </p:txBody>
      </p:sp>
      <p:pic>
        <p:nvPicPr>
          <p:cNvPr id="22530" name="Picture 2" descr="http://www.bbc.co.uk/bitesize/ks2/maths/images/s_s_shapes8_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844824"/>
            <a:ext cx="5467350" cy="2428875"/>
          </a:xfrm>
          <a:prstGeom prst="rect">
            <a:avLst/>
          </a:prstGeom>
          <a:noFill/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1916832"/>
            <a:ext cx="2076450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ikehys 4"/>
          <p:cNvSpPr txBox="1"/>
          <p:nvPr/>
        </p:nvSpPr>
        <p:spPr>
          <a:xfrm>
            <a:off x="1259632" y="5376118"/>
            <a:ext cx="6480720" cy="107721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Kokonaispinta-ala = pohjan pinta-ala + 3 · sivutahkon pinta-ala</a:t>
            </a:r>
            <a:endParaRPr lang="fi-FI" sz="3200" dirty="0"/>
          </a:p>
        </p:txBody>
      </p:sp>
      <p:sp>
        <p:nvSpPr>
          <p:cNvPr id="6" name="Nuoli vasemmalle 5">
            <a:hlinkClick r:id="rId4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Nelisivuisen pyramidin tilavuus</a:t>
            </a:r>
            <a:endParaRPr lang="fi-FI" dirty="0"/>
          </a:p>
        </p:txBody>
      </p:sp>
      <p:pic>
        <p:nvPicPr>
          <p:cNvPr id="25602" name="Picture 2" descr="http://opinnot.net/kokonaisuudet/lataukset/kuvat/1349092056_pyramidi_neliopohjaine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412776"/>
            <a:ext cx="2592288" cy="2934666"/>
          </a:xfrm>
          <a:prstGeom prst="rect">
            <a:avLst/>
          </a:prstGeom>
          <a:noFill/>
        </p:spPr>
      </p:pic>
      <p:sp>
        <p:nvSpPr>
          <p:cNvPr id="4" name="Tekstikehys 3"/>
          <p:cNvSpPr txBox="1"/>
          <p:nvPr/>
        </p:nvSpPr>
        <p:spPr>
          <a:xfrm>
            <a:off x="1403648" y="5520134"/>
            <a:ext cx="6840760" cy="107721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Tilavuus = Pohjan pinta-ala kertaa korkeus jaettuna kolmella</a:t>
            </a:r>
            <a:endParaRPr lang="fi-FI" sz="32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4222601"/>
            <a:ext cx="20383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1700808"/>
            <a:ext cx="3211328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Nuoli vasemmalle 6">
            <a:hlinkClick r:id="rId5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Nelisivuisen pyramidin pinta-ala</a:t>
            </a:r>
            <a:endParaRPr lang="fi-FI" dirty="0"/>
          </a:p>
        </p:txBody>
      </p:sp>
      <p:pic>
        <p:nvPicPr>
          <p:cNvPr id="24578" name="Picture 2" descr="http://www.bbc.co.uk/bitesize/ks2/maths/images/s_s_shapes8_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268760"/>
            <a:ext cx="5467350" cy="2428875"/>
          </a:xfrm>
          <a:prstGeom prst="rect">
            <a:avLst/>
          </a:prstGeom>
          <a:noFill/>
        </p:spPr>
      </p:pic>
      <p:sp>
        <p:nvSpPr>
          <p:cNvPr id="4" name="Tekstikehys 3"/>
          <p:cNvSpPr txBox="1"/>
          <p:nvPr/>
        </p:nvSpPr>
        <p:spPr>
          <a:xfrm>
            <a:off x="1115616" y="3717032"/>
            <a:ext cx="4608512" cy="15696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Kokonaispinta-ala = pohjan pinta-ala + 4 · sivutahkon pinta-ala</a:t>
            </a:r>
            <a:endParaRPr lang="fi-FI" sz="32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556792"/>
            <a:ext cx="1709904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4509120"/>
            <a:ext cx="3211328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Nuoli vasemmalle 6">
            <a:hlinkClick r:id="rId5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Suoran ympyrälieriön tilavuus</a:t>
            </a:r>
            <a:endParaRPr lang="fi-FI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844823"/>
            <a:ext cx="2088232" cy="263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5122515"/>
            <a:ext cx="4873464" cy="610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uoli vasemmalle 5">
            <a:hlinkClick r:id="rId4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Suoran ympyrälieriön pinta-ala</a:t>
            </a:r>
            <a:endParaRPr lang="fi-FI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844824"/>
            <a:ext cx="1704975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1889373"/>
            <a:ext cx="428625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taulukot.com/uploaded_files/image/ympyra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4472929"/>
            <a:ext cx="1728192" cy="1692375"/>
          </a:xfrm>
          <a:prstGeom prst="rect">
            <a:avLst/>
          </a:prstGeom>
          <a:noFill/>
        </p:spPr>
      </p:pic>
      <p:sp>
        <p:nvSpPr>
          <p:cNvPr id="6" name="Tekstikehys 5"/>
          <p:cNvSpPr txBox="1"/>
          <p:nvPr/>
        </p:nvSpPr>
        <p:spPr>
          <a:xfrm>
            <a:off x="1115616" y="6093296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 </a:t>
            </a:r>
            <a:r>
              <a:rPr lang="fi-FI" sz="3200" dirty="0" err="1" smtClean="0"/>
              <a:t>A</a:t>
            </a:r>
            <a:r>
              <a:rPr lang="fi-FI" sz="3200" baseline="-25000" dirty="0" err="1" smtClean="0"/>
              <a:t>p</a:t>
            </a:r>
            <a:r>
              <a:rPr lang="fi-FI" sz="3200" dirty="0" smtClean="0"/>
              <a:t> = </a:t>
            </a:r>
            <a:r>
              <a:rPr lang="el-GR" sz="3200" dirty="0" smtClean="0"/>
              <a:t>π</a:t>
            </a:r>
            <a:r>
              <a:rPr lang="fi-FI" sz="3200" dirty="0" smtClean="0"/>
              <a:t>r</a:t>
            </a:r>
            <a:r>
              <a:rPr lang="fi-FI" sz="3200" baseline="30000" dirty="0" smtClean="0"/>
              <a:t>2</a:t>
            </a:r>
            <a:endParaRPr lang="fi-FI" sz="3200" dirty="0"/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944" y="3933056"/>
            <a:ext cx="39814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kstikehys 7"/>
          <p:cNvSpPr txBox="1"/>
          <p:nvPr/>
        </p:nvSpPr>
        <p:spPr>
          <a:xfrm>
            <a:off x="4572001" y="5099700"/>
            <a:ext cx="4320480" cy="15696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Kokonaispinta-ala = vaipan pinta-ala + 2 · pohjan pinta-ala</a:t>
            </a:r>
            <a:endParaRPr lang="fi-FI" sz="3200" dirty="0"/>
          </a:p>
        </p:txBody>
      </p:sp>
      <p:sp>
        <p:nvSpPr>
          <p:cNvPr id="9" name="Nuoli vasemmalle 8">
            <a:hlinkClick r:id="rId6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Kolmisivuisen särmiön tilavuus</a:t>
            </a:r>
            <a:endParaRPr lang="fi-FI" dirty="0"/>
          </a:p>
        </p:txBody>
      </p:sp>
      <p:pic>
        <p:nvPicPr>
          <p:cNvPr id="31746" name="Picture 2" descr="https://www.vismath.eu/files/images/span8/bastel-modell-dreiseitiges-prisma-bastel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412776"/>
            <a:ext cx="4248472" cy="4248151"/>
          </a:xfrm>
          <a:prstGeom prst="rect">
            <a:avLst/>
          </a:prstGeom>
          <a:noFill/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805264"/>
            <a:ext cx="297033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1772816"/>
            <a:ext cx="1709904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uoli vasemmalle 5">
            <a:hlinkClick r:id="rId5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Kolmisivuisen särmiön pinta-ala</a:t>
            </a:r>
            <a:endParaRPr lang="fi-FI" dirty="0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84784"/>
            <a:ext cx="390525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ikehys 4"/>
          <p:cNvSpPr txBox="1"/>
          <p:nvPr/>
        </p:nvSpPr>
        <p:spPr>
          <a:xfrm>
            <a:off x="4860032" y="5243716"/>
            <a:ext cx="4248472" cy="15696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Kokonaispinta-ala = 3:n sivutahkon pinta-alat + 2 · pohjan pinta-ala</a:t>
            </a:r>
            <a:endParaRPr lang="fi-FI" sz="32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268760"/>
            <a:ext cx="1709904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1268760"/>
            <a:ext cx="2053389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Nuoli vasemmalle 7">
            <a:hlinkClick r:id="rId5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Suorakulmaisen särmiön tilavuus</a:t>
            </a:r>
            <a:endParaRPr lang="fi-FI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628800"/>
            <a:ext cx="3676650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4725144"/>
            <a:ext cx="46005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kstikehys 4"/>
          <p:cNvSpPr txBox="1"/>
          <p:nvPr/>
        </p:nvSpPr>
        <p:spPr>
          <a:xfrm>
            <a:off x="2051720" y="5877272"/>
            <a:ext cx="6192688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Tilavuus = Pohjan pinta-ala· korkeus</a:t>
            </a:r>
            <a:endParaRPr lang="fi-FI" sz="32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67083" y="1628800"/>
            <a:ext cx="2053389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Nuoli vasemmalle 6">
            <a:hlinkClick r:id="rId5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Suorakulmaisen särmiön pinta-ala</a:t>
            </a:r>
            <a:endParaRPr lang="fi-FI" dirty="0"/>
          </a:p>
        </p:txBody>
      </p:sp>
      <p:pic>
        <p:nvPicPr>
          <p:cNvPr id="28674" name="Picture 2" descr="http://www.gaia3d.co.uk/wp-content/gallery/3d-maths-nets/gallery-maths-net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268760"/>
            <a:ext cx="3024336" cy="2448272"/>
          </a:xfrm>
          <a:prstGeom prst="rect">
            <a:avLst/>
          </a:prstGeom>
          <a:noFill/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95075" y="1484784"/>
            <a:ext cx="2053389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3861048"/>
            <a:ext cx="3676650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6278835"/>
            <a:ext cx="54673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Nuoli vasemmalle 6">
            <a:hlinkClick r:id="rId6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Minkä niminen kappale?</a:t>
            </a:r>
            <a:endParaRPr lang="fi-FI" dirty="0"/>
          </a:p>
        </p:txBody>
      </p:sp>
      <p:sp>
        <p:nvSpPr>
          <p:cNvPr id="6" name="Suorakulmio 5">
            <a:hlinkClick r:id="rId2" action="ppaction://hlinksldjump"/>
          </p:cNvPr>
          <p:cNvSpPr/>
          <p:nvPr/>
        </p:nvSpPr>
        <p:spPr>
          <a:xfrm>
            <a:off x="3203848" y="1772816"/>
            <a:ext cx="3240360" cy="14401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4400" dirty="0" smtClean="0"/>
              <a:t>Lieriö</a:t>
            </a:r>
          </a:p>
          <a:p>
            <a:pPr algn="ctr"/>
            <a:r>
              <a:rPr lang="fi-FI" sz="2400" dirty="0" smtClean="0"/>
              <a:t>(Särmiö, ympyrälieriö)</a:t>
            </a:r>
            <a:endParaRPr lang="fi-FI" sz="2400" dirty="0"/>
          </a:p>
        </p:txBody>
      </p:sp>
      <p:sp>
        <p:nvSpPr>
          <p:cNvPr id="7" name="Suorakulmio 6">
            <a:hlinkClick r:id="rId3" action="ppaction://hlinksldjump"/>
          </p:cNvPr>
          <p:cNvSpPr/>
          <p:nvPr/>
        </p:nvSpPr>
        <p:spPr>
          <a:xfrm>
            <a:off x="3203848" y="5085184"/>
            <a:ext cx="3240360" cy="144016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4400" dirty="0" smtClean="0"/>
              <a:t>Pallo</a:t>
            </a:r>
            <a:endParaRPr lang="fi-FI" sz="4400" dirty="0"/>
          </a:p>
        </p:txBody>
      </p:sp>
      <p:sp>
        <p:nvSpPr>
          <p:cNvPr id="8" name="Suorakulmio 7">
            <a:hlinkClick r:id="rId4" action="ppaction://hlinksldjump"/>
          </p:cNvPr>
          <p:cNvSpPr/>
          <p:nvPr/>
        </p:nvSpPr>
        <p:spPr>
          <a:xfrm>
            <a:off x="3203848" y="3429000"/>
            <a:ext cx="3240360" cy="14401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4400" dirty="0" smtClean="0"/>
              <a:t>Kartio</a:t>
            </a:r>
          </a:p>
          <a:p>
            <a:pPr algn="ctr"/>
            <a:r>
              <a:rPr lang="fi-FI" sz="2400" dirty="0" smtClean="0"/>
              <a:t>(Pyramidi, ympyräkartio)</a:t>
            </a:r>
            <a:endParaRPr 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Kuution tilavuus</a:t>
            </a:r>
            <a:endParaRPr lang="fi-FI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844824"/>
            <a:ext cx="2500114" cy="2450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4797152"/>
            <a:ext cx="497909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uoli vasemmalle 4">
            <a:hlinkClick r:id="rId4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Kuution pinta-ala</a:t>
            </a:r>
            <a:endParaRPr lang="fi-FI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556792"/>
            <a:ext cx="192405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Nuoli vasemmalle 3">
            <a:hlinkClick r:id="rId3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2060848"/>
            <a:ext cx="4320481" cy="2873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uora nuoliyhdysviiva 6"/>
          <p:cNvCxnSpPr>
            <a:stCxn id="33794" idx="3"/>
          </p:cNvCxnSpPr>
          <p:nvPr/>
        </p:nvCxnSpPr>
        <p:spPr>
          <a:xfrm>
            <a:off x="3471714" y="2499767"/>
            <a:ext cx="812254" cy="9292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39753" y="5411805"/>
            <a:ext cx="5544615" cy="753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yöristetty suorakulmio 11"/>
          <p:cNvSpPr/>
          <p:nvPr/>
        </p:nvSpPr>
        <p:spPr>
          <a:xfrm>
            <a:off x="1403648" y="1124744"/>
            <a:ext cx="3240360" cy="56886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Pyöristetty suorakulmio 12"/>
          <p:cNvSpPr/>
          <p:nvPr/>
        </p:nvSpPr>
        <p:spPr>
          <a:xfrm>
            <a:off x="5436096" y="1124744"/>
            <a:ext cx="3240360" cy="5688632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44624"/>
            <a:ext cx="7498080" cy="1143000"/>
          </a:xfrm>
        </p:spPr>
        <p:txBody>
          <a:bodyPr/>
          <a:lstStyle/>
          <a:p>
            <a:r>
              <a:rPr lang="fi-FI" dirty="0" smtClean="0"/>
              <a:t>Mitä kartiosta lasketaan?</a:t>
            </a:r>
            <a:endParaRPr lang="fi-FI" dirty="0"/>
          </a:p>
        </p:txBody>
      </p:sp>
      <p:sp>
        <p:nvSpPr>
          <p:cNvPr id="5" name="Suorakulmio 4">
            <a:hlinkClick r:id="rId2" action="ppaction://hlinksldjump"/>
          </p:cNvPr>
          <p:cNvSpPr/>
          <p:nvPr/>
        </p:nvSpPr>
        <p:spPr>
          <a:xfrm>
            <a:off x="1619672" y="1412776"/>
            <a:ext cx="2808312" cy="14401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 smtClean="0"/>
              <a:t>Kolmisivuisen pyramidin</a:t>
            </a:r>
          </a:p>
          <a:p>
            <a:pPr algn="ctr"/>
            <a:r>
              <a:rPr lang="fi-FI" sz="2800" dirty="0"/>
              <a:t>p</a:t>
            </a:r>
            <a:r>
              <a:rPr lang="fi-FI" sz="2800" dirty="0" smtClean="0"/>
              <a:t>inta-ala</a:t>
            </a:r>
            <a:endParaRPr lang="fi-FI" sz="2800" dirty="0"/>
          </a:p>
        </p:txBody>
      </p:sp>
      <p:sp>
        <p:nvSpPr>
          <p:cNvPr id="6" name="Suorakulmio 5">
            <a:hlinkClick r:id="rId3" action="ppaction://hlinksldjump"/>
          </p:cNvPr>
          <p:cNvSpPr/>
          <p:nvPr/>
        </p:nvSpPr>
        <p:spPr>
          <a:xfrm>
            <a:off x="1619672" y="5157192"/>
            <a:ext cx="2808312" cy="144016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/>
              <a:t>Suoran ympyräkartion pinta-ala</a:t>
            </a:r>
          </a:p>
        </p:txBody>
      </p:sp>
      <p:sp>
        <p:nvSpPr>
          <p:cNvPr id="7" name="Suorakulmio 6">
            <a:hlinkClick r:id="rId4" action="ppaction://hlinksldjump"/>
          </p:cNvPr>
          <p:cNvSpPr/>
          <p:nvPr/>
        </p:nvSpPr>
        <p:spPr>
          <a:xfrm>
            <a:off x="1619672" y="3284984"/>
            <a:ext cx="2808312" cy="14401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/>
              <a:t>Nelisivuisen pyramidin</a:t>
            </a:r>
          </a:p>
          <a:p>
            <a:pPr algn="ctr"/>
            <a:r>
              <a:rPr lang="fi-FI" sz="2800" dirty="0"/>
              <a:t>pinta-ala</a:t>
            </a:r>
          </a:p>
        </p:txBody>
      </p:sp>
      <p:sp>
        <p:nvSpPr>
          <p:cNvPr id="8" name="Suorakulmio 7">
            <a:hlinkClick r:id="rId5" action="ppaction://hlinksldjump"/>
          </p:cNvPr>
          <p:cNvSpPr/>
          <p:nvPr/>
        </p:nvSpPr>
        <p:spPr>
          <a:xfrm>
            <a:off x="5724128" y="1412776"/>
            <a:ext cx="2736304" cy="14401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/>
              <a:t>Kolmisivuisen pyramidin</a:t>
            </a:r>
          </a:p>
          <a:p>
            <a:pPr algn="ctr"/>
            <a:r>
              <a:rPr lang="fi-FI" sz="2800" dirty="0"/>
              <a:t>tilavuus</a:t>
            </a:r>
          </a:p>
        </p:txBody>
      </p:sp>
      <p:sp>
        <p:nvSpPr>
          <p:cNvPr id="9" name="Suorakulmio 8">
            <a:hlinkClick r:id="rId6" action="ppaction://hlinksldjump"/>
          </p:cNvPr>
          <p:cNvSpPr/>
          <p:nvPr/>
        </p:nvSpPr>
        <p:spPr>
          <a:xfrm>
            <a:off x="5724128" y="5157192"/>
            <a:ext cx="2736304" cy="144016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/>
              <a:t>Suoran ympyräkartion tilavuus</a:t>
            </a:r>
          </a:p>
        </p:txBody>
      </p:sp>
      <p:sp>
        <p:nvSpPr>
          <p:cNvPr id="10" name="Suorakulmio 9">
            <a:hlinkClick r:id="rId7" action="ppaction://hlinksldjump"/>
          </p:cNvPr>
          <p:cNvSpPr/>
          <p:nvPr/>
        </p:nvSpPr>
        <p:spPr>
          <a:xfrm>
            <a:off x="5724128" y="3284984"/>
            <a:ext cx="2736304" cy="144016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/>
              <a:t>Nelisivuisen pyramidin</a:t>
            </a:r>
          </a:p>
          <a:p>
            <a:pPr algn="ctr"/>
            <a:r>
              <a:rPr lang="fi-FI" sz="2800" dirty="0"/>
              <a:t>tilavuus</a:t>
            </a:r>
          </a:p>
        </p:txBody>
      </p:sp>
      <p:sp>
        <p:nvSpPr>
          <p:cNvPr id="11" name="Nuoli vasemmalle 10">
            <a:hlinkClick r:id="rId8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yöristetty suorakulmio 17"/>
          <p:cNvSpPr/>
          <p:nvPr/>
        </p:nvSpPr>
        <p:spPr>
          <a:xfrm>
            <a:off x="1187624" y="4005064"/>
            <a:ext cx="7704856" cy="2664296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Pyöristetty suorakulmio 16"/>
          <p:cNvSpPr/>
          <p:nvPr/>
        </p:nvSpPr>
        <p:spPr>
          <a:xfrm>
            <a:off x="1187624" y="1196752"/>
            <a:ext cx="7704856" cy="266429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lieriöstä lasketaan?</a:t>
            </a:r>
            <a:endParaRPr lang="fi-FI" dirty="0"/>
          </a:p>
        </p:txBody>
      </p:sp>
      <p:sp>
        <p:nvSpPr>
          <p:cNvPr id="5" name="Suorakulmio 4">
            <a:hlinkClick r:id="rId2" action="ppaction://hlinksldjump"/>
          </p:cNvPr>
          <p:cNvSpPr/>
          <p:nvPr/>
        </p:nvSpPr>
        <p:spPr>
          <a:xfrm>
            <a:off x="6084168" y="5445224"/>
            <a:ext cx="2160240" cy="115212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/>
              <a:t>Kolmisivuisen särmiön</a:t>
            </a:r>
          </a:p>
          <a:p>
            <a:pPr algn="ctr"/>
            <a:r>
              <a:rPr lang="fi-FI" sz="2400" dirty="0"/>
              <a:t>p</a:t>
            </a:r>
            <a:r>
              <a:rPr lang="fi-FI" sz="2400" dirty="0" smtClean="0"/>
              <a:t>inta-ala</a:t>
            </a:r>
            <a:endParaRPr lang="fi-FI" sz="2400" dirty="0"/>
          </a:p>
        </p:txBody>
      </p:sp>
      <p:sp>
        <p:nvSpPr>
          <p:cNvPr id="6" name="Suorakulmio 5">
            <a:hlinkClick r:id="rId3" action="ppaction://hlinksldjump"/>
          </p:cNvPr>
          <p:cNvSpPr/>
          <p:nvPr/>
        </p:nvSpPr>
        <p:spPr>
          <a:xfrm>
            <a:off x="3707904" y="4149080"/>
            <a:ext cx="2160240" cy="115212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/>
              <a:t>Suoran ympyrälieriön pinta-ala</a:t>
            </a:r>
          </a:p>
        </p:txBody>
      </p:sp>
      <p:sp>
        <p:nvSpPr>
          <p:cNvPr id="7" name="Suorakulmio 6">
            <a:hlinkClick r:id="rId4" action="ppaction://hlinksldjump"/>
          </p:cNvPr>
          <p:cNvSpPr/>
          <p:nvPr/>
        </p:nvSpPr>
        <p:spPr>
          <a:xfrm>
            <a:off x="6084168" y="4149080"/>
            <a:ext cx="2160240" cy="115212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/>
              <a:t>Suorakulmaisen särmiön</a:t>
            </a:r>
          </a:p>
          <a:p>
            <a:pPr algn="ctr"/>
            <a:r>
              <a:rPr lang="fi-FI" sz="2400" dirty="0"/>
              <a:t>pinta-ala</a:t>
            </a:r>
          </a:p>
        </p:txBody>
      </p:sp>
      <p:sp>
        <p:nvSpPr>
          <p:cNvPr id="8" name="Suorakulmio 7">
            <a:hlinkClick r:id="rId5" action="ppaction://hlinksldjump"/>
          </p:cNvPr>
          <p:cNvSpPr/>
          <p:nvPr/>
        </p:nvSpPr>
        <p:spPr>
          <a:xfrm>
            <a:off x="3707904" y="2564904"/>
            <a:ext cx="2160240" cy="115212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/>
              <a:t>Kolmisivuisen särmiön</a:t>
            </a:r>
          </a:p>
          <a:p>
            <a:pPr algn="ctr"/>
            <a:r>
              <a:rPr lang="fi-FI" sz="2400" dirty="0"/>
              <a:t>tilavuus</a:t>
            </a:r>
          </a:p>
        </p:txBody>
      </p:sp>
      <p:sp>
        <p:nvSpPr>
          <p:cNvPr id="9" name="Suorakulmio 8">
            <a:hlinkClick r:id="rId6" action="ppaction://hlinksldjump"/>
          </p:cNvPr>
          <p:cNvSpPr/>
          <p:nvPr/>
        </p:nvSpPr>
        <p:spPr>
          <a:xfrm>
            <a:off x="6084168" y="1340768"/>
            <a:ext cx="2160240" cy="115212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/>
              <a:t>Suoran ympyrälieriön tilavuus</a:t>
            </a:r>
          </a:p>
        </p:txBody>
      </p:sp>
      <p:sp>
        <p:nvSpPr>
          <p:cNvPr id="10" name="Suorakulmio 9">
            <a:hlinkClick r:id="rId7" action="ppaction://hlinksldjump"/>
          </p:cNvPr>
          <p:cNvSpPr/>
          <p:nvPr/>
        </p:nvSpPr>
        <p:spPr>
          <a:xfrm>
            <a:off x="3707904" y="1340768"/>
            <a:ext cx="2160240" cy="115212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/>
              <a:t>Suorakulmaisen särmiön</a:t>
            </a:r>
          </a:p>
          <a:p>
            <a:pPr algn="ctr"/>
            <a:r>
              <a:rPr lang="fi-FI" sz="2400" dirty="0"/>
              <a:t>tilavuus</a:t>
            </a:r>
          </a:p>
        </p:txBody>
      </p:sp>
      <p:sp>
        <p:nvSpPr>
          <p:cNvPr id="11" name="Nuoli vasemmalle 10">
            <a:hlinkClick r:id="rId8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Suorakulmio 11">
            <a:hlinkClick r:id="rId9" action="ppaction://hlinksldjump"/>
          </p:cNvPr>
          <p:cNvSpPr/>
          <p:nvPr/>
        </p:nvSpPr>
        <p:spPr>
          <a:xfrm>
            <a:off x="3707904" y="5445224"/>
            <a:ext cx="2160240" cy="115212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/>
              <a:t>Kuution pinta-ala</a:t>
            </a:r>
            <a:endParaRPr lang="fi-FI" sz="2400" dirty="0"/>
          </a:p>
        </p:txBody>
      </p:sp>
      <p:sp>
        <p:nvSpPr>
          <p:cNvPr id="13" name="Suorakulmio 12">
            <a:hlinkClick r:id="rId10" action="ppaction://hlinksldjump"/>
          </p:cNvPr>
          <p:cNvSpPr/>
          <p:nvPr/>
        </p:nvSpPr>
        <p:spPr>
          <a:xfrm>
            <a:off x="6084168" y="2564904"/>
            <a:ext cx="2160240" cy="11521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/>
              <a:t>Kuution tilavuus</a:t>
            </a:r>
            <a:endParaRPr 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pallosta lasketaan?</a:t>
            </a:r>
            <a:endParaRPr lang="fi-FI" dirty="0"/>
          </a:p>
        </p:txBody>
      </p:sp>
      <p:sp>
        <p:nvSpPr>
          <p:cNvPr id="3" name="Suorakulmio 2">
            <a:hlinkClick r:id="rId2" action="ppaction://hlinksldjump"/>
          </p:cNvPr>
          <p:cNvSpPr/>
          <p:nvPr/>
        </p:nvSpPr>
        <p:spPr>
          <a:xfrm>
            <a:off x="3347864" y="4149080"/>
            <a:ext cx="3240360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4400" dirty="0" smtClean="0"/>
              <a:t>Pallon tilavuus</a:t>
            </a:r>
            <a:endParaRPr lang="fi-FI" sz="4400" dirty="0"/>
          </a:p>
        </p:txBody>
      </p:sp>
      <p:sp>
        <p:nvSpPr>
          <p:cNvPr id="4" name="Suorakulmio 3">
            <a:hlinkClick r:id="rId3" action="ppaction://hlinksldjump"/>
          </p:cNvPr>
          <p:cNvSpPr/>
          <p:nvPr/>
        </p:nvSpPr>
        <p:spPr>
          <a:xfrm>
            <a:off x="3347864" y="1844824"/>
            <a:ext cx="3240360" cy="14401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4400" dirty="0" smtClean="0"/>
              <a:t>Pallon pinta-ala</a:t>
            </a:r>
            <a:endParaRPr lang="fi-FI" sz="4400" dirty="0"/>
          </a:p>
        </p:txBody>
      </p:sp>
      <p:sp>
        <p:nvSpPr>
          <p:cNvPr id="5" name="Nuoli vasemmalle 4">
            <a:hlinkClick r:id="rId4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Pallon pinta-ala</a:t>
            </a:r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7943" y="2060848"/>
            <a:ext cx="24860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5157192"/>
            <a:ext cx="44577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uoli vasemmalle 4">
            <a:hlinkClick r:id="rId4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Pallon tilavuus</a:t>
            </a:r>
            <a:endParaRPr lang="fi-F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772816"/>
            <a:ext cx="24860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4770090"/>
            <a:ext cx="44196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uoli vasemmalle 4">
            <a:hlinkClick r:id="rId4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Suoran ympyräkartion tilavuus</a:t>
            </a:r>
            <a:endParaRPr lang="fi-F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412776"/>
            <a:ext cx="20955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4977730"/>
            <a:ext cx="46958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uoli vasemmalle 4">
            <a:hlinkClick r:id="rId4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Suoran ympyräkartion pinta-ala</a:t>
            </a:r>
            <a:endParaRPr lang="fi-FI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412776"/>
            <a:ext cx="6353175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http://www.taulukot.com/uploaded_files/image/ympyra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472929"/>
            <a:ext cx="1728192" cy="1692375"/>
          </a:xfrm>
          <a:prstGeom prst="rect">
            <a:avLst/>
          </a:prstGeom>
          <a:noFill/>
        </p:spPr>
      </p:pic>
      <p:sp>
        <p:nvSpPr>
          <p:cNvPr id="5" name="Tekstikehys 4"/>
          <p:cNvSpPr txBox="1"/>
          <p:nvPr/>
        </p:nvSpPr>
        <p:spPr>
          <a:xfrm>
            <a:off x="4427984" y="5949280"/>
            <a:ext cx="4392488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 A = </a:t>
            </a:r>
            <a:r>
              <a:rPr lang="fi-FI" sz="3200" dirty="0" err="1" smtClean="0"/>
              <a:t>A</a:t>
            </a:r>
            <a:r>
              <a:rPr lang="fi-FI" sz="3200" baseline="-25000" dirty="0" err="1" smtClean="0"/>
              <a:t>p</a:t>
            </a:r>
            <a:r>
              <a:rPr lang="fi-FI" sz="3200" dirty="0" smtClean="0"/>
              <a:t>+ A</a:t>
            </a:r>
            <a:r>
              <a:rPr lang="fi-FI" sz="3200" baseline="-25000" dirty="0" smtClean="0"/>
              <a:t>v</a:t>
            </a:r>
            <a:r>
              <a:rPr lang="fi-FI" sz="3200" dirty="0" smtClean="0"/>
              <a:t> = </a:t>
            </a:r>
            <a:r>
              <a:rPr lang="el-GR" sz="3200" dirty="0" smtClean="0"/>
              <a:t>π</a:t>
            </a:r>
            <a:r>
              <a:rPr lang="fi-FI" sz="3200" dirty="0" smtClean="0"/>
              <a:t>r</a:t>
            </a:r>
            <a:r>
              <a:rPr lang="fi-FI" sz="3200" baseline="30000" dirty="0" smtClean="0"/>
              <a:t>2</a:t>
            </a:r>
            <a:r>
              <a:rPr lang="fi-FI" sz="3200" dirty="0" smtClean="0"/>
              <a:t> + </a:t>
            </a:r>
            <a:r>
              <a:rPr lang="el-GR" sz="3200" dirty="0" smtClean="0"/>
              <a:t>π</a:t>
            </a:r>
            <a:r>
              <a:rPr lang="fi-FI" sz="3200" dirty="0" smtClean="0"/>
              <a:t>rs</a:t>
            </a:r>
            <a:endParaRPr lang="fi-FI" sz="3200" dirty="0"/>
          </a:p>
        </p:txBody>
      </p:sp>
      <p:sp>
        <p:nvSpPr>
          <p:cNvPr id="6" name="Tekstikehys 5"/>
          <p:cNvSpPr txBox="1"/>
          <p:nvPr/>
        </p:nvSpPr>
        <p:spPr>
          <a:xfrm>
            <a:off x="1115616" y="6093296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 </a:t>
            </a:r>
            <a:r>
              <a:rPr lang="fi-FI" sz="3200" dirty="0" err="1" smtClean="0"/>
              <a:t>A</a:t>
            </a:r>
            <a:r>
              <a:rPr lang="fi-FI" sz="3200" baseline="-25000" dirty="0" err="1" smtClean="0"/>
              <a:t>p</a:t>
            </a:r>
            <a:r>
              <a:rPr lang="fi-FI" sz="3200" dirty="0" smtClean="0"/>
              <a:t> = </a:t>
            </a:r>
            <a:r>
              <a:rPr lang="el-GR" sz="3200" dirty="0" smtClean="0"/>
              <a:t>π</a:t>
            </a:r>
            <a:r>
              <a:rPr lang="fi-FI" sz="3200" dirty="0" smtClean="0"/>
              <a:t>r</a:t>
            </a:r>
            <a:r>
              <a:rPr lang="fi-FI" sz="3200" baseline="30000" dirty="0" smtClean="0"/>
              <a:t>2</a:t>
            </a:r>
            <a:endParaRPr lang="fi-FI" sz="3200" dirty="0"/>
          </a:p>
        </p:txBody>
      </p:sp>
      <p:sp>
        <p:nvSpPr>
          <p:cNvPr id="7" name="Tekstikehys 6"/>
          <p:cNvSpPr txBox="1"/>
          <p:nvPr/>
        </p:nvSpPr>
        <p:spPr>
          <a:xfrm>
            <a:off x="4499992" y="2924944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 A</a:t>
            </a:r>
            <a:r>
              <a:rPr lang="fi-FI" sz="3200" baseline="-25000" dirty="0" smtClean="0"/>
              <a:t>v</a:t>
            </a:r>
            <a:r>
              <a:rPr lang="fi-FI" sz="3200" dirty="0" smtClean="0"/>
              <a:t> = </a:t>
            </a:r>
            <a:r>
              <a:rPr lang="el-GR" sz="3200" dirty="0" smtClean="0"/>
              <a:t>π</a:t>
            </a:r>
            <a:r>
              <a:rPr lang="fi-FI" sz="3200" dirty="0" smtClean="0"/>
              <a:t>rs</a:t>
            </a:r>
            <a:endParaRPr lang="fi-FI" sz="3200" dirty="0"/>
          </a:p>
        </p:txBody>
      </p:sp>
      <p:sp>
        <p:nvSpPr>
          <p:cNvPr id="8" name="Nuoli vasemmalle 7">
            <a:hlinkClick r:id="rId4" action="ppaction://hlinksldjump"/>
          </p:cNvPr>
          <p:cNvSpPr/>
          <p:nvPr/>
        </p:nvSpPr>
        <p:spPr>
          <a:xfrm>
            <a:off x="179512" y="5949280"/>
            <a:ext cx="576064" cy="648072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äivänseisaus">
  <a:themeElements>
    <a:clrScheme name="Päivänseisaus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äivänseisaus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äivänseisa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260</TotalTime>
  <Words>204</Words>
  <Application>Microsoft Office PowerPoint</Application>
  <PresentationFormat>Näytössä katseltava diaesitys (4:3)</PresentationFormat>
  <Paragraphs>61</Paragraphs>
  <Slides>21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2" baseType="lpstr">
      <vt:lpstr>Päivänseisaus</vt:lpstr>
      <vt:lpstr>Avaruusgeometria</vt:lpstr>
      <vt:lpstr>Minkä niminen kappale?</vt:lpstr>
      <vt:lpstr>Mitä kartiosta lasketaan?</vt:lpstr>
      <vt:lpstr>Mitä lieriöstä lasketaan?</vt:lpstr>
      <vt:lpstr>Mitä pallosta lasketaan?</vt:lpstr>
      <vt:lpstr>Pallon pinta-ala</vt:lpstr>
      <vt:lpstr>Pallon tilavuus</vt:lpstr>
      <vt:lpstr>Suoran ympyräkartion tilavuus</vt:lpstr>
      <vt:lpstr>Suoran ympyräkartion pinta-ala</vt:lpstr>
      <vt:lpstr>Kolmisivuisen pyramidin tilavuus</vt:lpstr>
      <vt:lpstr>Kolmisivuisen pyramidin pinta-ala</vt:lpstr>
      <vt:lpstr>Nelisivuisen pyramidin tilavuus</vt:lpstr>
      <vt:lpstr>Nelisivuisen pyramidin pinta-ala</vt:lpstr>
      <vt:lpstr>Suoran ympyrälieriön tilavuus</vt:lpstr>
      <vt:lpstr>Suoran ympyrälieriön pinta-ala</vt:lpstr>
      <vt:lpstr>Kolmisivuisen särmiön tilavuus</vt:lpstr>
      <vt:lpstr>Kolmisivuisen särmiön pinta-ala</vt:lpstr>
      <vt:lpstr>Suorakulmaisen särmiön tilavuus</vt:lpstr>
      <vt:lpstr>Suorakulmaisen särmiön pinta-ala</vt:lpstr>
      <vt:lpstr>Kuution tilavuus</vt:lpstr>
      <vt:lpstr>Kuution pinta-ala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Avaruusgeometria</dc:title>
  <dc:creator>Kaitsu</dc:creator>
  <cp:lastModifiedBy>Kaitsu</cp:lastModifiedBy>
  <cp:revision>66</cp:revision>
  <dcterms:created xsi:type="dcterms:W3CDTF">2014-10-27T10:50:25Z</dcterms:created>
  <dcterms:modified xsi:type="dcterms:W3CDTF">2014-10-28T17:40:18Z</dcterms:modified>
</cp:coreProperties>
</file>