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29"/>
  </p:handoutMasterIdLst>
  <p:sldIdLst>
    <p:sldId id="256" r:id="rId2"/>
    <p:sldId id="268" r:id="rId3"/>
    <p:sldId id="288" r:id="rId4"/>
    <p:sldId id="291" r:id="rId5"/>
    <p:sldId id="282" r:id="rId6"/>
    <p:sldId id="276" r:id="rId7"/>
    <p:sldId id="292" r:id="rId8"/>
    <p:sldId id="283" r:id="rId9"/>
    <p:sldId id="287" r:id="rId10"/>
    <p:sldId id="273" r:id="rId11"/>
    <p:sldId id="275" r:id="rId12"/>
    <p:sldId id="274" r:id="rId13"/>
    <p:sldId id="281" r:id="rId14"/>
    <p:sldId id="300" r:id="rId15"/>
    <p:sldId id="298" r:id="rId16"/>
    <p:sldId id="299" r:id="rId17"/>
    <p:sldId id="289" r:id="rId18"/>
    <p:sldId id="260" r:id="rId19"/>
    <p:sldId id="262" r:id="rId20"/>
    <p:sldId id="261" r:id="rId21"/>
    <p:sldId id="258" r:id="rId22"/>
    <p:sldId id="272" r:id="rId23"/>
    <p:sldId id="259" r:id="rId24"/>
    <p:sldId id="290" r:id="rId25"/>
    <p:sldId id="266" r:id="rId26"/>
    <p:sldId id="296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tefanolafsson:Library:Mail%20Downloads:WB%20-%20Krosst&#246;flur-n&#253;rri-A&#240;rir%20Indexa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olafsson:Desktop:L&#237;fskj&#246;r%20&#254;j&#243;&#240;a:L&#237;fskjaram&#230;likvar&#240;ar-Overall%20ranking%20-%20Mynd%20clusters-n&#253;justu%20t&#246;lu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647762338765"/>
          <c:y val="0.0756972111553785"/>
          <c:w val="0.809859185216777"/>
          <c:h val="0.73695446612538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Aut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Can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00428147093189"/>
                  <c:y val="-0.00408790036703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NZ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US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Den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85633502130204"/>
                  <c:y val="0.007590132827324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987636874953285"/>
                  <c:y val="0.001511253218584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Ice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Aus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Fra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Ger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Lu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0303300648404215"/>
                  <c:y val="-0.02173985367578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Ned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Sw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0139637459664096"/>
                  <c:y val="0.0295215986447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Ita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Por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Spa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Cz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/>
                      <a:t>Hu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0.039426293071231"/>
                  <c:y val="-0.0328122836637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Slo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0.0320559127052687"/>
                  <c:y val="-0.05284562537252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Jap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0.00360807684126274"/>
                  <c:y val="-0.0201929290711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Kor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0"/>
            <c:trendlineLbl>
              <c:layout>
                <c:manualLayout>
                  <c:x val="-0.472041159627774"/>
                  <c:y val="-0.0150938019749008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'Corr. with other factors'!$B$6:$B$34</c:f>
              <c:numCache>
                <c:formatCode>0.0000</c:formatCode>
                <c:ptCount val="29"/>
                <c:pt idx="0">
                  <c:v>0.635919871936905</c:v>
                </c:pt>
                <c:pt idx="1">
                  <c:v>0.632939791834539</c:v>
                </c:pt>
                <c:pt idx="2">
                  <c:v>0.595524919583669</c:v>
                </c:pt>
                <c:pt idx="3">
                  <c:v>0.644654920979073</c:v>
                </c:pt>
                <c:pt idx="4">
                  <c:v>0.601720437308823</c:v>
                </c:pt>
                <c:pt idx="5">
                  <c:v>0.474630623678282</c:v>
                </c:pt>
                <c:pt idx="6">
                  <c:v>0.798186348434814</c:v>
                </c:pt>
                <c:pt idx="7">
                  <c:v>0.751737103809404</c:v>
                </c:pt>
                <c:pt idx="8">
                  <c:v>0.756450230890052</c:v>
                </c:pt>
                <c:pt idx="9">
                  <c:v>0.789049281731362</c:v>
                </c:pt>
                <c:pt idx="10">
                  <c:v>0.729555249727528</c:v>
                </c:pt>
                <c:pt idx="11">
                  <c:v>0.699054403332515</c:v>
                </c:pt>
                <c:pt idx="12">
                  <c:v>0.64477033754744</c:v>
                </c:pt>
                <c:pt idx="13">
                  <c:v>0.615837493630181</c:v>
                </c:pt>
                <c:pt idx="14">
                  <c:v>0.585830350868665</c:v>
                </c:pt>
                <c:pt idx="15">
                  <c:v>0.711909172765778</c:v>
                </c:pt>
                <c:pt idx="16">
                  <c:v>0.74718800669374</c:v>
                </c:pt>
                <c:pt idx="17">
                  <c:v>0.688477474890142</c:v>
                </c:pt>
                <c:pt idx="18">
                  <c:v>0.476284361615741</c:v>
                </c:pt>
                <c:pt idx="19">
                  <c:v>0.466869485614806</c:v>
                </c:pt>
                <c:pt idx="20">
                  <c:v>0.368413657071996</c:v>
                </c:pt>
                <c:pt idx="21">
                  <c:v>0.513090612943789</c:v>
                </c:pt>
                <c:pt idx="22">
                  <c:v>0.56190120006504</c:v>
                </c:pt>
                <c:pt idx="23">
                  <c:v>0.407459260371089</c:v>
                </c:pt>
                <c:pt idx="24">
                  <c:v>0.347852456208514</c:v>
                </c:pt>
                <c:pt idx="25">
                  <c:v>0.460529483414793</c:v>
                </c:pt>
                <c:pt idx="26">
                  <c:v>0.202926074014109</c:v>
                </c:pt>
                <c:pt idx="27">
                  <c:v>0.550949604826383</c:v>
                </c:pt>
                <c:pt idx="28">
                  <c:v>0.500920810070816</c:v>
                </c:pt>
              </c:numCache>
            </c:numRef>
          </c:xVal>
          <c:yVal>
            <c:numRef>
              <c:f>'Corr. with other factors'!$M$6:$M$34</c:f>
              <c:numCache>
                <c:formatCode>General</c:formatCode>
                <c:ptCount val="29"/>
                <c:pt idx="2" formatCode="0">
                  <c:v>72.0</c:v>
                </c:pt>
                <c:pt idx="4" formatCode="0">
                  <c:v>67.0</c:v>
                </c:pt>
                <c:pt idx="6" formatCode="0">
                  <c:v>79.0</c:v>
                </c:pt>
                <c:pt idx="7" formatCode="0">
                  <c:v>78.0</c:v>
                </c:pt>
                <c:pt idx="8" formatCode="0">
                  <c:v>77.0</c:v>
                </c:pt>
                <c:pt idx="9" formatCode="0">
                  <c:v>86.0</c:v>
                </c:pt>
                <c:pt idx="11" formatCode="0">
                  <c:v>64.0</c:v>
                </c:pt>
                <c:pt idx="12" formatCode="0">
                  <c:v>74.0</c:v>
                </c:pt>
                <c:pt idx="13" formatCode="0">
                  <c:v>65.0</c:v>
                </c:pt>
                <c:pt idx="14" formatCode="0">
                  <c:v>69.0</c:v>
                </c:pt>
                <c:pt idx="15" formatCode="0">
                  <c:v>72.0</c:v>
                </c:pt>
                <c:pt idx="16" formatCode="0">
                  <c:v>80.0</c:v>
                </c:pt>
                <c:pt idx="18" formatCode="0">
                  <c:v>39.0</c:v>
                </c:pt>
                <c:pt idx="19" formatCode="0">
                  <c:v>48.0</c:v>
                </c:pt>
                <c:pt idx="20" formatCode="0">
                  <c:v>39.0</c:v>
                </c:pt>
                <c:pt idx="21" formatCode="0">
                  <c:v>67.0</c:v>
                </c:pt>
                <c:pt idx="22" formatCode="0">
                  <c:v>50.0</c:v>
                </c:pt>
                <c:pt idx="23" formatCode="0">
                  <c:v>29.0</c:v>
                </c:pt>
                <c:pt idx="24" formatCode="0">
                  <c:v>49.0</c:v>
                </c:pt>
                <c:pt idx="25" formatCode="0">
                  <c:v>49.0</c:v>
                </c:pt>
                <c:pt idx="26" formatCode="0">
                  <c:v>32.0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397272"/>
        <c:axId val="430403224"/>
      </c:scatterChart>
      <c:valAx>
        <c:axId val="430397272"/>
        <c:scaling>
          <c:orientation val="minMax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Well-Being Score</a:t>
                </a:r>
              </a:p>
            </c:rich>
          </c:tx>
          <c:layout>
            <c:manualLayout>
              <c:xMode val="edge"/>
              <c:yMode val="edge"/>
              <c:x val="0.454357074955608"/>
              <c:y val="0.892430350751611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0403224"/>
        <c:crosses val="autoZero"/>
        <c:crossBetween val="midCat"/>
      </c:valAx>
      <c:valAx>
        <c:axId val="430403224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On the whole, my life is close to how I would like it to be' (%), 2007 - Strongly agree &amp; agree   </a:t>
                </a:r>
              </a:p>
            </c:rich>
          </c:tx>
          <c:layout>
            <c:manualLayout>
              <c:xMode val="edge"/>
              <c:yMode val="edge"/>
              <c:x val="0.0201465391996843"/>
              <c:y val="0.11270980672870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03972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8252244522098"/>
          <c:y val="0.025531894999874"/>
          <c:w val="0.633494770238327"/>
          <c:h val="0.874467403745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'Undirflokkar-vs-heild'!$B$37:$B$39</c:f>
              <c:strCache>
                <c:ptCount val="1"/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4"/>
            <c:invertIfNegative val="0"/>
            <c:bubble3D val="0"/>
            <c:spPr>
              <a:solidFill>
                <a:srgbClr val="333333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'Undirflokkar-vs-heild'!$A$40:$A$74</c:f>
              <c:strCache>
                <c:ptCount val="35"/>
                <c:pt idx="0">
                  <c:v>South Korea</c:v>
                </c:pt>
                <c:pt idx="1">
                  <c:v>Japan</c:v>
                </c:pt>
                <c:pt idx="2">
                  <c:v>Average Asian</c:v>
                </c:pt>
                <c:pt idx="3">
                  <c:v>Turkey</c:v>
                </c:pt>
                <c:pt idx="4">
                  <c:v>Poland</c:v>
                </c:pt>
                <c:pt idx="5">
                  <c:v>Hungary</c:v>
                </c:pt>
                <c:pt idx="6">
                  <c:v>Slovakia</c:v>
                </c:pt>
                <c:pt idx="7">
                  <c:v>Czech Republic</c:v>
                </c:pt>
                <c:pt idx="8">
                  <c:v>Average E-Europe</c:v>
                </c:pt>
                <c:pt idx="9">
                  <c:v>Portugal</c:v>
                </c:pt>
                <c:pt idx="10">
                  <c:v>Greece</c:v>
                </c:pt>
                <c:pt idx="11">
                  <c:v>Italy</c:v>
                </c:pt>
                <c:pt idx="12">
                  <c:v>Spain</c:v>
                </c:pt>
                <c:pt idx="13">
                  <c:v>Average S-Europe</c:v>
                </c:pt>
                <c:pt idx="14">
                  <c:v>USA</c:v>
                </c:pt>
                <c:pt idx="15">
                  <c:v>Ireland</c:v>
                </c:pt>
                <c:pt idx="16">
                  <c:v>UK</c:v>
                </c:pt>
                <c:pt idx="17">
                  <c:v>New Zealand</c:v>
                </c:pt>
                <c:pt idx="18">
                  <c:v>Canada</c:v>
                </c:pt>
                <c:pt idx="19">
                  <c:v>Australia</c:v>
                </c:pt>
                <c:pt idx="20">
                  <c:v>Average English Speaking</c:v>
                </c:pt>
                <c:pt idx="21">
                  <c:v>Germany</c:v>
                </c:pt>
                <c:pt idx="22">
                  <c:v>France</c:v>
                </c:pt>
                <c:pt idx="23">
                  <c:v>Belgium</c:v>
                </c:pt>
                <c:pt idx="24">
                  <c:v>Austria</c:v>
                </c:pt>
                <c:pt idx="25">
                  <c:v>Luxembourg</c:v>
                </c:pt>
                <c:pt idx="26">
                  <c:v>Switzerland</c:v>
                </c:pt>
                <c:pt idx="27">
                  <c:v>Netherlands</c:v>
                </c:pt>
                <c:pt idx="28">
                  <c:v>Average NV-Europe</c:v>
                </c:pt>
                <c:pt idx="29">
                  <c:v>Iceland</c:v>
                </c:pt>
                <c:pt idx="30">
                  <c:v>Finland</c:v>
                </c:pt>
                <c:pt idx="31">
                  <c:v>Norway</c:v>
                </c:pt>
                <c:pt idx="32">
                  <c:v>Sweden</c:v>
                </c:pt>
                <c:pt idx="33">
                  <c:v>Denmark</c:v>
                </c:pt>
                <c:pt idx="34">
                  <c:v>Average Nordic</c:v>
                </c:pt>
              </c:strCache>
            </c:strRef>
          </c:cat>
          <c:val>
            <c:numRef>
              <c:f>'Undirflokkar-vs-heild'!$B$40:$B$74</c:f>
              <c:numCache>
                <c:formatCode>0.000</c:formatCode>
                <c:ptCount val="35"/>
                <c:pt idx="0">
                  <c:v>0.47</c:v>
                </c:pt>
                <c:pt idx="1">
                  <c:v>0.538</c:v>
                </c:pt>
                <c:pt idx="2">
                  <c:v>0.504</c:v>
                </c:pt>
                <c:pt idx="3">
                  <c:v>0.176</c:v>
                </c:pt>
                <c:pt idx="4">
                  <c:v>0.351</c:v>
                </c:pt>
                <c:pt idx="5">
                  <c:v>0.433</c:v>
                </c:pt>
                <c:pt idx="6">
                  <c:v>0.438</c:v>
                </c:pt>
                <c:pt idx="7">
                  <c:v>0.552</c:v>
                </c:pt>
                <c:pt idx="8">
                  <c:v>0.39</c:v>
                </c:pt>
                <c:pt idx="9">
                  <c:v>0.389</c:v>
                </c:pt>
                <c:pt idx="10">
                  <c:v>0.45</c:v>
                </c:pt>
                <c:pt idx="11">
                  <c:v>0.459</c:v>
                </c:pt>
                <c:pt idx="12">
                  <c:v>0.507</c:v>
                </c:pt>
                <c:pt idx="13">
                  <c:v>0.451</c:v>
                </c:pt>
                <c:pt idx="14">
                  <c:v>0.479</c:v>
                </c:pt>
                <c:pt idx="15">
                  <c:v>0.575</c:v>
                </c:pt>
                <c:pt idx="16">
                  <c:v>0.628</c:v>
                </c:pt>
                <c:pt idx="17">
                  <c:v>0.641</c:v>
                </c:pt>
                <c:pt idx="18">
                  <c:v>0.643</c:v>
                </c:pt>
                <c:pt idx="19">
                  <c:v>0.643</c:v>
                </c:pt>
                <c:pt idx="20">
                  <c:v>0.602</c:v>
                </c:pt>
                <c:pt idx="21">
                  <c:v>0.603</c:v>
                </c:pt>
                <c:pt idx="22">
                  <c:v>0.623</c:v>
                </c:pt>
                <c:pt idx="23">
                  <c:v>0.629</c:v>
                </c:pt>
                <c:pt idx="24">
                  <c:v>0.675</c:v>
                </c:pt>
                <c:pt idx="25">
                  <c:v>0.704</c:v>
                </c:pt>
                <c:pt idx="26">
                  <c:v>0.707</c:v>
                </c:pt>
                <c:pt idx="27">
                  <c:v>0.727</c:v>
                </c:pt>
                <c:pt idx="28">
                  <c:v>0.667</c:v>
                </c:pt>
                <c:pt idx="29">
                  <c:v>0.722</c:v>
                </c:pt>
                <c:pt idx="30">
                  <c:v>0.747</c:v>
                </c:pt>
                <c:pt idx="31">
                  <c:v>0.755</c:v>
                </c:pt>
                <c:pt idx="32">
                  <c:v>0.784</c:v>
                </c:pt>
                <c:pt idx="33">
                  <c:v>0.792</c:v>
                </c:pt>
                <c:pt idx="34">
                  <c:v>0.77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672504"/>
        <c:axId val="430687320"/>
      </c:barChart>
      <c:catAx>
        <c:axId val="430672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687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068732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Overall Well-Being Score</a:t>
                </a:r>
              </a:p>
            </c:rich>
          </c:tx>
          <c:layout>
            <c:manualLayout>
              <c:xMode val="edge"/>
              <c:yMode val="edge"/>
              <c:x val="0.402912430242336"/>
              <c:y val="0.940424861785894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067250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FD0C960-C070-BB47-A6A9-846BD5B205B9}" type="datetime1">
              <a:rPr lang="en-US"/>
              <a:pPr>
                <a:defRPr/>
              </a:pPr>
              <a:t>10/31/12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B1FC05-2BE5-644C-A8AE-00F92FC584CE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80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E50E-89EE-244A-A70B-7998960FEBA1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45FD-3972-8340-8869-3C724158B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2A1C-EC5A-784F-A068-0F60B201032C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C2D4-32DA-8A4B-B748-C215DB4B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B635-3025-4841-B5EC-D909CB3B7AC4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2CF7-F9FC-2B49-9EF3-1AB8F5AD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0967-550A-0F4F-B471-BDB1CDEE85F1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D281-3312-2B40-A9DA-1777B154A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ABCD-7075-7D44-91F0-A9D99024EA3F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7531-51E3-8A4D-9757-9960272B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74BE-6BC5-5C47-A8C9-38A2A095A4CE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EF42-3427-5A49-A90B-BDD74157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F266-54F9-4A4B-9BC2-093E56DF1102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571A-D018-EE41-A4F8-3CB644C1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AC9B-0CD1-494B-8CCF-8AA87274F386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72BC-D605-8349-8C5D-2833253B2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EBF6-3463-294B-80E4-4B3242B651A9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CFAB-E8EB-C04C-BECA-0932811A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9486-5492-354A-891E-3CEFCAC1CC23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5162-7483-2F4E-B4E9-A4CF4513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s-I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s-I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7B50-F2F8-FF4A-AE69-CC846D9CE50D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70EC-AD87-5A4B-9879-F22D26B6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9F8AB5-21D0-064C-AB4C-C3B336E02C25}" type="datetime1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3AAAE2-0E10-3242-9D3B-F51A54890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6" r:id="rId2"/>
    <p:sldLayoutId id="2147484104" r:id="rId3"/>
    <p:sldLayoutId id="2147484097" r:id="rId4"/>
    <p:sldLayoutId id="2147484105" r:id="rId5"/>
    <p:sldLayoutId id="2147484098" r:id="rId6"/>
    <p:sldLayoutId id="2147484099" r:id="rId7"/>
    <p:sldLayoutId id="2147484106" r:id="rId8"/>
    <p:sldLayoutId id="2147484100" r:id="rId9"/>
    <p:sldLayoutId id="2147484101" r:id="rId10"/>
    <p:sldLayoutId id="214748410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???" TargetMode="External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%5C???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%5C???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s.hi.is/gagnagrunnur/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848600" cy="19272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ea typeface="ＭＳ Ｐゴシック" charset="0"/>
                <a:cs typeface="ＭＳ Ｐゴシック" charset="0"/>
              </a:rPr>
              <a:t>WELL-BEING OF 29 MODERN NATIONS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3757613"/>
            <a:ext cx="7627938" cy="20145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2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Nordics and others compared – A Multi Dimensional Approach</a:t>
            </a:r>
          </a:p>
          <a:p>
            <a:pPr eaLnBrk="1" hangingPunct="1">
              <a:lnSpc>
                <a:spcPct val="70000"/>
              </a:lnSpc>
            </a:pPr>
            <a:endParaRPr lang="en-US" sz="2200" dirty="0">
              <a:solidFill>
                <a:srgbClr val="57576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200" dirty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By Stefán Ólafsson</a:t>
            </a:r>
          </a:p>
          <a:p>
            <a:pPr eaLnBrk="1" hangingPunct="1">
              <a:lnSpc>
                <a:spcPct val="70000"/>
              </a:lnSpc>
            </a:pPr>
            <a:endParaRPr lang="en-US" sz="2200" dirty="0">
              <a:solidFill>
                <a:srgbClr val="57576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200" dirty="0" err="1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Nordplus</a:t>
            </a:r>
            <a:r>
              <a:rPr lang="en-US" sz="2200" dirty="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net Work </a:t>
            </a:r>
            <a:r>
              <a:rPr lang="en-US" sz="2200" dirty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hop</a:t>
            </a:r>
            <a:r>
              <a:rPr lang="en-US" sz="2200" dirty="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endParaRPr lang="en-US" sz="2200" dirty="0">
              <a:solidFill>
                <a:srgbClr val="57576E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200" dirty="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Iceland, 1. </a:t>
            </a:r>
            <a:r>
              <a:rPr lang="en-US" sz="2200" dirty="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November, </a:t>
            </a:r>
            <a:r>
              <a:rPr lang="en-US" sz="2200" dirty="0" smtClean="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2012</a:t>
            </a:r>
            <a:endParaRPr lang="en-US" sz="2200" dirty="0">
              <a:solidFill>
                <a:srgbClr val="57576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sz="3600">
                <a:ea typeface="ＭＳ Ｐゴシック" charset="0"/>
                <a:cs typeface="ＭＳ Ｐゴシック" charset="0"/>
              </a:rPr>
              <a:t>Cluster analysis: 69 well-being variables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46188"/>
            <a:ext cx="8453438" cy="56118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8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Dendrogram using Ward Method</a:t>
            </a:r>
            <a:endParaRPr lang="en-US" sz="13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8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</a:t>
            </a:r>
            <a:endParaRPr lang="en-US" sz="13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8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                             Rescaled Distance Cluster Combine</a:t>
            </a:r>
            <a:endParaRPr lang="en-US" sz="13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8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</a:t>
            </a:r>
            <a:endParaRPr lang="en-US" sz="13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     C A S E         0         5        10        15        20        25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Label           Num  +---------+---------+---------+---------+---------+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Belgium          13   ─┐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France           14   ─┼─┐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Germany          15   ─┘ ├─┐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Austria          12   ─┐ │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Switzerland      18   ─┼─┘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Luxembourg       16   ─┘   ├───┐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Australia         1   ─┐   │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New Zealand       4   ─┤   │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Canada            2   ─┤   │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UK                5   ─┼───┘   ├───────────────────────────────────────┐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Ireland           3   ─┘       │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Denmark           7   ─┐       │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Netherlands      17   ─┼─┐     │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Norway            9   ─┤ │     │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Sweden           10   ─┤ ├─────┘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Finland           8   ─┘ │      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Iceland          11   ───┘      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Portugal         21   ─┐        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Spain            22   ─┼─┐      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Italy            20   ─┘ ├─────┐      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Greece           19   ───┘     ├─────┐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Japan            28   ─┬─────┐ │     │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South Korea      29   ─┘     ├─┘     │                      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USA               6   ───────┘       ├─────────────────────────────────┘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Hungary          24   ─┬─┐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Slovakia         26   ─┘ │        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Czech Republic   23   ───┼───────┐   │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  Poland           25   ───┘       ├───┘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000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  Turkey           27   ───────────┘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s-IS" sz="1000">
                <a:latin typeface="Times New Roman" charset="0"/>
                <a:ea typeface="ＭＳ Ｐゴシック" charset="0"/>
                <a:cs typeface="Times New Roman" charset="0"/>
              </a:rPr>
              <a:t> </a:t>
            </a:r>
            <a:endParaRPr lang="en-US" sz="100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is-IS" sz="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575" y="3914775"/>
            <a:ext cx="1312863" cy="8953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1863725" y="3143250"/>
            <a:ext cx="1520825" cy="7715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" name="Oval 7"/>
          <p:cNvSpPr/>
          <p:nvPr/>
        </p:nvSpPr>
        <p:spPr>
          <a:xfrm>
            <a:off x="2290763" y="2133600"/>
            <a:ext cx="790575" cy="10096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" name="Oval 8"/>
          <p:cNvSpPr/>
          <p:nvPr/>
        </p:nvSpPr>
        <p:spPr>
          <a:xfrm>
            <a:off x="2103438" y="5381625"/>
            <a:ext cx="1217612" cy="4476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" name="Oval 9"/>
          <p:cNvSpPr/>
          <p:nvPr/>
        </p:nvSpPr>
        <p:spPr>
          <a:xfrm>
            <a:off x="1863725" y="5829300"/>
            <a:ext cx="1520825" cy="8953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3321050" y="2551113"/>
            <a:ext cx="180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NW-Continental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384550" y="3305175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English-Speaking (-USA)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3384550" y="4191000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Nordic (+Netherlands)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3756025" y="6157913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East-European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3321050" y="501332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South-European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756025" y="5461000"/>
            <a:ext cx="1601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Asian (+USA)</a:t>
            </a:r>
          </a:p>
        </p:txBody>
      </p:sp>
      <p:sp>
        <p:nvSpPr>
          <p:cNvPr id="17" name="Oval 16"/>
          <p:cNvSpPr/>
          <p:nvPr/>
        </p:nvSpPr>
        <p:spPr>
          <a:xfrm>
            <a:off x="1863725" y="4810125"/>
            <a:ext cx="1520825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863304" y="374783"/>
          <a:ext cx="6280696" cy="648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79388" y="2028825"/>
            <a:ext cx="2684462" cy="2308225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3600" b="1"/>
              <a:t>“Families</a:t>
            </a:r>
          </a:p>
          <a:p>
            <a:pPr eaLnBrk="1" hangingPunct="1"/>
            <a:r>
              <a:rPr lang="is-IS" sz="3600" b="1"/>
              <a:t>of Nations”</a:t>
            </a:r>
          </a:p>
          <a:p>
            <a:pPr eaLnBrk="1" hangingPunct="1"/>
            <a:r>
              <a:rPr lang="is-IS" sz="3600" b="1"/>
              <a:t>types of </a:t>
            </a:r>
          </a:p>
          <a:p>
            <a:pPr eaLnBrk="1" hangingPunct="1"/>
            <a:r>
              <a:rPr lang="is-IS" sz="3600" b="1"/>
              <a:t>clusters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sz="3200" dirty="0">
                <a:latin typeface="Arial" charset="0"/>
                <a:ea typeface="ＭＳ Ｐゴシック" charset="0"/>
                <a:cs typeface="ＭＳ Ｐゴシック" charset="0"/>
              </a:rPr>
              <a:t>4 Cluster </a:t>
            </a:r>
            <a:r>
              <a:rPr lang="is-IS" sz="3200" dirty="0" smtClean="0">
                <a:latin typeface="Arial" charset="0"/>
                <a:ea typeface="ＭＳ Ｐゴシック" charset="0"/>
                <a:cs typeface="ＭＳ Ｐゴシック" charset="0"/>
              </a:rPr>
              <a:t>Profiles – </a:t>
            </a:r>
            <a:r>
              <a:rPr lang="is-IS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Nordics and others compared</a:t>
            </a:r>
            <a:r>
              <a:rPr lang="is-IS" sz="32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is-I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200" dirty="0">
                <a:latin typeface="Arial" charset="0"/>
                <a:ea typeface="ＭＳ Ｐゴシック" charset="0"/>
                <a:cs typeface="ＭＳ Ｐゴシック" charset="0"/>
              </a:rPr>
              <a:t>Scores: Deviations from means of sub-indexes</a:t>
            </a:r>
            <a:endParaRPr lang="is-I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57200" y="1354138"/>
          <a:ext cx="42576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ocument" r:id="rId3" imgW="11428571" imgH="7365079" progId="Word.Document.12">
                  <p:link updateAutomatic="1"/>
                </p:oleObj>
              </mc:Choice>
              <mc:Fallback>
                <p:oleObj name="Document" r:id="rId3" imgW="11428571" imgH="7365079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54138"/>
                        <a:ext cx="42576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57200" y="4078288"/>
          <a:ext cx="428783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Document" r:id="rId3" imgW="11428571" imgH="7314286" progId="Word.Document.12">
                  <p:link updateAutomatic="1"/>
                </p:oleObj>
              </mc:Choice>
              <mc:Fallback>
                <p:oleObj name="Document" r:id="rId3" imgW="11428571" imgH="7314286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78288"/>
                        <a:ext cx="4287838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714875" y="1371600"/>
          <a:ext cx="4257675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Document" r:id="rId3" imgW="11428571" imgH="7314286" progId="Word.Document.12">
                  <p:link updateAutomatic="1"/>
                </p:oleObj>
              </mc:Choice>
              <mc:Fallback>
                <p:oleObj name="Document" r:id="rId3" imgW="11428571" imgH="7314286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1371600"/>
                        <a:ext cx="4257675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714875" y="4097338"/>
          <a:ext cx="42576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Document" r:id="rId3" imgW="11428571" imgH="7314286" progId="Word.Document.12">
                  <p:link updateAutomatic="1"/>
                </p:oleObj>
              </mc:Choice>
              <mc:Fallback>
                <p:oleObj name="Document" r:id="rId3" imgW="11428571" imgH="7314286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4097338"/>
                        <a:ext cx="425767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457200" y="3708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Nordics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772025" y="3676650"/>
            <a:ext cx="194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English-speaking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484188" y="6440488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NW Continentals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4772025" y="6427788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South Europeans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4650"/>
            <a:ext cx="8229600" cy="781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sz="2900" dirty="0" smtClean="0">
                <a:latin typeface="Arial" charset="0"/>
                <a:ea typeface="ＭＳ Ｐゴシック" charset="0"/>
                <a:cs typeface="ＭＳ Ｐゴシック" charset="0"/>
              </a:rPr>
              <a:t>Nordic Cluster: </a:t>
            </a:r>
            <a:r>
              <a:rPr lang="is-IS" sz="2900" b="1" dirty="0" smtClean="0">
                <a:latin typeface="Arial" charset="0"/>
                <a:ea typeface="ＭＳ Ｐゴシック" charset="0"/>
                <a:cs typeface="ＭＳ Ｐゴシック" charset="0"/>
              </a:rPr>
              <a:t>Intra-Nordic Comparison</a:t>
            </a:r>
            <a:r>
              <a:rPr lang="is-IS" sz="2900" b="1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is-IS" sz="29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000" dirty="0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Scores: Deviations from means of sub-indexes</a:t>
            </a:r>
            <a:endParaRPr lang="is-IS" sz="29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343025"/>
            <a:ext cx="46005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456088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325"/>
            <a:ext cx="456088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997325"/>
            <a:ext cx="458311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086"/>
            <a:ext cx="8229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s-IS" sz="3600" dirty="0" smtClean="0">
                <a:latin typeface="Arial" charset="0"/>
                <a:ea typeface="ＭＳ Ｐゴシック" charset="0"/>
                <a:cs typeface="ＭＳ Ｐゴシック" charset="0"/>
              </a:rPr>
              <a:t>Nordic cluster and USA compared</a:t>
            </a:r>
            <a:r>
              <a:rPr lang="is-IS" sz="36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is-I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400" dirty="0">
                <a:latin typeface="Arial" charset="0"/>
                <a:ea typeface="ＭＳ Ｐゴシック" charset="0"/>
                <a:cs typeface="ＭＳ Ｐゴシック" charset="0"/>
              </a:rPr>
              <a:t>Scores: Deviations from means of sub-indexes</a:t>
            </a:r>
            <a:endParaRPr lang="is-I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450767"/>
            <a:ext cx="4562475" cy="29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4602163" y="5001241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USA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04606"/>
              </p:ext>
            </p:extLst>
          </p:nvPr>
        </p:nvGraphicFramePr>
        <p:xfrm>
          <a:off x="69516" y="2468228"/>
          <a:ext cx="4532647" cy="292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Document" r:id="rId4" imgW="11428571" imgH="7365079" progId="Word.Document.12">
                  <p:link updateAutomatic="1"/>
                </p:oleObj>
              </mc:Choice>
              <mc:Fallback>
                <p:oleObj name="Document" r:id="rId4" imgW="11428571" imgH="736507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" y="2468228"/>
                        <a:ext cx="4532647" cy="292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9516" y="5001241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Nordics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429782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s-IS" sz="2800" dirty="0" smtClean="0">
                <a:latin typeface="Arial" charset="0"/>
                <a:ea typeface="ＭＳ Ｐゴシック" charset="0"/>
                <a:cs typeface="ＭＳ Ｐゴシック" charset="0"/>
              </a:rPr>
              <a:t>USA: Eonomically strong but high inequality and poverty lower outcomes on other measures</a:t>
            </a:r>
            <a:endParaRPr lang="is-I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44575"/>
          </a:xfrm>
        </p:spPr>
        <p:txBody>
          <a:bodyPr/>
          <a:lstStyle/>
          <a:p>
            <a:pPr eaLnBrk="1" hangingPunct="1">
              <a:defRPr/>
            </a:pPr>
            <a:r>
              <a:rPr lang="is-IS" sz="3600">
                <a:latin typeface="Arial" charset="0"/>
                <a:ea typeface="ＭＳ Ｐゴシック" charset="0"/>
                <a:cs typeface="ＭＳ Ｐゴシック" charset="0"/>
              </a:rPr>
              <a:t>Comparisons of well-being dimensions...</a:t>
            </a:r>
            <a:br>
              <a:rPr lang="is-I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400">
                <a:latin typeface="Arial" charset="0"/>
                <a:ea typeface="ＭＳ Ｐゴシック" charset="0"/>
                <a:cs typeface="ＭＳ Ｐゴシック" charset="0"/>
              </a:rPr>
              <a:t>(Sub-Indexes, by clusters)</a:t>
            </a:r>
            <a:endParaRPr lang="is-I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1377950"/>
          <a:ext cx="4325938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Document" r:id="rId3" imgW="11428571" imgH="6755556" progId="Word.Document.12">
                  <p:link updateAutomatic="1"/>
                </p:oleObj>
              </mc:Choice>
              <mc:Fallback>
                <p:oleObj name="Document" r:id="rId3" imgW="11428571" imgH="6755556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7950"/>
                        <a:ext cx="4325938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783138" y="1377950"/>
          <a:ext cx="4325937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ocument" r:id="rId3" imgW="11428571" imgH="6755556" progId="Word.Document.12">
                  <p:link updateAutomatic="1"/>
                </p:oleObj>
              </mc:Choice>
              <mc:Fallback>
                <p:oleObj name="Document" r:id="rId3" imgW="11428571" imgH="6755556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1377950"/>
                        <a:ext cx="4325937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57200" y="3935413"/>
          <a:ext cx="4305300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Document" r:id="rId3" imgW="11428571" imgH="6907937" progId="Word.Document.12">
                  <p:link updateAutomatic="1"/>
                </p:oleObj>
              </mc:Choice>
              <mc:Fallback>
                <p:oleObj name="Document" r:id="rId3" imgW="11428571" imgH="6907937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35413"/>
                        <a:ext cx="4305300" cy="260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783138" y="3935413"/>
          <a:ext cx="4305300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Document" r:id="rId3" imgW="11428571" imgH="6907937" progId="Word.Document.12">
                  <p:link updateAutomatic="1"/>
                </p:oleObj>
              </mc:Choice>
              <mc:Fallback>
                <p:oleObj name="Document" r:id="rId3" imgW="11428571" imgH="6907937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935413"/>
                        <a:ext cx="4305300" cy="260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57200" y="3543300"/>
            <a:ext cx="209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Economic strength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4783138" y="3543300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Health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457200" y="6167438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Employment level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4783138" y="6167438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Educational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2"/>
          <p:cNvGraphicFramePr>
            <a:graphicFrameLocks noChangeAspect="1"/>
          </p:cNvGraphicFramePr>
          <p:nvPr/>
        </p:nvGraphicFramePr>
        <p:xfrm>
          <a:off x="301625" y="1292225"/>
          <a:ext cx="4344988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Document" r:id="rId3" imgW="11428571" imgH="6349206" progId="Word.Document.12">
                  <p:link updateAutomatic="1"/>
                </p:oleObj>
              </mc:Choice>
              <mc:Fallback>
                <p:oleObj name="Document" r:id="rId3" imgW="11428571" imgH="6349206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292225"/>
                        <a:ext cx="4344988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4646613" y="1292225"/>
          <a:ext cx="4332287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Document" r:id="rId3" imgW="11479365" imgH="6400000" progId="Word.Document.12">
                  <p:link updateAutomatic="1"/>
                </p:oleObj>
              </mc:Choice>
              <mc:Fallback>
                <p:oleObj name="Document" r:id="rId3" imgW="11479365" imgH="640000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292225"/>
                        <a:ext cx="4332287" cy="241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4646613" y="3706813"/>
          <a:ext cx="4394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Document" r:id="rId3" imgW="17574603" imgH="9752381" progId="Word.Document.12">
                  <p:link updateAutomatic="1"/>
                </p:oleObj>
              </mc:Choice>
              <mc:Fallback>
                <p:oleObj name="Document" r:id="rId3" imgW="17574603" imgH="9752381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706813"/>
                        <a:ext cx="4394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301625" y="3706813"/>
          <a:ext cx="4394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Document" r:id="rId3" imgW="17574603" imgH="9752381" progId="Word.Document.12">
                  <p:link updateAutomatic="1"/>
                </p:oleObj>
              </mc:Choice>
              <mc:Fallback>
                <p:oleObj name="Document" r:id="rId3" imgW="17574603" imgH="9752381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706813"/>
                        <a:ext cx="4394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44575"/>
          </a:xfrm>
        </p:spPr>
        <p:txBody>
          <a:bodyPr/>
          <a:lstStyle/>
          <a:p>
            <a:pPr eaLnBrk="1" hangingPunct="1">
              <a:defRPr/>
            </a:pPr>
            <a:r>
              <a:rPr lang="is-IS" sz="3600">
                <a:latin typeface="Arial" charset="0"/>
                <a:ea typeface="ＭＳ Ｐゴシック" charset="0"/>
                <a:cs typeface="ＭＳ Ｐゴシック" charset="0"/>
              </a:rPr>
              <a:t>Comparisons of well-being dimensions</a:t>
            </a:r>
            <a:br>
              <a:rPr lang="is-I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400">
                <a:latin typeface="Arial" charset="0"/>
                <a:ea typeface="ＭＳ Ｐゴシック" charset="0"/>
                <a:cs typeface="ＭＳ Ｐゴシック" charset="0"/>
              </a:rPr>
              <a:t>(Sub-Indexes, by clusters)</a:t>
            </a:r>
            <a:endParaRPr lang="is-I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301625" y="33591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Poverty alleviation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4646613" y="3325813"/>
            <a:ext cx="355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Social cohesion and participation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301625" y="5775325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Subjective well-being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4695825" y="5775325"/>
            <a:ext cx="297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Total Well-Being (69 v’bles)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3173413"/>
            <a:ext cx="6989762" cy="9906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What Shapes Good Outcomes?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Welfare generosity</a:t>
            </a:r>
          </a:p>
        </p:txBody>
      </p:sp>
      <p:graphicFrame>
        <p:nvGraphicFramePr>
          <p:cNvPr id="3174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3" imgW="8228920" imgH="4876397" progId="Excel.Chart.8">
                  <p:embed/>
                </p:oleObj>
              </mc:Choice>
              <mc:Fallback>
                <p:oleObj r:id="rId3" imgW="8228920" imgH="4876397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Union Density</a:t>
            </a:r>
          </a:p>
        </p:txBody>
      </p:sp>
      <p:graphicFrame>
        <p:nvGraphicFramePr>
          <p:cNvPr id="32770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r:id="rId3" imgW="8228920" imgH="4876397" progId="Excel.Chart.8">
                  <p:embed/>
                </p:oleObj>
              </mc:Choice>
              <mc:Fallback>
                <p:oleObj r:id="rId3" imgW="8228920" imgH="4876397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663"/>
            <a:ext cx="8229600" cy="20494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Well-Being Data Bank</a:t>
            </a:r>
            <a:br>
              <a:rPr lang="en-US" b="1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90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29 modern nations; 69 variables</a:t>
            </a:r>
            <a:br>
              <a:rPr lang="en-US" sz="290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900">
                <a:solidFill>
                  <a:srgbClr val="57576E"/>
                </a:solidFill>
                <a:latin typeface="Arial" charset="0"/>
                <a:ea typeface="ＭＳ Ｐゴシック" charset="0"/>
                <a:cs typeface="ＭＳ Ｐゴシック" charset="0"/>
              </a:rPr>
              <a:t>See the data here:</a:t>
            </a: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http://ts.hi.is/gagnagrunnur/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2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87" b="-40587"/>
          <a:stretch>
            <a:fillRect/>
          </a:stretch>
        </p:blipFill>
        <p:spPr>
          <a:xfrm>
            <a:off x="1527175" y="146050"/>
            <a:ext cx="6238875" cy="36972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Social Capital</a:t>
            </a:r>
          </a:p>
        </p:txBody>
      </p:sp>
      <p:graphicFrame>
        <p:nvGraphicFramePr>
          <p:cNvPr id="3379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r:id="rId3" imgW="8228920" imgH="4876397" progId="Excel.Chart.8">
                  <p:embed/>
                </p:oleObj>
              </mc:Choice>
              <mc:Fallback>
                <p:oleObj r:id="rId3" imgW="8228920" imgH="4876397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Strength of Democracy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08100"/>
            <a:ext cx="8326438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803525" y="6526213"/>
            <a:ext cx="331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Source: Economist: Index of Democracy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Affluence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level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2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r:id="rId3" imgW="8228920" imgH="4876397" progId="Excel.Chart.8">
                  <p:embed/>
                </p:oleObj>
              </mc:Choice>
              <mc:Fallback>
                <p:oleObj r:id="rId3" imgW="8228920" imgH="4876397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Real Earnings of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Lowest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Decile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36866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r:id="rId3" imgW="8228920" imgH="4876397" progId="Excel.Chart.8">
                  <p:embed/>
                </p:oleObj>
              </mc:Choice>
              <mc:Fallback>
                <p:oleObj r:id="rId3" imgW="8228920" imgH="4876397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803525" y="6526213"/>
            <a:ext cx="3375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Source: OCED 2005 data – Growing Unequal?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5" y="3173413"/>
            <a:ext cx="6135688" cy="9906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Multivariate analyses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Some regressions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600200"/>
            <a:ext cx="6629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159250"/>
            <a:ext cx="6731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is-IS" dirty="0">
                <a:ea typeface="ＭＳ Ｐゴシック" charset="0"/>
                <a:cs typeface="ＭＳ Ｐゴシック" charset="0"/>
              </a:rPr>
              <a:t>Theory...</a:t>
            </a:r>
          </a:p>
        </p:txBody>
      </p:sp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6624638" y="3187700"/>
            <a:ext cx="1844675" cy="830263"/>
          </a:xfrm>
          <a:prstGeom prst="rect">
            <a:avLst/>
          </a:prstGeom>
          <a:noFill/>
          <a:ln w="28575">
            <a:solidFill>
              <a:srgbClr val="2929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/>
              <a:t>Well-Being</a:t>
            </a:r>
          </a:p>
          <a:p>
            <a:pPr eaLnBrk="1" hangingPunct="1"/>
            <a:r>
              <a:rPr lang="is-IS"/>
              <a:t>of the public</a:t>
            </a:r>
          </a:p>
        </p:txBody>
      </p:sp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3440113" y="3790950"/>
            <a:ext cx="13541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Welfare</a:t>
            </a:r>
          </a:p>
          <a:p>
            <a:pPr eaLnBrk="1" hangingPunct="1"/>
            <a:r>
              <a:rPr lang="en-US" sz="1800"/>
              <a:t>P</a:t>
            </a:r>
            <a:r>
              <a:rPr lang="is-IS" sz="1800"/>
              <a:t>rovisions    </a:t>
            </a: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669925" y="3267075"/>
            <a:ext cx="1312863" cy="647700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Strong </a:t>
            </a:r>
          </a:p>
          <a:p>
            <a:pPr eaLnBrk="1" hangingPunct="1"/>
            <a:r>
              <a:rPr lang="is-IS" sz="1800"/>
              <a:t>democracy</a:t>
            </a:r>
          </a:p>
        </p:txBody>
      </p:sp>
      <p:sp>
        <p:nvSpPr>
          <p:cNvPr id="39941" name="TextBox 12"/>
          <p:cNvSpPr txBox="1">
            <a:spLocks noChangeArrowheads="1"/>
          </p:cNvSpPr>
          <p:nvPr/>
        </p:nvSpPr>
        <p:spPr bwMode="auto">
          <a:xfrm>
            <a:off x="669925" y="4748213"/>
            <a:ext cx="1312863" cy="646112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Social capital        </a:t>
            </a:r>
          </a:p>
        </p:txBody>
      </p:sp>
      <p:sp>
        <p:nvSpPr>
          <p:cNvPr id="39942" name="TextBox 13"/>
          <p:cNvSpPr txBox="1">
            <a:spLocks noChangeArrowheads="1"/>
          </p:cNvSpPr>
          <p:nvPr/>
        </p:nvSpPr>
        <p:spPr bwMode="auto">
          <a:xfrm>
            <a:off x="3454400" y="2830513"/>
            <a:ext cx="1339850" cy="646112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Distribution</a:t>
            </a:r>
          </a:p>
          <a:p>
            <a:pPr eaLnBrk="1" hangingPunct="1"/>
            <a:r>
              <a:rPr lang="is-IS" sz="1800"/>
              <a:t>character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81113" y="3948113"/>
            <a:ext cx="0" cy="800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9942" idx="2"/>
          </p:cNvCxnSpPr>
          <p:nvPr/>
        </p:nvCxnSpPr>
        <p:spPr>
          <a:xfrm>
            <a:off x="4124325" y="3476625"/>
            <a:ext cx="0" cy="357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9940" idx="3"/>
            <a:endCxn id="39942" idx="1"/>
          </p:cNvCxnSpPr>
          <p:nvPr/>
        </p:nvCxnSpPr>
        <p:spPr>
          <a:xfrm flipV="1">
            <a:off x="1982788" y="3154363"/>
            <a:ext cx="1471612" cy="436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9940" idx="3"/>
            <a:endCxn id="39939" idx="1"/>
          </p:cNvCxnSpPr>
          <p:nvPr/>
        </p:nvCxnSpPr>
        <p:spPr>
          <a:xfrm>
            <a:off x="1982788" y="3590925"/>
            <a:ext cx="1457325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9941" idx="3"/>
          </p:cNvCxnSpPr>
          <p:nvPr/>
        </p:nvCxnSpPr>
        <p:spPr>
          <a:xfrm flipV="1">
            <a:off x="1982788" y="3316288"/>
            <a:ext cx="1457325" cy="175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9942" idx="3"/>
            <a:endCxn id="39938" idx="1"/>
          </p:cNvCxnSpPr>
          <p:nvPr/>
        </p:nvCxnSpPr>
        <p:spPr>
          <a:xfrm>
            <a:off x="4794250" y="3154363"/>
            <a:ext cx="1830388" cy="449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794250" y="3649663"/>
            <a:ext cx="1830388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825625" y="1897063"/>
            <a:ext cx="4799013" cy="1419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82788" y="3948113"/>
            <a:ext cx="4641850" cy="1428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52" name="TextBox 13"/>
          <p:cNvSpPr txBox="1">
            <a:spLocks noChangeArrowheads="1"/>
          </p:cNvSpPr>
          <p:nvPr/>
        </p:nvSpPr>
        <p:spPr bwMode="auto">
          <a:xfrm>
            <a:off x="669925" y="1897063"/>
            <a:ext cx="1155700" cy="646112"/>
          </a:xfrm>
          <a:prstGeom prst="rect">
            <a:avLst/>
          </a:prstGeom>
          <a:noFill/>
          <a:ln w="9525">
            <a:solidFill>
              <a:srgbClr val="2929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/>
              <a:t>Affluence</a:t>
            </a:r>
          </a:p>
          <a:p>
            <a:pPr eaLnBrk="1" hangingPunct="1"/>
            <a:r>
              <a:rPr lang="is-IS" sz="1800"/>
              <a:t>level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81113" y="2543175"/>
            <a:ext cx="0" cy="723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9952" idx="3"/>
            <a:endCxn id="39939" idx="1"/>
          </p:cNvCxnSpPr>
          <p:nvPr/>
        </p:nvCxnSpPr>
        <p:spPr>
          <a:xfrm>
            <a:off x="1825625" y="2219325"/>
            <a:ext cx="1614488" cy="1895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952" idx="3"/>
            <a:endCxn id="39942" idx="1"/>
          </p:cNvCxnSpPr>
          <p:nvPr/>
        </p:nvCxnSpPr>
        <p:spPr>
          <a:xfrm>
            <a:off x="1825625" y="2219325"/>
            <a:ext cx="1628775" cy="93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982788" y="4114800"/>
            <a:ext cx="1457325" cy="955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59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Thank You!</a:t>
            </a:r>
          </a:p>
        </p:txBody>
      </p:sp>
      <p:pic>
        <p:nvPicPr>
          <p:cNvPr id="40962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87" b="-40587"/>
          <a:stretch>
            <a:fillRect/>
          </a:stretch>
        </p:blipFill>
        <p:spPr>
          <a:xfrm>
            <a:off x="1527175" y="0"/>
            <a:ext cx="6238875" cy="36972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5" y="2276475"/>
            <a:ext cx="6135688" cy="2728913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Multi-Dimensional Approach</a:t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Welfare inputs</a:t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Well-being outputs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697038" y="515938"/>
            <a:ext cx="6237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D2533C"/>
                </a:solidFill>
              </a:rPr>
              <a:t>Multi-Dimensional Approach</a:t>
            </a:r>
            <a:endParaRPr lang="en-US" sz="180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66750" y="1801813"/>
            <a:ext cx="8008938" cy="4832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How to measure Quality of life?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D2533C"/>
                </a:solidFill>
              </a:rPr>
              <a:t>Economic growth and affluence only?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err="1" smtClean="0">
                <a:solidFill>
                  <a:srgbClr val="D2533C"/>
                </a:solidFill>
              </a:rPr>
              <a:t>Pioners</a:t>
            </a:r>
            <a:r>
              <a:rPr lang="en-US" sz="2800" dirty="0">
                <a:solidFill>
                  <a:srgbClr val="D2533C"/>
                </a:solidFill>
              </a:rPr>
              <a:t>: </a:t>
            </a:r>
            <a:r>
              <a:rPr lang="en-US" sz="2800" dirty="0" smtClean="0">
                <a:solidFill>
                  <a:srgbClr val="D2533C"/>
                </a:solidFill>
              </a:rPr>
              <a:t>Social </a:t>
            </a:r>
            <a:r>
              <a:rPr lang="en-US" sz="2800" dirty="0">
                <a:solidFill>
                  <a:srgbClr val="D2533C"/>
                </a:solidFill>
              </a:rPr>
              <a:t>indicators movement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Scandinavian Level of Living approach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Eric </a:t>
            </a:r>
            <a:r>
              <a:rPr lang="en-US" sz="2800" dirty="0" err="1">
                <a:solidFill>
                  <a:srgbClr val="D2533C"/>
                </a:solidFill>
              </a:rPr>
              <a:t>Allardt</a:t>
            </a:r>
            <a:r>
              <a:rPr lang="ja-JP" altLang="en-US" sz="2800" dirty="0">
                <a:solidFill>
                  <a:srgbClr val="D2533C"/>
                </a:solidFill>
              </a:rPr>
              <a:t>’</a:t>
            </a:r>
            <a:r>
              <a:rPr lang="en-US" altLang="ja-JP" sz="2800" dirty="0">
                <a:solidFill>
                  <a:srgbClr val="D2533C"/>
                </a:solidFill>
              </a:rPr>
              <a:t>s approach 1970s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D2533C"/>
                </a:solidFill>
              </a:rPr>
              <a:t>Changing approaches now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err="1" smtClean="0">
                <a:solidFill>
                  <a:srgbClr val="D2533C"/>
                </a:solidFill>
              </a:rPr>
              <a:t>Stiglitz</a:t>
            </a:r>
            <a:r>
              <a:rPr lang="en-US" sz="2800" dirty="0">
                <a:solidFill>
                  <a:srgbClr val="D2533C"/>
                </a:solidFill>
              </a:rPr>
              <a:t>, </a:t>
            </a:r>
            <a:r>
              <a:rPr lang="en-US" sz="2800" dirty="0" err="1">
                <a:solidFill>
                  <a:srgbClr val="D2533C"/>
                </a:solidFill>
              </a:rPr>
              <a:t>Sen</a:t>
            </a:r>
            <a:r>
              <a:rPr lang="en-US" sz="2800" dirty="0">
                <a:solidFill>
                  <a:srgbClr val="D2533C"/>
                </a:solidFill>
              </a:rPr>
              <a:t> and </a:t>
            </a:r>
            <a:r>
              <a:rPr lang="en-US" sz="2800" dirty="0" err="1">
                <a:solidFill>
                  <a:srgbClr val="D2533C"/>
                </a:solidFill>
              </a:rPr>
              <a:t>Fitouzzy</a:t>
            </a:r>
            <a:r>
              <a:rPr lang="en-US" sz="2800" dirty="0">
                <a:solidFill>
                  <a:srgbClr val="D2533C"/>
                </a:solidFill>
              </a:rPr>
              <a:t> approach fashionable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OECD </a:t>
            </a:r>
            <a:r>
              <a:rPr lang="en-US" altLang="ja-JP" sz="2800" dirty="0">
                <a:solidFill>
                  <a:srgbClr val="D2533C"/>
                </a:solidFill>
              </a:rPr>
              <a:t>(2009, 2011) etc</a:t>
            </a:r>
            <a:r>
              <a:rPr lang="en-US" altLang="ja-JP" sz="2800" dirty="0" smtClean="0">
                <a:solidFill>
                  <a:srgbClr val="D2533C"/>
                </a:solidFill>
              </a:rPr>
              <a:t>.</a:t>
            </a:r>
            <a:endParaRPr lang="en-US" sz="2800" dirty="0">
              <a:solidFill>
                <a:srgbClr val="D2533C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What to include?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D2533C"/>
                </a:solidFill>
              </a:rPr>
              <a:t>Does the choice of variables determine outcome?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s-IS" sz="3200">
                <a:latin typeface="Arial" charset="0"/>
                <a:ea typeface="ＭＳ Ｐゴシック" charset="0"/>
                <a:cs typeface="ＭＳ Ｐゴシック" charset="0"/>
              </a:rPr>
              <a:t>Composition of the WB Index</a:t>
            </a:r>
            <a:br>
              <a:rPr lang="is-IS" sz="3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is-IS" sz="2000" b="1">
                <a:latin typeface="Arial" charset="0"/>
                <a:ea typeface="ＭＳ Ｐゴシック" charset="0"/>
                <a:cs typeface="ＭＳ Ｐゴシック" charset="0"/>
              </a:rPr>
              <a:t>Nine</a:t>
            </a:r>
            <a:r>
              <a:rPr lang="is-IS" sz="20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s-IS" sz="2000" b="1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is-IS" sz="2200" b="1">
                <a:latin typeface="Arial" charset="0"/>
                <a:ea typeface="ＭＳ Ｐゴシック" charset="0"/>
                <a:cs typeface="ＭＳ Ｐゴシック" charset="0"/>
              </a:rPr>
              <a:t>imensions</a:t>
            </a:r>
            <a:r>
              <a:rPr lang="is-IS" sz="2200">
                <a:latin typeface="Arial" charset="0"/>
                <a:ea typeface="ＭＳ Ｐゴシック" charset="0"/>
                <a:cs typeface="ＭＳ Ｐゴシック" charset="0"/>
              </a:rPr>
              <a:t> and number of variables in each</a:t>
            </a:r>
          </a:p>
        </p:txBody>
      </p:sp>
      <p:pic>
        <p:nvPicPr>
          <p:cNvPr id="184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6400"/>
            <a:ext cx="86518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179763" y="3721100"/>
            <a:ext cx="30194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6600"/>
                </a:solidFill>
              </a:rPr>
              <a:t>Data mainly for 2005-2008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368300"/>
            <a:ext cx="7723187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sz="3600" dirty="0">
                <a:ea typeface="ＭＳ Ｐゴシック" charset="0"/>
                <a:cs typeface="ＭＳ Ｐゴシック" charset="0"/>
              </a:rPr>
              <a:t>Total Well-Being Rankings (2 versions)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028700"/>
            <a:ext cx="4657725" cy="569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39763" y="2382838"/>
            <a:ext cx="150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 b="1">
                <a:solidFill>
                  <a:srgbClr val="D2533C"/>
                </a:solidFill>
              </a:rPr>
              <a:t>Based on </a:t>
            </a:r>
          </a:p>
          <a:p>
            <a:pPr eaLnBrk="1" hangingPunct="1"/>
            <a:r>
              <a:rPr lang="is-IS" sz="1800" b="1">
                <a:solidFill>
                  <a:srgbClr val="D2533C"/>
                </a:solidFill>
              </a:rPr>
              <a:t>37 variables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037388" y="2382838"/>
            <a:ext cx="1506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800" b="1">
                <a:solidFill>
                  <a:srgbClr val="D2533C"/>
                </a:solidFill>
              </a:rPr>
              <a:t>Based on </a:t>
            </a:r>
          </a:p>
          <a:p>
            <a:pPr eaLnBrk="1" hangingPunct="1"/>
            <a:r>
              <a:rPr lang="is-IS" sz="1800" b="1">
                <a:solidFill>
                  <a:srgbClr val="D2533C"/>
                </a:solidFill>
              </a:rPr>
              <a:t>69 variables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Reliability and Validity of the WB index</a:t>
            </a:r>
          </a:p>
        </p:txBody>
      </p:sp>
      <p:sp>
        <p:nvSpPr>
          <p:cNvPr id="20482" name="Title 1"/>
          <p:cNvSpPr txBox="1">
            <a:spLocks/>
          </p:cNvSpPr>
          <p:nvPr/>
        </p:nvSpPr>
        <p:spPr bwMode="auto">
          <a:xfrm>
            <a:off x="238125" y="6186488"/>
            <a:ext cx="89058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600">
                <a:solidFill>
                  <a:schemeClr val="tx2"/>
                </a:solidFill>
              </a:rPr>
              <a:t>“</a:t>
            </a:r>
            <a:r>
              <a:rPr lang="en-US" altLang="ja-JP" sz="2600">
                <a:solidFill>
                  <a:schemeClr val="tx2"/>
                </a:solidFill>
              </a:rPr>
              <a:t>On the whole, my life is close to how I would like it to be</a:t>
            </a:r>
            <a:r>
              <a:rPr lang="ja-JP" altLang="en-US" sz="2600">
                <a:solidFill>
                  <a:schemeClr val="tx2"/>
                </a:solidFill>
              </a:rPr>
              <a:t>”</a:t>
            </a:r>
            <a:endParaRPr lang="en-US" sz="260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38125" y="1166813"/>
          <a:ext cx="856256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2501900" y="2295525"/>
            <a:ext cx="598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r=0.9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Reliability and Validity of the WB index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Correlations with other 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well known indexes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62100"/>
          <a:ext cx="8037513" cy="3713166"/>
        </p:xfrm>
        <a:graphic>
          <a:graphicData uri="http://schemas.openxmlformats.org/drawingml/2006/table">
            <a:tbl>
              <a:tblPr/>
              <a:tblGrid>
                <a:gridCol w="4298950"/>
                <a:gridCol w="3738563"/>
              </a:tblGrid>
              <a:tr h="4267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Pearson Correlation to Well-Being Index (WBI)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Human development Index 2005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OECD Headline social Indicators 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WE Forum Gender Gap Index 2006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WE Forum Competitiveness Index 2005-7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Gallup Satisfaction with Life Today 2009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Legatum Prosperity Index 2007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OECD Child Well-Being Index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Bradshaw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Child Well-Being Index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Veenhoven Happy Life-Years Index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0.86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25" y="3173413"/>
            <a:ext cx="6135688" cy="1344612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Groups of Nations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4163</TotalTime>
  <Words>492</Words>
  <Application>Microsoft Macintosh PowerPoint</Application>
  <PresentationFormat>On-screen Show (4:3)</PresentationFormat>
  <Paragraphs>176</Paragraphs>
  <Slides>27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Clarity</vt:lpstr>
      <vt:lpstr>???</vt:lpstr>
      <vt:lpstr>???</vt:lpstr>
      <vt:lpstr>???</vt:lpstr>
      <vt:lpstr>???</vt:lpstr>
      <vt:lpstr>???</vt:lpstr>
      <vt:lpstr>\???</vt:lpstr>
      <vt:lpstr>\???</vt:lpstr>
      <vt:lpstr>\???</vt:lpstr>
      <vt:lpstr>\???</vt:lpstr>
      <vt:lpstr>\???</vt:lpstr>
      <vt:lpstr>\???</vt:lpstr>
      <vt:lpstr>\???</vt:lpstr>
      <vt:lpstr>\???</vt:lpstr>
      <vt:lpstr>Excel.Chart.8</vt:lpstr>
      <vt:lpstr>WELL-BEING OF 29 MODERN NATIONS</vt:lpstr>
      <vt:lpstr>Well-Being Data Bank 29 modern nations; 69 variables See the data here: http://ts.hi.is/gagnagrunnur/</vt:lpstr>
      <vt:lpstr>Multi-Dimensional Approach  Welfare inputs Well-being outputs</vt:lpstr>
      <vt:lpstr>PowerPoint Presentation</vt:lpstr>
      <vt:lpstr>Composition of the WB Index Nine Dimensions and number of variables in each</vt:lpstr>
      <vt:lpstr>Total Well-Being Rankings (2 versions)</vt:lpstr>
      <vt:lpstr>Reliability and Validity of the WB index</vt:lpstr>
      <vt:lpstr>Reliability and Validity of the WB index Correlations with other well known indexes</vt:lpstr>
      <vt:lpstr>Outcomes Groups of Nations</vt:lpstr>
      <vt:lpstr>Cluster analysis: 69 well-being variables</vt:lpstr>
      <vt:lpstr>PowerPoint Presentation</vt:lpstr>
      <vt:lpstr>4 Cluster Profiles – Nordics and others compared Scores: Deviations from means of sub-indexes</vt:lpstr>
      <vt:lpstr>Nordic Cluster: Intra-Nordic Comparison Scores: Deviations from means of sub-indexes</vt:lpstr>
      <vt:lpstr>Nordic cluster and USA compared Scores: Deviations from means of sub-indexes</vt:lpstr>
      <vt:lpstr>Comparisons of well-being dimensions... (Sub-Indexes, by clusters)</vt:lpstr>
      <vt:lpstr>Comparisons of well-being dimensions (Sub-Indexes, by clusters)</vt:lpstr>
      <vt:lpstr>What Shapes Good Outcomes?</vt:lpstr>
      <vt:lpstr>Welfare generosity</vt:lpstr>
      <vt:lpstr>Union Density</vt:lpstr>
      <vt:lpstr>Social Capital</vt:lpstr>
      <vt:lpstr>Strength of Democracy</vt:lpstr>
      <vt:lpstr>Affluence level</vt:lpstr>
      <vt:lpstr>Real Earnings of Lowest Decile </vt:lpstr>
      <vt:lpstr>Multivariate analyses</vt:lpstr>
      <vt:lpstr>Some regressions</vt:lpstr>
      <vt:lpstr>Theory...</vt:lpstr>
      <vt:lpstr>Thank You!</vt:lpstr>
    </vt:vector>
  </TitlesOfParts>
  <Company>SO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 of 29 Modern Nations</dc:title>
  <dc:creator>Stefán Ólafsson</dc:creator>
  <cp:lastModifiedBy>Stefán Ólafsson</cp:lastModifiedBy>
  <cp:revision>109</cp:revision>
  <cp:lastPrinted>2012-10-26T12:18:49Z</cp:lastPrinted>
  <dcterms:created xsi:type="dcterms:W3CDTF">2011-10-25T11:02:56Z</dcterms:created>
  <dcterms:modified xsi:type="dcterms:W3CDTF">2012-10-31T14:33:45Z</dcterms:modified>
</cp:coreProperties>
</file>