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D9F4-F078-41ED-B7B8-F278481F1F31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2998-9F3F-4AA5-AF04-05A39131CE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672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D9F4-F078-41ED-B7B8-F278481F1F31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2998-9F3F-4AA5-AF04-05A39131CE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20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D9F4-F078-41ED-B7B8-F278481F1F31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2998-9F3F-4AA5-AF04-05A39131CE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5056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D9F4-F078-41ED-B7B8-F278481F1F31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2998-9F3F-4AA5-AF04-05A39131CE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384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D9F4-F078-41ED-B7B8-F278481F1F31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2998-9F3F-4AA5-AF04-05A39131CE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209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D9F4-F078-41ED-B7B8-F278481F1F31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2998-9F3F-4AA5-AF04-05A39131CE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073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D9F4-F078-41ED-B7B8-F278481F1F31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2998-9F3F-4AA5-AF04-05A39131CE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01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D9F4-F078-41ED-B7B8-F278481F1F31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2998-9F3F-4AA5-AF04-05A39131CE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6825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D9F4-F078-41ED-B7B8-F278481F1F31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2998-9F3F-4AA5-AF04-05A39131CE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6383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D9F4-F078-41ED-B7B8-F278481F1F31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2998-9F3F-4AA5-AF04-05A39131CE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130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D9F4-F078-41ED-B7B8-F278481F1F31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2998-9F3F-4AA5-AF04-05A39131CE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9511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2D9F4-F078-41ED-B7B8-F278481F1F31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52998-9F3F-4AA5-AF04-05A39131CE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424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latin typeface="+mn-lt"/>
              </a:rPr>
              <a:t>Teoriatausta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4756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16727" y="-678729"/>
            <a:ext cx="9144000" cy="2387600"/>
          </a:xfrm>
        </p:spPr>
        <p:txBody>
          <a:bodyPr/>
          <a:lstStyle/>
          <a:p>
            <a:r>
              <a:rPr lang="fi-FI" dirty="0">
                <a:latin typeface="+mn-lt"/>
              </a:rPr>
              <a:t>Käsitteet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6764" y="1930399"/>
            <a:ext cx="9531927" cy="3870037"/>
          </a:xfrm>
        </p:spPr>
        <p:txBody>
          <a:bodyPr>
            <a:no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2800" dirty="0"/>
              <a:t>Mikä on tutkimuksesi pääkäsite tai pääkäsitteet?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2800" dirty="0"/>
              <a:t>Mistä osista / elementeistä tutkittava ilmiö koostuu?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2800" dirty="0"/>
              <a:t> Mitkä ovat käsitteiden väliset suhteet?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2800" dirty="0"/>
              <a:t> Käsitehierarkia: yläkäsitteet, alakäsitteet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2800" dirty="0"/>
              <a:t>Miten käsitteet määritellään?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2800" dirty="0"/>
              <a:t>Millä muilla käsitteillä samaa asiaa käsitellään, mitkä ovat lähikäsitteitä?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2800" dirty="0"/>
              <a:t>Käsitteiden määrittelyn tarkoitus: jotta lukija tietää missä merkityksessä niitä käytetään ko. tutkimuksessa</a:t>
            </a:r>
          </a:p>
        </p:txBody>
      </p:sp>
    </p:spTree>
    <p:extLst>
      <p:ext uri="{BB962C8B-B14F-4D97-AF65-F5344CB8AC3E}">
        <p14:creationId xmlns:p14="http://schemas.microsoft.com/office/powerpoint/2010/main" val="1504629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6000" dirty="0">
                <a:latin typeface="+mn-lt"/>
              </a:rPr>
              <a:t>Rakenne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Mitä tutkittavasta asiasta jo tiedetään aiemman tutkimuksen perusteella?</a:t>
            </a:r>
          </a:p>
          <a:p>
            <a:r>
              <a:rPr lang="fi-FI" dirty="0"/>
              <a:t>Osoitetaan aukkopaikat, joiden täyttämiseen tarvitaan juuri tekeillä olevaa tutkimusta</a:t>
            </a:r>
          </a:p>
          <a:p>
            <a:r>
              <a:rPr lang="fi-FI" dirty="0"/>
              <a:t>Mistä näkökulmasta tutkittavaa ilmiötä on aiemmin tutkittu?</a:t>
            </a:r>
          </a:p>
          <a:p>
            <a:r>
              <a:rPr lang="fi-FI" dirty="0"/>
              <a:t>Osoitetaan oman tutkimuksen näkökulma</a:t>
            </a:r>
          </a:p>
          <a:p>
            <a:r>
              <a:rPr lang="fi-FI" dirty="0"/>
              <a:t>Tavoitteena valikoiva ja argumentoiva keskustelu aiemman tutkimuksen kanssa</a:t>
            </a:r>
          </a:p>
        </p:txBody>
      </p:sp>
    </p:spTree>
    <p:extLst>
      <p:ext uri="{BB962C8B-B14F-4D97-AF65-F5344CB8AC3E}">
        <p14:creationId xmlns:p14="http://schemas.microsoft.com/office/powerpoint/2010/main" val="3595375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Kasvatustieteellisissä ja erityisesti pedagogisissa kanditutkielmissa osa teoriataustaa ovat myös "käytännönläheisemmät" kysymykset, esim. opetussuunnitelman sisältö, koulutuksen tavoitteet, tutkimuskontekstin kuvaus</a:t>
            </a:r>
          </a:p>
        </p:txBody>
      </p:sp>
    </p:spTree>
    <p:extLst>
      <p:ext uri="{BB962C8B-B14F-4D97-AF65-F5344CB8AC3E}">
        <p14:creationId xmlns:p14="http://schemas.microsoft.com/office/powerpoint/2010/main" val="2656865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(jatkoa)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Teoriatausta koostuu esim. 2–3 pääluvusta ja niiden alaluvuista.</a:t>
            </a:r>
          </a:p>
          <a:p>
            <a:r>
              <a:rPr lang="fi-FI" dirty="0"/>
              <a:t>Luvut otsikoidaan sisällön perusteella</a:t>
            </a:r>
          </a:p>
          <a:p>
            <a:r>
              <a:rPr lang="fi-FI" dirty="0"/>
              <a:t>Jäsentelyideoita:</a:t>
            </a:r>
          </a:p>
          <a:p>
            <a:pPr marL="0" indent="0">
              <a:buNone/>
            </a:pPr>
            <a:r>
              <a:rPr lang="fi-FI" dirty="0"/>
              <a:t> -"Tutkimuksen suppilomalli": eteneminen abstraktista yläkäsitteestä yhä lähemmäs </a:t>
            </a:r>
            <a:r>
              <a:rPr lang="fi-FI" dirty="0" err="1"/>
              <a:t>konkretiaa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 – käsitteen määrittelyt ja aiemman tutkimuksen esittely voivat olla samassa pääluvussa</a:t>
            </a:r>
          </a:p>
        </p:txBody>
      </p:sp>
    </p:spTree>
    <p:extLst>
      <p:ext uri="{BB962C8B-B14F-4D97-AF65-F5344CB8AC3E}">
        <p14:creationId xmlns:p14="http://schemas.microsoft.com/office/powerpoint/2010/main" val="1133771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Tavoite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Herätellä ja suunnata lukijan </a:t>
            </a:r>
            <a:r>
              <a:rPr lang="fi-FI"/>
              <a:t>kiinnostusta niiden kysymysten </a:t>
            </a:r>
            <a:r>
              <a:rPr lang="fi-FI" dirty="0"/>
              <a:t>ja arvoitusten tarkasteluun, </a:t>
            </a:r>
            <a:r>
              <a:rPr lang="fi-FI"/>
              <a:t>joihin työ omalta </a:t>
            </a:r>
            <a:r>
              <a:rPr lang="fi-FI" dirty="0"/>
              <a:t>osaltaan vastaa</a:t>
            </a:r>
          </a:p>
          <a:p>
            <a:r>
              <a:rPr lang="fi-FI" dirty="0"/>
              <a:t>– Pohjustetaan tutkimuskysymyksiä/ -ongelmia</a:t>
            </a:r>
          </a:p>
          <a:p>
            <a:r>
              <a:rPr lang="fi-FI" dirty="0"/>
              <a:t>– Teoriataustan ja tutkimuskysymysten/-ongelmien välinen yhteys tärkeää (=teorian ja empirian välinen yhteys)</a:t>
            </a:r>
          </a:p>
        </p:txBody>
      </p:sp>
    </p:spTree>
    <p:extLst>
      <p:ext uri="{BB962C8B-B14F-4D97-AF65-F5344CB8AC3E}">
        <p14:creationId xmlns:p14="http://schemas.microsoft.com/office/powerpoint/2010/main" val="259126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204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Teoriatausta</vt:lpstr>
      <vt:lpstr>Käsitteet</vt:lpstr>
      <vt:lpstr>Rakenne</vt:lpstr>
      <vt:lpstr>PowerPoint Presentation</vt:lpstr>
      <vt:lpstr>(jatkoa)</vt:lpstr>
      <vt:lpstr>Tavoite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Teoriatausta</dc:title>
  <dc:creator>Fornaciari, Aleksi</dc:creator>
  <cp:lastModifiedBy>Fornaciari, Aleksi</cp:lastModifiedBy>
  <cp:revision>5</cp:revision>
  <dcterms:created xsi:type="dcterms:W3CDTF">2020-09-03T08:29:35Z</dcterms:created>
  <dcterms:modified xsi:type="dcterms:W3CDTF">2024-04-08T08:05:12Z</dcterms:modified>
</cp:coreProperties>
</file>