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71" r:id="rId4"/>
    <p:sldId id="268" r:id="rId5"/>
    <p:sldId id="257" r:id="rId6"/>
    <p:sldId id="258" r:id="rId7"/>
    <p:sldId id="269" r:id="rId8"/>
    <p:sldId id="259" r:id="rId9"/>
    <p:sldId id="264" r:id="rId10"/>
    <p:sldId id="272" r:id="rId11"/>
    <p:sldId id="260" r:id="rId12"/>
    <p:sldId id="261" r:id="rId13"/>
    <p:sldId id="262" r:id="rId14"/>
    <p:sldId id="266" r:id="rId15"/>
    <p:sldId id="265" r:id="rId16"/>
    <p:sldId id="267" r:id="rId17"/>
    <p:sldId id="26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Muuttuva maailmantalous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Globalisaatio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9361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Tutustu maailmankaupan </a:t>
            </a:r>
            <a:r>
              <a:rPr lang="fi-FI" dirty="0" smtClean="0"/>
              <a:t>toimijoihin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Valitse yksi seuraavista: IMF, Maailmanpankki, G20, G7, OECD.</a:t>
            </a:r>
          </a:p>
          <a:p>
            <a:r>
              <a:rPr lang="fi-FI" dirty="0" smtClean="0"/>
              <a:t>1. Mikä järjestö on?</a:t>
            </a:r>
          </a:p>
          <a:p>
            <a:r>
              <a:rPr lang="fi-FI" dirty="0" smtClean="0"/>
              <a:t>2. Miksi ja milloin se on perustettu?</a:t>
            </a:r>
          </a:p>
          <a:p>
            <a:r>
              <a:rPr lang="fi-FI" dirty="0" smtClean="0"/>
              <a:t>3. Anna esimerkkejä sen toiminnasta ja tavoitteista.</a:t>
            </a:r>
          </a:p>
          <a:p>
            <a:pPr marL="0" indent="0">
              <a:buNone/>
            </a:pPr>
            <a:r>
              <a:rPr lang="fi-FI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→ Palauta </a:t>
            </a:r>
            <a:r>
              <a:rPr lang="fi-FI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pedanettiin</a:t>
            </a:r>
            <a:r>
              <a:rPr lang="fi-FI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969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Suuryritykset </a:t>
            </a:r>
            <a:r>
              <a:rPr lang="fi-FI" dirty="0" smtClean="0"/>
              <a:t>globaaleilla markkinoilla?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200" dirty="0" smtClean="0"/>
              <a:t>Halvan tuotannon perässä </a:t>
            </a:r>
          </a:p>
          <a:p>
            <a:r>
              <a:rPr lang="fi-FI" sz="3200" dirty="0" smtClean="0"/>
              <a:t>Ihmisoikeuskysymysten kunnioitus?</a:t>
            </a:r>
          </a:p>
          <a:p>
            <a:r>
              <a:rPr lang="fi-FI" sz="3200" dirty="0" smtClean="0"/>
              <a:t>Tuovat sekä vaurautta että laadukkaita tuotteita kohdemaihin</a:t>
            </a:r>
          </a:p>
          <a:p>
            <a:r>
              <a:rPr lang="fi-FI" sz="3200" dirty="0" smtClean="0"/>
              <a:t>Pakottavat verokilpailuun köyhiä valtioita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301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tarkoittaa yritysten yhteiskuntavastuu?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200" dirty="0" smtClean="0"/>
              <a:t>Vapaaehtoisesti yhteiskunnan edut huomioon</a:t>
            </a:r>
          </a:p>
          <a:p>
            <a:r>
              <a:rPr lang="fi-FI" sz="3200" dirty="0" smtClean="0"/>
              <a:t>Ei syyllisty korruptioon tai harmaaseen talouteen</a:t>
            </a:r>
          </a:p>
          <a:p>
            <a:r>
              <a:rPr lang="fi-FI" sz="3200" dirty="0" smtClean="0"/>
              <a:t>Ihmisoikeudet</a:t>
            </a:r>
          </a:p>
          <a:p>
            <a:r>
              <a:rPr lang="fi-FI" sz="3200" dirty="0" smtClean="0"/>
              <a:t>Ekologisuus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764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Teollinen internet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Koneet viestivät keskenään ohjelmistojen avulla – tehokkuus nostaa tuottavuuden uudelle tasolle</a:t>
            </a:r>
          </a:p>
          <a:p>
            <a:r>
              <a:rPr lang="fi-FI" dirty="0" smtClean="0"/>
              <a:t>Digitaalinen kauppa kasvaa edelleen, samoin digitaaliset palvelut</a:t>
            </a:r>
          </a:p>
          <a:p>
            <a:r>
              <a:rPr lang="fi-FI" dirty="0" smtClean="0"/>
              <a:t>Verkossa vapaa nettikauppa kiristää kilpailua – vaikutus kauppataseeseen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88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" y="532446"/>
            <a:ext cx="10162040" cy="57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G</a:t>
            </a:r>
            <a:r>
              <a:rPr lang="fi-FI" dirty="0" smtClean="0"/>
              <a:t>lobalisaation vaikutus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Valtiot hitsatut yhteen, vaikka kiistelevät usein keskenään</a:t>
            </a:r>
          </a:p>
          <a:p>
            <a:r>
              <a:rPr lang="fi-FI" dirty="0" smtClean="0"/>
              <a:t>Aasia ja kehittyvät maat keskiluokkaistuvat kovaa vauhtia</a:t>
            </a:r>
          </a:p>
          <a:p>
            <a:r>
              <a:rPr lang="fi-FI" dirty="0" smtClean="0"/>
              <a:t>Globalisaation ja vapaakaupan hyödyt eivät jakaudu tasaisesti</a:t>
            </a:r>
          </a:p>
          <a:p>
            <a:r>
              <a:rPr lang="fi-FI" dirty="0" smtClean="0"/>
              <a:t>Yritysten tuotantoratkaisut vaikuttavat kohdemaihin</a:t>
            </a:r>
          </a:p>
          <a:p>
            <a:r>
              <a:rPr lang="fi-FI" dirty="0" smtClean="0"/>
              <a:t>Riittävätkö luonnonvarat jatkuvassa kilpailussa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095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48" y="416241"/>
            <a:ext cx="9876380" cy="59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9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333" y="14944"/>
            <a:ext cx="4505334" cy="682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4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Protektionismi</a:t>
            </a:r>
            <a:endParaRPr lang="fi-FI" dirty="0"/>
          </a:p>
        </p:txBody>
      </p:sp>
      <p:pic>
        <p:nvPicPr>
          <p:cNvPr id="4" name="Shape 105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16499" y="753228"/>
            <a:ext cx="6410474" cy="359886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Shape 106"/>
          <p:cNvSpPr/>
          <p:nvPr/>
        </p:nvSpPr>
        <p:spPr>
          <a:xfrm>
            <a:off x="1676545" y="4622863"/>
            <a:ext cx="8072700" cy="1960817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marR="0" lvl="0" indent="-342900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●"/>
              <a:tabLst/>
              <a:defRPr/>
            </a:pPr>
            <a:r>
              <a:rPr kumimoji="0" lang="fi-FI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Valtio suojelee omia markkinoitaan ja kotimaista tuotantoa asettamalla ulkomaisille tuotteille tulleja.</a:t>
            </a:r>
          </a:p>
          <a:p>
            <a:pPr marL="457200" marR="0" lvl="0" indent="-342900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●"/>
              <a:tabLst/>
              <a:defRPr/>
            </a:pPr>
            <a:r>
              <a:rPr kumimoji="0" lang="fi-FI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Valtio tukee kotimaista tuotantoa rahallisesti, esim. maatalous- ja telakkatuilla.</a:t>
            </a:r>
          </a:p>
          <a:p>
            <a:pPr marL="457200" marR="0" lvl="0" indent="-342900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●"/>
              <a:tabLst/>
              <a:defRPr/>
            </a:pPr>
            <a:r>
              <a:rPr kumimoji="0" lang="fi-FI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Vaikka vapaakauppa on suosiossa, protektionismi on yhä yleistä.</a:t>
            </a:r>
          </a:p>
        </p:txBody>
      </p:sp>
    </p:spTree>
    <p:extLst>
      <p:ext uri="{BB962C8B-B14F-4D97-AF65-F5344CB8AC3E}">
        <p14:creationId xmlns:p14="http://schemas.microsoft.com/office/powerpoint/2010/main" val="184774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Vapaa kauppa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Shape 1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7474" y="1446815"/>
            <a:ext cx="8584526" cy="29120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27"/>
          <p:cNvSpPr/>
          <p:nvPr/>
        </p:nvSpPr>
        <p:spPr>
          <a:xfrm>
            <a:off x="783845" y="4591740"/>
            <a:ext cx="8072700" cy="2256238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marR="0" lvl="0" indent="-342900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●"/>
              <a:tabLst/>
              <a:defRPr/>
            </a:pPr>
            <a:r>
              <a:rPr kumimoji="0" lang="fi-FI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Eri valtioilla on erilaisia vahvuuksia hyödykkeiden tuotannossa.</a:t>
            </a:r>
          </a:p>
          <a:p>
            <a:pPr marL="457200" marR="0" lvl="0" indent="-342900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●"/>
              <a:tabLst/>
              <a:defRPr/>
            </a:pPr>
            <a:r>
              <a:rPr kumimoji="0" lang="fi-FI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Komparatiivinen eli suhteellinen etu = valtio on kilpailijoita parempi jonkin tietyn hyödykkeen valmistamisessa.</a:t>
            </a:r>
          </a:p>
          <a:p>
            <a:pPr marL="457200" marR="0" lvl="0" indent="-342900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●"/>
              <a:tabLst/>
              <a:defRPr/>
            </a:pPr>
            <a:r>
              <a:rPr kumimoji="0" lang="fi-FI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Jos jokainen keskittyy vahvuuksiinsa ja hyödykkeitä voi myydä vapaasti, kaikki hyötyvät.</a:t>
            </a:r>
          </a:p>
        </p:txBody>
      </p:sp>
    </p:spTree>
    <p:extLst>
      <p:ext uri="{BB962C8B-B14F-4D97-AF65-F5344CB8AC3E}">
        <p14:creationId xmlns:p14="http://schemas.microsoft.com/office/powerpoint/2010/main" val="162060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Globaali talous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Hyödykkeet, pääomat ja työvoima liikkuvat – maailmanlaajuiset markkinat</a:t>
            </a:r>
          </a:p>
          <a:p>
            <a:r>
              <a:rPr lang="fi-FI" dirty="0" smtClean="0"/>
              <a:t>Valmistus ja kauppa kaikkialla</a:t>
            </a:r>
          </a:p>
          <a:p>
            <a:r>
              <a:rPr lang="fi-FI" dirty="0" smtClean="0"/>
              <a:t>Suuryritykset halpojen tuotannontekijöiden perässä</a:t>
            </a:r>
          </a:p>
          <a:p>
            <a:r>
              <a:rPr lang="fi-FI" dirty="0" smtClean="0"/>
              <a:t>Globalisaation vastakohtana lokalisaatio </a:t>
            </a:r>
            <a:r>
              <a:rPr lang="fi-FI" dirty="0" smtClean="0">
                <a:latin typeface="Calibri" panose="020F0502020204030204" pitchFamily="34" charset="0"/>
              </a:rPr>
              <a:t>→ ekologinen vaihtoehto</a:t>
            </a:r>
          </a:p>
          <a:p>
            <a:r>
              <a:rPr lang="fi-FI" u="sng" dirty="0" smtClean="0"/>
              <a:t>Miten näkyy jokapäiväisessä elämässä</a:t>
            </a:r>
            <a:r>
              <a:rPr lang="fi-FI" dirty="0" smtClean="0"/>
              <a:t>: hyödykkeitä kaikkialta, monikulttuurisuus opiskelussa tai työnteossa, työelämän murros ulkoistamisessa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229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Maailmankaupan toimijoita…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Perustana vapaakauppasopimukset – pois tulleista ja kaupan esteistä.</a:t>
            </a:r>
          </a:p>
          <a:p>
            <a:r>
              <a:rPr lang="fi-FI" dirty="0" smtClean="0"/>
              <a:t>Toimijoina esim. WTO, IMF (kansainvälinen valuuttarahasto) ja Maailmanpankki</a:t>
            </a:r>
          </a:p>
          <a:p>
            <a:pPr marL="0" indent="0">
              <a:buNone/>
            </a:pPr>
            <a:r>
              <a:rPr lang="fi-FI" dirty="0" smtClean="0"/>
              <a:t>→ IMF tilapäislainoja, maailmanpankki pyrkii köyhyyden vähentämiseen</a:t>
            </a:r>
          </a:p>
          <a:p>
            <a:r>
              <a:rPr lang="fi-FI" dirty="0" smtClean="0"/>
              <a:t>Lisäksi G20 </a:t>
            </a:r>
            <a:r>
              <a:rPr lang="fi-FI" sz="1600" dirty="0" smtClean="0"/>
              <a:t>(rikkaiden maiden talousfoorumi, talouskasvun edistäminen) </a:t>
            </a:r>
            <a:r>
              <a:rPr lang="fi-FI" dirty="0" smtClean="0"/>
              <a:t>ja G7 </a:t>
            </a:r>
            <a:r>
              <a:rPr lang="fi-FI" sz="1600" dirty="0" smtClean="0"/>
              <a:t>(johtavat teollisuusmaat, kansainvälisten ongelmien ratkaisu)</a:t>
            </a:r>
          </a:p>
          <a:p>
            <a:r>
              <a:rPr lang="fi-FI" dirty="0" smtClean="0"/>
              <a:t>OECD – taloudellisen kehityksen ja yhteistyön organisaatio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607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34000"/>
            <a:ext cx="9936000" cy="66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Maailman kauppajärjestö WTO </a:t>
            </a:r>
            <a:r>
              <a:rPr lang="fi-FI" sz="2000" dirty="0" smtClean="0"/>
              <a:t>(160 jäsenmaata)</a:t>
            </a:r>
            <a:endParaRPr lang="fi-FI" sz="2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Sopii kaupan säännöt ja pyrkii esteiden poistamiseen</a:t>
            </a:r>
          </a:p>
          <a:p>
            <a:r>
              <a:rPr lang="fi-FI" dirty="0" smtClean="0"/>
              <a:t>Samat säännöt kaikille, mutta esim. kehitysmaille mahdollisuus suojatulleihin</a:t>
            </a:r>
          </a:p>
          <a:p>
            <a:r>
              <a:rPr lang="fi-FI" dirty="0" smtClean="0"/>
              <a:t>Syytetty rikkaiden teollisuusmaiden suojelemisesta – salaiset neuvottelut</a:t>
            </a:r>
          </a:p>
          <a:p>
            <a:r>
              <a:rPr lang="fi-FI" dirty="0" smtClean="0"/>
              <a:t>Kansalaisjärjestöt pelkäävät että ihmisoikeudet unohtuvat kauppasopimusten taakse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982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371475"/>
            <a:ext cx="95250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0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ini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Berliini</Template>
  <TotalTime>265</TotalTime>
  <Words>357</Words>
  <Application>Microsoft Office PowerPoint</Application>
  <PresentationFormat>Laajakuva</PresentationFormat>
  <Paragraphs>53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3" baseType="lpstr">
      <vt:lpstr>Arial</vt:lpstr>
      <vt:lpstr>Calibri</vt:lpstr>
      <vt:lpstr>Tahoma</vt:lpstr>
      <vt:lpstr>Trebuchet MS</vt:lpstr>
      <vt:lpstr>Verdana</vt:lpstr>
      <vt:lpstr>Berliini</vt:lpstr>
      <vt:lpstr>Muuttuva maailmantalous</vt:lpstr>
      <vt:lpstr>Protektionismi</vt:lpstr>
      <vt:lpstr>Vapaa kauppa</vt:lpstr>
      <vt:lpstr>PowerPoint-esitys</vt:lpstr>
      <vt:lpstr>Globaali talous</vt:lpstr>
      <vt:lpstr>Maailmankaupan toimijoita…</vt:lpstr>
      <vt:lpstr>PowerPoint-esitys</vt:lpstr>
      <vt:lpstr>Maailman kauppajärjestö WTO (160 jäsenmaata)</vt:lpstr>
      <vt:lpstr>PowerPoint-esitys</vt:lpstr>
      <vt:lpstr>Tutustu maailmankaupan toimijoihin</vt:lpstr>
      <vt:lpstr>Suuryritykset globaaleilla markkinoilla?</vt:lpstr>
      <vt:lpstr>Mitä tarkoittaa yritysten yhteiskuntavastuu?</vt:lpstr>
      <vt:lpstr>Teollinen internet</vt:lpstr>
      <vt:lpstr>PowerPoint-esitys</vt:lpstr>
      <vt:lpstr>Globalisaation vaikutus</vt:lpstr>
      <vt:lpstr>PowerPoint-esitys</vt:lpstr>
      <vt:lpstr>PowerPoint-esitys</vt:lpstr>
    </vt:vector>
  </TitlesOfParts>
  <Company>Kouvola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Muuttuva maailmantalous</dc:title>
  <dc:creator>Helenius Niki</dc:creator>
  <cp:lastModifiedBy>Helenius Niki</cp:lastModifiedBy>
  <cp:revision>18</cp:revision>
  <dcterms:created xsi:type="dcterms:W3CDTF">2018-06-12T02:31:00Z</dcterms:created>
  <dcterms:modified xsi:type="dcterms:W3CDTF">2019-11-01T03:49:22Z</dcterms:modified>
</cp:coreProperties>
</file>