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Vaalea tyyli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Vaalea tyyli 2 - Korost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94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971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9705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674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9753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6247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4420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032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145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9368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582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776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8916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767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9484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685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CE4EE-AB4F-4E8D-B232-928EEDEA508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0733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ber.com/" TargetMode="External"/><Relationship Id="rId2" Type="http://schemas.openxmlformats.org/officeDocument/2006/relationships/hyperlink" Target="https://www.kilpailuttaja.f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Markkinat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6432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Hinnoista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Hinta muodostuu kysynnän ja tarjonnan mukaan (kirja s</a:t>
            </a:r>
            <a:r>
              <a:rPr lang="fi-FI"/>
              <a:t>.43)</a:t>
            </a:r>
            <a:endParaRPr lang="fi-FI" dirty="0"/>
          </a:p>
          <a:p>
            <a:r>
              <a:rPr lang="fi-FI" dirty="0"/>
              <a:t>Hintamekanismi= Hyödykkeen hinta ohjaa yritysten tuotantopäätöksiä</a:t>
            </a:r>
          </a:p>
          <a:p>
            <a:r>
              <a:rPr lang="fi-FI" dirty="0"/>
              <a:t>Markkinavoima= Ihmiset, jotka ostavat hyödykkeitä</a:t>
            </a:r>
          </a:p>
          <a:p>
            <a:r>
              <a:rPr lang="fi-FI" dirty="0"/>
              <a:t>Markkinatalous -&gt; Vapaakauppa, yrittäjyys, kilpailu</a:t>
            </a:r>
          </a:p>
          <a:p>
            <a:r>
              <a:rPr lang="fi-FI" dirty="0"/>
              <a:t>Sosialistinen suunnitelmatalous -&gt; Poliitikot ja virkamiehet päättävät hinnoista</a:t>
            </a:r>
          </a:p>
        </p:txBody>
      </p:sp>
    </p:spTree>
    <p:extLst>
      <p:ext uri="{BB962C8B-B14F-4D97-AF65-F5344CB8AC3E}">
        <p14:creationId xmlns:p14="http://schemas.microsoft.com/office/powerpoint/2010/main" val="118612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Tomaatin kysyntä ja tarjonta eri hinnoilla ovat seuraavat.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Piirrä vihkoon kysyntä ja tarjontakäyrät. (taulukko seuraavalla sivulla)</a:t>
            </a:r>
          </a:p>
          <a:p>
            <a:pPr marL="0" indent="0">
              <a:buNone/>
            </a:pPr>
            <a:endParaRPr lang="fi-FI" dirty="0"/>
          </a:p>
          <a:p>
            <a:pPr marL="514350" indent="-514350">
              <a:buAutoNum type="alphaLcParenR"/>
            </a:pPr>
            <a:r>
              <a:rPr lang="fi-FI" dirty="0"/>
              <a:t>Mikä on markkinahinta?</a:t>
            </a:r>
          </a:p>
          <a:p>
            <a:pPr marL="514350" indent="-514350">
              <a:buAutoNum type="alphaLcParenR"/>
            </a:pPr>
            <a:r>
              <a:rPr lang="fi-FI" dirty="0"/>
              <a:t>Millä hinnalla tarjonta olisi 50 yksikköä?</a:t>
            </a:r>
          </a:p>
          <a:p>
            <a:pPr marL="514350" indent="-514350">
              <a:buAutoNum type="alphaLcParenR"/>
            </a:pPr>
            <a:r>
              <a:rPr lang="fi-FI" dirty="0"/>
              <a:t>Kuinka suuria ovat kysyntä ja tarjonta, jos hinta on 4,5?</a:t>
            </a:r>
          </a:p>
          <a:p>
            <a:pPr marL="514350" indent="-514350">
              <a:buAutoNum type="alphaLcParenR"/>
            </a:pPr>
            <a:r>
              <a:rPr lang="fi-FI" dirty="0"/>
              <a:t>Kuluttajien tulot kasvavat siten, että kullakin hinnalla ostetaan 10 yksikköä enemmän. Mikä on uusi markkinahinta?</a:t>
            </a:r>
          </a:p>
          <a:p>
            <a:pPr marL="514350" indent="-514350">
              <a:buAutoNum type="alphaLcParenR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5246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Taulukko</a:t>
            </a: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885202"/>
              </p:ext>
            </p:extLst>
          </p:nvPr>
        </p:nvGraphicFramePr>
        <p:xfrm>
          <a:off x="677863" y="2160588"/>
          <a:ext cx="8596314" cy="32950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65438">
                  <a:extLst>
                    <a:ext uri="{9D8B030D-6E8A-4147-A177-3AD203B41FA5}">
                      <a16:colId xmlns:a16="http://schemas.microsoft.com/office/drawing/2014/main" val="1331916199"/>
                    </a:ext>
                  </a:extLst>
                </a:gridCol>
                <a:gridCol w="2865438">
                  <a:extLst>
                    <a:ext uri="{9D8B030D-6E8A-4147-A177-3AD203B41FA5}">
                      <a16:colId xmlns:a16="http://schemas.microsoft.com/office/drawing/2014/main" val="2266037903"/>
                    </a:ext>
                  </a:extLst>
                </a:gridCol>
                <a:gridCol w="2865438">
                  <a:extLst>
                    <a:ext uri="{9D8B030D-6E8A-4147-A177-3AD203B41FA5}">
                      <a16:colId xmlns:a16="http://schemas.microsoft.com/office/drawing/2014/main" val="962020561"/>
                    </a:ext>
                  </a:extLst>
                </a:gridCol>
              </a:tblGrid>
              <a:tr h="659003">
                <a:tc>
                  <a:txBody>
                    <a:bodyPr/>
                    <a:lstStyle/>
                    <a:p>
                      <a:r>
                        <a:rPr lang="fi-FI" dirty="0"/>
                        <a:t>HINTA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KYSYNTÄ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TARJONTA</a:t>
                      </a: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2212864124"/>
                  </a:ext>
                </a:extLst>
              </a:tr>
              <a:tr h="659003">
                <a:tc>
                  <a:txBody>
                    <a:bodyPr/>
                    <a:lstStyle/>
                    <a:p>
                      <a:r>
                        <a:rPr lang="fi-FI" dirty="0"/>
                        <a:t>6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5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55</a:t>
                      </a: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1747643007"/>
                  </a:ext>
                </a:extLst>
              </a:tr>
              <a:tr h="659003">
                <a:tc>
                  <a:txBody>
                    <a:bodyPr/>
                    <a:lstStyle/>
                    <a:p>
                      <a:r>
                        <a:rPr lang="fi-FI" dirty="0"/>
                        <a:t>4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20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40</a:t>
                      </a: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3796710286"/>
                  </a:ext>
                </a:extLst>
              </a:tr>
              <a:tr h="659003">
                <a:tc>
                  <a:txBody>
                    <a:bodyPr/>
                    <a:lstStyle/>
                    <a:p>
                      <a:r>
                        <a:rPr lang="fi-FI" dirty="0"/>
                        <a:t>2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40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15</a:t>
                      </a: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541328998"/>
                  </a:ext>
                </a:extLst>
              </a:tr>
              <a:tr h="659003">
                <a:tc>
                  <a:txBody>
                    <a:bodyPr/>
                    <a:lstStyle/>
                    <a:p>
                      <a:r>
                        <a:rPr lang="fi-FI" dirty="0"/>
                        <a:t>1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60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</a:t>
                      </a: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2081830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680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Kilpailutus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Kansalainen kilpailuttajana, paljon palveluita, joita voit kilpailuttaa</a:t>
            </a:r>
          </a:p>
          <a:p>
            <a:r>
              <a:rPr lang="fi-FI" dirty="0"/>
              <a:t>Tutustu sivustoon: </a:t>
            </a:r>
            <a:r>
              <a:rPr lang="fi-FI" dirty="0">
                <a:hlinkClick r:id="rId2"/>
              </a:rPr>
              <a:t>https://www.kilpailuttaja.fi/</a:t>
            </a:r>
            <a:r>
              <a:rPr lang="fi-FI" dirty="0"/>
              <a:t> </a:t>
            </a:r>
          </a:p>
          <a:p>
            <a:endParaRPr lang="fi-FI" dirty="0"/>
          </a:p>
          <a:p>
            <a:r>
              <a:rPr lang="fi-FI" dirty="0">
                <a:hlinkClick r:id="rId3"/>
              </a:rPr>
              <a:t>https://www.uber.com/</a:t>
            </a:r>
            <a:endParaRPr lang="fi-FI" dirty="0"/>
          </a:p>
          <a:p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9532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KILPAILUTAULUKKO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5850876"/>
              </p:ext>
            </p:extLst>
          </p:nvPr>
        </p:nvGraphicFramePr>
        <p:xfrm>
          <a:off x="677863" y="2160587"/>
          <a:ext cx="8596310" cy="3731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262">
                  <a:extLst>
                    <a:ext uri="{9D8B030D-6E8A-4147-A177-3AD203B41FA5}">
                      <a16:colId xmlns:a16="http://schemas.microsoft.com/office/drawing/2014/main" val="2715542350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559214955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4152992085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2953228726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2816198664"/>
                    </a:ext>
                  </a:extLst>
                </a:gridCol>
              </a:tblGrid>
              <a:tr h="948373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TÄYDELLINEN KILPAILU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OLIGOPOLINEN KILPAILU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MONOPOLISTINEN KILPAILU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MONOPOLI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881074"/>
                  </a:ext>
                </a:extLst>
              </a:tr>
              <a:tr h="1391633">
                <a:tc>
                  <a:txBody>
                    <a:bodyPr/>
                    <a:lstStyle/>
                    <a:p>
                      <a:r>
                        <a:rPr lang="fi-FI" dirty="0"/>
                        <a:t>MITÄ</a:t>
                      </a:r>
                      <a:r>
                        <a:rPr lang="fi-FI" baseline="0" dirty="0"/>
                        <a:t> TARKOITTAA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152598"/>
                  </a:ext>
                </a:extLst>
              </a:tr>
              <a:tr h="1391633">
                <a:tc>
                  <a:txBody>
                    <a:bodyPr/>
                    <a:lstStyle/>
                    <a:p>
                      <a:r>
                        <a:rPr lang="fi-FI"/>
                        <a:t>MILLÄ ALALLA TOTEUTUU, ESIMERKKI.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515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1335520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252</TotalTime>
  <Words>166</Words>
  <Application>Microsoft Office PowerPoint</Application>
  <PresentationFormat>Laajakuva</PresentationFormat>
  <Paragraphs>43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Pinta</vt:lpstr>
      <vt:lpstr>Markkinat</vt:lpstr>
      <vt:lpstr>Hinnoista</vt:lpstr>
      <vt:lpstr>Tomaatin kysyntä ja tarjonta eri hinnoilla ovat seuraavat.</vt:lpstr>
      <vt:lpstr>Taulukko</vt:lpstr>
      <vt:lpstr>Kilpailutus</vt:lpstr>
      <vt:lpstr>KILPAILUTAULUKKO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Markkinat</dc:title>
  <dc:creator>Helenius Niki</dc:creator>
  <cp:lastModifiedBy>Helenius Niki</cp:lastModifiedBy>
  <cp:revision>9</cp:revision>
  <dcterms:created xsi:type="dcterms:W3CDTF">2020-04-14T05:50:23Z</dcterms:created>
  <dcterms:modified xsi:type="dcterms:W3CDTF">2023-04-25T13:38:41Z</dcterms:modified>
</cp:coreProperties>
</file>