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1"/>
  </p:notesMasterIdLst>
  <p:sldIdLst>
    <p:sldId id="256" r:id="rId2"/>
    <p:sldId id="258" r:id="rId3"/>
    <p:sldId id="262" r:id="rId4"/>
    <p:sldId id="268" r:id="rId5"/>
    <p:sldId id="263" r:id="rId6"/>
    <p:sldId id="264" r:id="rId7"/>
    <p:sldId id="265" r:id="rId8"/>
    <p:sldId id="266" r:id="rId9"/>
    <p:sldId id="267" r:id="rId10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132" y="17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6113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35373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246189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520592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224304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368909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9926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4" name="Google Shape;34;p4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Historian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Karttatehtävään vastaaminen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Karttatehtävään vastaaminen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Katso ensin, esitetäänkö kartta historiallisena dokumenttina vai onko sen tarkoitus yksinomaan kuvata aihettaan.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Tutki otsikot ja kartan selitteet.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Poimi huolellisesti kartan esittämät tiedot.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Järjestä havaintosi. Esitä ne vastauksessasi selkeästi ja riittävän yksityiskohtaisesti.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Tarkista, että olet vastannut siihen, mitä kysytään.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909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Mitä tietoja kartta antaa keskiajan Suomesta? (10 p.)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Miten Ruotsi vahvisti otettaan Suomesta keskiajalla ristiretkien jälkeen? (10 p.)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Esimerkkitehtävä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5" name="Kuvan paikkamerkki 4" descr="Kuva, joka sisältää kohteen teksti, kartta, atlas&#10;&#10;Kuvaus luotu automaattisesti">
            <a:extLst>
              <a:ext uri="{FF2B5EF4-FFF2-40B4-BE49-F238E27FC236}">
                <a16:creationId xmlns:a16="http://schemas.microsoft.com/office/drawing/2014/main" id="{778C81A2-2C04-6E65-C8D6-E2AC2C525B80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3"/>
          <a:srcRect l="-18099" r="-20593" b="156"/>
          <a:stretch/>
        </p:blipFill>
        <p:spPr>
          <a:xfrm>
            <a:off x="13460186" y="0"/>
            <a:ext cx="10923814" cy="13716000"/>
          </a:xfrm>
        </p:spPr>
      </p:pic>
    </p:spTree>
    <p:extLst>
      <p:ext uri="{BB962C8B-B14F-4D97-AF65-F5344CB8AC3E}">
        <p14:creationId xmlns:p14="http://schemas.microsoft.com/office/powerpoint/2010/main" val="208839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61900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909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4800" b="0" i="0" u="none" strike="noStrike" dirty="0">
                <a:solidFill>
                  <a:srgbClr val="000000"/>
                </a:solidFill>
              </a:rPr>
              <a:t>a) Mitä tietoja kartta antaa keskiajan Suomesta? (10 p.)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sz="4800" b="0" i="0" u="none" strike="noStrike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Suuri osa alueesta on asuttamatonta. Asutus Suomessa on levinnyt keskiajan aikana, mutta suuressa osassa aluetta ei ollut kiinteää asutusta.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Asutus on levinnyt rannikkoalueita ja vesistöjä pitkin.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Etelässä asutus on jo irtaantunut vesireiteistä.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5" name="Kuvan paikkamerkki 4" descr="Kuva, joka sisältää kohteen teksti, kartta, atlas&#10;&#10;Kuvaus luotu automaattisesti">
            <a:extLst>
              <a:ext uri="{FF2B5EF4-FFF2-40B4-BE49-F238E27FC236}">
                <a16:creationId xmlns:a16="http://schemas.microsoft.com/office/drawing/2014/main" id="{778C81A2-2C04-6E65-C8D6-E2AC2C525B80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3"/>
          <a:srcRect l="-18099" r="-20593" b="156"/>
          <a:stretch/>
        </p:blipFill>
        <p:spPr>
          <a:xfrm>
            <a:off x="13460186" y="0"/>
            <a:ext cx="10923814" cy="13716000"/>
          </a:xfrm>
        </p:spPr>
      </p:pic>
    </p:spTree>
    <p:extLst>
      <p:ext uri="{BB962C8B-B14F-4D97-AF65-F5344CB8AC3E}">
        <p14:creationId xmlns:p14="http://schemas.microsoft.com/office/powerpoint/2010/main" val="1772188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909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Kaupunkeja on vähän, ja ne ovat keskittyneet Länsi-Suomeen.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Virallisia kauppapaikkoja on perustettu Pohjanlahden alueelle.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Kaupungit ja kauppapaikat sijaitsevat usein jokien suistoissa.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5" name="Kuvan paikkamerkki 4" descr="Kuva, joka sisältää kohteen teksti, kartta, atlas&#10;&#10;Kuvaus luotu automaattisesti">
            <a:extLst>
              <a:ext uri="{FF2B5EF4-FFF2-40B4-BE49-F238E27FC236}">
                <a16:creationId xmlns:a16="http://schemas.microsoft.com/office/drawing/2014/main" id="{778C81A2-2C04-6E65-C8D6-E2AC2C525B80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3"/>
          <a:srcRect l="-18099" r="-20593" b="156"/>
          <a:stretch/>
        </p:blipFill>
        <p:spPr>
          <a:xfrm>
            <a:off x="13460186" y="0"/>
            <a:ext cx="10923814" cy="13716000"/>
          </a:xfrm>
        </p:spPr>
      </p:pic>
    </p:spTree>
    <p:extLst>
      <p:ext uri="{BB962C8B-B14F-4D97-AF65-F5344CB8AC3E}">
        <p14:creationId xmlns:p14="http://schemas.microsoft.com/office/powerpoint/2010/main" val="130119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909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2700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4800" b="0" i="0" u="none" strike="noStrike">
                <a:solidFill>
                  <a:srgbClr val="000000"/>
                </a:solidFill>
              </a:rPr>
              <a:t>b) Miten </a:t>
            </a:r>
            <a:r>
              <a:rPr lang="fi-FI" sz="4800" b="0" i="0" u="none" strike="noStrike" dirty="0">
                <a:solidFill>
                  <a:srgbClr val="000000"/>
                </a:solidFill>
              </a:rPr>
              <a:t>Ruotsi vahvisti otettaan Suomesta keskiajalla ristiretkien jälkeen? (10 p.)</a:t>
            </a:r>
            <a:endParaRPr lang="fi-FI" sz="4800" dirty="0">
              <a:solidFill>
                <a:srgbClr val="000000"/>
              </a:solidFill>
            </a:endParaRPr>
          </a:p>
          <a:p>
            <a:pPr marL="12700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</a:pPr>
            <a:endParaRPr lang="fi-FI" sz="4800" dirty="0">
              <a:solidFill>
                <a:srgbClr val="000000"/>
              </a:solidFill>
            </a:endParaRP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Suomeen rakennettiin linnoja ja sijoitettiin sotilaita.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Suomen asemaa osana Ruotsia korostettiin:</a:t>
            </a:r>
          </a:p>
          <a:p>
            <a:pPr marL="1441450" lvl="1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200" dirty="0">
                <a:solidFill>
                  <a:srgbClr val="000000"/>
                </a:solidFill>
              </a:rPr>
              <a:t>Suomalaiset saivat oikeuden osallistua kuninkaan vaaliin.</a:t>
            </a:r>
          </a:p>
          <a:p>
            <a:pPr marL="1441450" lvl="1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200" dirty="0">
                <a:solidFill>
                  <a:srgbClr val="000000"/>
                </a:solidFill>
              </a:rPr>
              <a:t>Hallitsijat käyttivät arvonimissään nimitystä </a:t>
            </a:r>
            <a:r>
              <a:rPr lang="fi-FI" sz="4200" i="1" dirty="0">
                <a:solidFill>
                  <a:srgbClr val="000000"/>
                </a:solidFill>
              </a:rPr>
              <a:t>Suomen herttua</a:t>
            </a:r>
            <a:r>
              <a:rPr lang="fi-FI" sz="42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5" name="Kuvan paikkamerkki 4" descr="Kuva, joka sisältää kohteen teksti, kartta, atlas&#10;&#10;Kuvaus luotu automaattisesti">
            <a:extLst>
              <a:ext uri="{FF2B5EF4-FFF2-40B4-BE49-F238E27FC236}">
                <a16:creationId xmlns:a16="http://schemas.microsoft.com/office/drawing/2014/main" id="{778C81A2-2C04-6E65-C8D6-E2AC2C525B80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3"/>
          <a:srcRect l="-18099" r="-20593" b="156"/>
          <a:stretch/>
        </p:blipFill>
        <p:spPr>
          <a:xfrm>
            <a:off x="13460186" y="0"/>
            <a:ext cx="10923814" cy="13716000"/>
          </a:xfrm>
        </p:spPr>
      </p:pic>
    </p:spTree>
    <p:extLst>
      <p:ext uri="{BB962C8B-B14F-4D97-AF65-F5344CB8AC3E}">
        <p14:creationId xmlns:p14="http://schemas.microsoft.com/office/powerpoint/2010/main" val="1272379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909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Suomeen perustettiin linnaläänit. Linnanherrat saivat veronkanto-oikeuden.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Maakuntalaitos ja muu hallinto kehittyivät ruotsalaisten esimerkkien mukaan.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Ruotsin lait tulivat voimaan myös Suomessa.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Kuningas sääteli kauppaa ja myönsi esimerkiksi kaupunkioikeudet.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5" name="Kuvan paikkamerkki 4" descr="Kuva, joka sisältää kohteen teksti, kartta, atlas&#10;&#10;Kuvaus luotu automaattisesti">
            <a:extLst>
              <a:ext uri="{FF2B5EF4-FFF2-40B4-BE49-F238E27FC236}">
                <a16:creationId xmlns:a16="http://schemas.microsoft.com/office/drawing/2014/main" id="{778C81A2-2C04-6E65-C8D6-E2AC2C525B80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3"/>
          <a:srcRect l="-18099" r="-20593" b="156"/>
          <a:stretch/>
        </p:blipFill>
        <p:spPr>
          <a:xfrm>
            <a:off x="13460186" y="0"/>
            <a:ext cx="10923814" cy="13716000"/>
          </a:xfrm>
        </p:spPr>
      </p:pic>
    </p:spTree>
    <p:extLst>
      <p:ext uri="{BB962C8B-B14F-4D97-AF65-F5344CB8AC3E}">
        <p14:creationId xmlns:p14="http://schemas.microsoft.com/office/powerpoint/2010/main" val="162383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9094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Suomeen tuli ruotsalaista aatelistoa ja papistoa.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Kristinuskon myötä syntyivät seurakunnat, joiden pohjalta kehittyi maallinen hallinnon rakenne (pitäjät).</a:t>
            </a:r>
          </a:p>
          <a:p>
            <a:pPr marL="984250" indent="-85725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4800" dirty="0">
                <a:solidFill>
                  <a:srgbClr val="000000"/>
                </a:solidFill>
              </a:rPr>
              <a:t>Pähkinäsaaren rauha vuonna 1323 liitti Suomen Ruotsiin. Ruotsalaiset vahvistivat otettaan Suomen alueista asuttamalla alueita rajan itäpuolelta.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xfrm>
            <a:off x="832756" y="12293264"/>
            <a:ext cx="8229600" cy="7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5" name="Kuvan paikkamerkki 4" descr="Kuva, joka sisältää kohteen teksti, kartta, atlas&#10;&#10;Kuvaus luotu automaattisesti">
            <a:extLst>
              <a:ext uri="{FF2B5EF4-FFF2-40B4-BE49-F238E27FC236}">
                <a16:creationId xmlns:a16="http://schemas.microsoft.com/office/drawing/2014/main" id="{778C81A2-2C04-6E65-C8D6-E2AC2C525B80}"/>
              </a:ext>
            </a:extLst>
          </p:cNvPr>
          <p:cNvPicPr>
            <a:picLocks noGrp="1" noChangeAspect="1"/>
          </p:cNvPicPr>
          <p:nvPr>
            <p:ph type="pic" idx="2"/>
          </p:nvPr>
        </p:nvPicPr>
        <p:blipFill rotWithShape="1">
          <a:blip r:embed="rId3"/>
          <a:srcRect l="-18099" r="-20593" b="156"/>
          <a:stretch/>
        </p:blipFill>
        <p:spPr>
          <a:xfrm>
            <a:off x="13460186" y="0"/>
            <a:ext cx="10923814" cy="13716000"/>
          </a:xfrm>
        </p:spPr>
      </p:pic>
    </p:spTree>
    <p:extLst>
      <p:ext uri="{BB962C8B-B14F-4D97-AF65-F5344CB8AC3E}">
        <p14:creationId xmlns:p14="http://schemas.microsoft.com/office/powerpoint/2010/main" val="4202715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359</Words>
  <Application>Microsoft Office PowerPoint</Application>
  <PresentationFormat>Mukautettu</PresentationFormat>
  <Paragraphs>55</Paragraphs>
  <Slides>9</Slides>
  <Notes>9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Office-teema</vt:lpstr>
      <vt:lpstr>Historian koe ja siinä menestyminen  Karttatehtävään vastaaminen</vt:lpstr>
      <vt:lpstr>Karttatehtävään vastaaminen</vt:lpstr>
      <vt:lpstr>Esimerkkitehtävä</vt:lpstr>
      <vt:lpstr>Opettajalle</vt:lpstr>
      <vt:lpstr>Näkökulmia tehtävään</vt:lpstr>
      <vt:lpstr>Näkökulmia tehtävään</vt:lpstr>
      <vt:lpstr>Näkökulmia tehtävään</vt:lpstr>
      <vt:lpstr>Näkökulmia tehtävään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Historia Kertaus Karttatehtävään vastaaminen</dc:title>
  <dc:creator>Mika Kortelainen</dc:creator>
  <cp:lastModifiedBy>Mika Kortelainen</cp:lastModifiedBy>
  <cp:revision>7</cp:revision>
  <dcterms:modified xsi:type="dcterms:W3CDTF">2023-06-10T16:56:15Z</dcterms:modified>
</cp:coreProperties>
</file>