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3" r:id="rId3"/>
    <p:sldId id="269" r:id="rId4"/>
    <p:sldId id="258" r:id="rId5"/>
    <p:sldId id="262" r:id="rId6"/>
    <p:sldId id="263" r:id="rId7"/>
    <p:sldId id="274" r:id="rId8"/>
    <p:sldId id="278" r:id="rId9"/>
    <p:sldId id="275" r:id="rId1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8" d="100"/>
          <a:sy n="58" d="100"/>
        </p:scale>
        <p:origin x="768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10/27/2020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10/27/2020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/>
            </a:lvl1pPr>
          </a:lstStyle>
          <a:p>
            <a:fld id="{E5137D0E-4A4F-4307-8994-C1891D747D5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41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1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7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8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endParaRPr lang="fi-FI" dirty="0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fld id="{E5137D0E-4A4F-4307-8994-C1891D747D5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06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7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5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2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7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1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kostiainen@jyu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772816"/>
            <a:ext cx="10515734" cy="23762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POMM1002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 smtClean="0"/>
              <a:t>Tiedonkäsitykset</a:t>
            </a:r>
            <a:r>
              <a:rPr lang="en-US" sz="4800" dirty="0" smtClean="0"/>
              <a:t> ja </a:t>
            </a:r>
            <a:r>
              <a:rPr lang="en-US" sz="4800" dirty="0" err="1" smtClean="0"/>
              <a:t>kriittinen</a:t>
            </a:r>
            <a:r>
              <a:rPr lang="en-US" sz="4800" dirty="0" smtClean="0"/>
              <a:t> </a:t>
            </a:r>
            <a:r>
              <a:rPr lang="en-US" sz="4800" dirty="0" err="1" smtClean="0"/>
              <a:t>ajattelu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8625243" cy="10698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Emma Kostiainen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3"/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mma.kostiainen@jyu.fi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&amp;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opetiimi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Tänään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066" y="2564904"/>
            <a:ext cx="3881130" cy="2016224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Luento</a:t>
            </a:r>
            <a:r>
              <a:rPr lang="en-US" sz="2800" dirty="0" smtClean="0"/>
              <a:t> </a:t>
            </a:r>
            <a:r>
              <a:rPr lang="en-US" sz="2800" dirty="0" err="1" smtClean="0"/>
              <a:t>lentoon</a:t>
            </a:r>
            <a:endParaRPr lang="en-US" sz="2800" dirty="0" smtClean="0"/>
          </a:p>
          <a:p>
            <a:r>
              <a:rPr lang="en-US" sz="2800" dirty="0" err="1" smtClean="0"/>
              <a:t>Tiedonkäsityksistä</a:t>
            </a:r>
            <a:r>
              <a:rPr lang="en-US" sz="2800" dirty="0" smtClean="0"/>
              <a:t> &amp; </a:t>
            </a:r>
            <a:r>
              <a:rPr lang="en-US" sz="2800" dirty="0" err="1" smtClean="0"/>
              <a:t>kriittisestä</a:t>
            </a:r>
            <a:r>
              <a:rPr lang="en-US" sz="2800" dirty="0" smtClean="0"/>
              <a:t> </a:t>
            </a:r>
            <a:r>
              <a:rPr lang="en-US" sz="2800" dirty="0" err="1" smtClean="0"/>
              <a:t>ajattelusta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Content Placeholder 5" descr="A conversation on EducationUX – ICTEvangelist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764704"/>
            <a:ext cx="7344816" cy="5270971"/>
          </a:xfrm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5780" y="188640"/>
            <a:ext cx="10487829" cy="1609344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Luento</a:t>
            </a:r>
            <a:r>
              <a:rPr lang="en-US" sz="5400" dirty="0" smtClean="0"/>
              <a:t> </a:t>
            </a:r>
            <a:r>
              <a:rPr lang="en-US" sz="5400" dirty="0" err="1" smtClean="0"/>
              <a:t>lentoon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05780" y="1797984"/>
            <a:ext cx="6840760" cy="4309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err="1" smtClean="0"/>
              <a:t>Jatka</a:t>
            </a:r>
            <a:r>
              <a:rPr lang="en-US" sz="4000" dirty="0" smtClean="0"/>
              <a:t> </a:t>
            </a:r>
            <a:r>
              <a:rPr lang="en-US" sz="4000" dirty="0" err="1" smtClean="0"/>
              <a:t>kirjoittaen</a:t>
            </a:r>
            <a:r>
              <a:rPr lang="en-US" sz="4000" dirty="0" smtClean="0"/>
              <a:t> </a:t>
            </a:r>
            <a:r>
              <a:rPr lang="en-US" sz="4000" dirty="0" err="1" smtClean="0"/>
              <a:t>jompaakumpaa</a:t>
            </a:r>
            <a:r>
              <a:rPr lang="en-US" sz="4000" dirty="0" smtClean="0"/>
              <a:t> </a:t>
            </a:r>
            <a:r>
              <a:rPr lang="en-US" sz="4000" dirty="0" err="1" smtClean="0"/>
              <a:t>lausetta</a:t>
            </a:r>
            <a:r>
              <a:rPr lang="en-US" sz="4000" dirty="0" smtClean="0"/>
              <a:t> tai </a:t>
            </a:r>
            <a:r>
              <a:rPr lang="en-US" sz="4000" dirty="0" err="1" smtClean="0"/>
              <a:t>molempia</a:t>
            </a:r>
            <a:r>
              <a:rPr lang="en-US" sz="4000" dirty="0" smtClean="0"/>
              <a:t> </a:t>
            </a:r>
            <a:r>
              <a:rPr lang="en-US" sz="4000" dirty="0" err="1" smtClean="0"/>
              <a:t>chatiin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1) </a:t>
            </a:r>
            <a:r>
              <a:rPr lang="en-US" sz="4000" dirty="0" err="1" smtClean="0"/>
              <a:t>Koulussa</a:t>
            </a:r>
            <a:r>
              <a:rPr lang="en-US" sz="4000" dirty="0" smtClean="0"/>
              <a:t> </a:t>
            </a:r>
            <a:r>
              <a:rPr lang="en-US" sz="4000" dirty="0" err="1" smtClean="0"/>
              <a:t>olin</a:t>
            </a:r>
            <a:r>
              <a:rPr lang="en-US" sz="4000" dirty="0" smtClean="0"/>
              <a:t> </a:t>
            </a:r>
            <a:r>
              <a:rPr lang="en-US" sz="4000" dirty="0" err="1" smtClean="0"/>
              <a:t>opettajan</a:t>
            </a:r>
            <a:r>
              <a:rPr lang="en-US" sz="4000" dirty="0" smtClean="0"/>
              <a:t> </a:t>
            </a:r>
            <a:r>
              <a:rPr lang="en-US" sz="4000" dirty="0" err="1" smtClean="0"/>
              <a:t>kanssa</a:t>
            </a:r>
            <a:r>
              <a:rPr lang="en-US" sz="4000" dirty="0" smtClean="0"/>
              <a:t> </a:t>
            </a:r>
            <a:r>
              <a:rPr lang="en-US" sz="4000" dirty="0" err="1" smtClean="0"/>
              <a:t>eri</a:t>
            </a:r>
            <a:r>
              <a:rPr lang="en-US" sz="4000" dirty="0" smtClean="0"/>
              <a:t> </a:t>
            </a:r>
            <a:r>
              <a:rPr lang="en-US" sz="4000" dirty="0" err="1" smtClean="0"/>
              <a:t>mieltä</a:t>
            </a:r>
            <a:r>
              <a:rPr lang="en-US" sz="4000" dirty="0" smtClean="0"/>
              <a:t> </a:t>
            </a:r>
            <a:r>
              <a:rPr lang="en-US" sz="4000" dirty="0" err="1" smtClean="0"/>
              <a:t>siitä</a:t>
            </a:r>
            <a:r>
              <a:rPr lang="en-US" sz="4000" dirty="0" smtClean="0"/>
              <a:t> …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2) </a:t>
            </a:r>
            <a:r>
              <a:rPr lang="en-US" sz="4000" dirty="0" err="1" smtClean="0"/>
              <a:t>Minulla</a:t>
            </a:r>
            <a:r>
              <a:rPr lang="en-US" sz="4000" dirty="0" smtClean="0"/>
              <a:t> </a:t>
            </a:r>
            <a:r>
              <a:rPr lang="en-US" sz="4000" dirty="0" err="1" smtClean="0"/>
              <a:t>oli</a:t>
            </a:r>
            <a:r>
              <a:rPr lang="en-US" sz="4000" dirty="0" smtClean="0"/>
              <a:t> </a:t>
            </a:r>
            <a:r>
              <a:rPr lang="en-US" sz="4000" dirty="0" err="1" smtClean="0"/>
              <a:t>aiemmin</a:t>
            </a:r>
            <a:r>
              <a:rPr lang="en-US" sz="4000" dirty="0" smtClean="0"/>
              <a:t> </a:t>
            </a:r>
            <a:r>
              <a:rPr lang="en-US" sz="4000" dirty="0" err="1" smtClean="0"/>
              <a:t>virheellinen</a:t>
            </a:r>
            <a:r>
              <a:rPr lang="en-US" sz="4000" dirty="0" smtClean="0"/>
              <a:t> </a:t>
            </a:r>
            <a:r>
              <a:rPr lang="en-US" sz="4000" dirty="0" err="1" smtClean="0"/>
              <a:t>käsitys</a:t>
            </a:r>
            <a:r>
              <a:rPr lang="en-US" sz="4000" dirty="0" smtClean="0"/>
              <a:t> </a:t>
            </a:r>
            <a:r>
              <a:rPr lang="en-US" sz="4000" dirty="0" err="1" smtClean="0"/>
              <a:t>siitä</a:t>
            </a:r>
            <a:r>
              <a:rPr lang="en-US" sz="4000" dirty="0" smtClean="0"/>
              <a:t> …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2" name="Picture 1" descr="*The Saami - Samisk - Sámi*: Lexicon Lapponicum (1780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10" y="836712"/>
            <a:ext cx="4304258" cy="527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748" t="16100" r="7903" b="12395"/>
          <a:stretch/>
        </p:blipFill>
        <p:spPr>
          <a:xfrm>
            <a:off x="549796" y="981203"/>
            <a:ext cx="11233248" cy="501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02524" y="6064701"/>
            <a:ext cx="382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Luentodiat Alanen &amp; Lehtinen 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276" y="1052736"/>
            <a:ext cx="6840760" cy="4767808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Millaista</a:t>
            </a:r>
            <a:r>
              <a:rPr lang="en-US" sz="5400" dirty="0" smtClean="0"/>
              <a:t> </a:t>
            </a:r>
            <a:r>
              <a:rPr lang="en-US" sz="5400" dirty="0" err="1" smtClean="0"/>
              <a:t>tietoa</a:t>
            </a:r>
            <a:r>
              <a:rPr lang="en-US" sz="5400" dirty="0" smtClean="0"/>
              <a:t> ja </a:t>
            </a:r>
            <a:r>
              <a:rPr lang="en-US" sz="5400" dirty="0" err="1" smtClean="0"/>
              <a:t>osaamista</a:t>
            </a:r>
            <a:r>
              <a:rPr lang="en-US" sz="5400" dirty="0" smtClean="0"/>
              <a:t> </a:t>
            </a:r>
            <a:r>
              <a:rPr lang="en-US" sz="5400" dirty="0" err="1" smtClean="0"/>
              <a:t>koulu</a:t>
            </a:r>
            <a:r>
              <a:rPr lang="en-US" sz="5400" dirty="0" smtClean="0"/>
              <a:t> </a:t>
            </a:r>
            <a:r>
              <a:rPr lang="en-US" sz="5400" dirty="0" err="1" smtClean="0"/>
              <a:t>arvostaa</a:t>
            </a:r>
            <a:r>
              <a:rPr lang="en-US" sz="5400" dirty="0" smtClean="0"/>
              <a:t>?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err="1" smtClean="0"/>
              <a:t>Mistä</a:t>
            </a:r>
            <a:r>
              <a:rPr lang="en-US" sz="5400" dirty="0" smtClean="0"/>
              <a:t> </a:t>
            </a:r>
            <a:r>
              <a:rPr lang="en-US" sz="5400" dirty="0" err="1" smtClean="0"/>
              <a:t>sen</a:t>
            </a:r>
            <a:r>
              <a:rPr lang="en-US" sz="5400" dirty="0" smtClean="0"/>
              <a:t> </a:t>
            </a:r>
            <a:r>
              <a:rPr lang="en-US" sz="5400" dirty="0" err="1" smtClean="0"/>
              <a:t>voi</a:t>
            </a:r>
            <a:r>
              <a:rPr lang="en-US" sz="5400" dirty="0" smtClean="0"/>
              <a:t> </a:t>
            </a:r>
            <a:r>
              <a:rPr lang="en-US" sz="5400" dirty="0" err="1" smtClean="0"/>
              <a:t>päätellä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pic>
        <p:nvPicPr>
          <p:cNvPr id="3" name="Picture 2" descr="Royalty-free einstein photos free download | Pxfu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764704"/>
            <a:ext cx="369379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82341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1844" y="234705"/>
            <a:ext cx="10055781" cy="1609344"/>
          </a:xfrm>
        </p:spPr>
        <p:txBody>
          <a:bodyPr>
            <a:normAutofit/>
          </a:bodyPr>
          <a:lstStyle/>
          <a:p>
            <a:r>
              <a:rPr lang="fi-FI" dirty="0" smtClean="0"/>
              <a:t>Koulun tiedon- ja osaamiskäsitykset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764" y="2084647"/>
            <a:ext cx="4104456" cy="378158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fi-FI" dirty="0"/>
              <a:t>Miten tiedon- ja osaamiskäsitys viestitään oppilaille?</a:t>
            </a:r>
          </a:p>
          <a:p>
            <a:r>
              <a:rPr lang="fi-FI" dirty="0"/>
              <a:t>Miten osaamisen kehittymistä arvioidaan?</a:t>
            </a:r>
          </a:p>
          <a:p>
            <a:r>
              <a:rPr lang="fi-FI" dirty="0"/>
              <a:t>Kuka arvioi?</a:t>
            </a:r>
          </a:p>
          <a:p>
            <a:r>
              <a:rPr lang="fi-FI" dirty="0"/>
              <a:t>Mihin arviointitietoa käytetään? Kuka sitä </a:t>
            </a:r>
            <a:r>
              <a:rPr lang="fi-FI" dirty="0" smtClean="0"/>
              <a:t>käyttää?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6310436" y="2204864"/>
            <a:ext cx="5544616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OPS 2014</a:t>
            </a:r>
            <a:endParaRPr lang="fi-FI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i-F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 oppija konstruoi tiedon itse </a:t>
            </a:r>
            <a:endParaRPr lang="fi-FI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 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uuden tiedon yhdistäminen </a:t>
            </a:r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aiempaan</a:t>
            </a:r>
          </a:p>
          <a:p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 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oman ajattelun pitkäjänteinen kehittäminen </a:t>
            </a:r>
            <a:endParaRPr lang="fi-FI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 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oppijat muodostavat </a:t>
            </a:r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tietovarantoja yhteisöllisesti </a:t>
            </a:r>
            <a:endParaRPr lang="fi-FI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 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tiedon </a:t>
            </a:r>
            <a:r>
              <a:rPr lang="fi-F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kaikkiallistuminen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i-FI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i-F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 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tarvitaan kriittistä, valikoivaa monilukutaitoa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421" y="5085184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Aalto 2018</a:t>
            </a:r>
            <a:endParaRPr lang="fi-FI" dirty="0"/>
          </a:p>
        </p:txBody>
      </p:sp>
      <p:sp>
        <p:nvSpPr>
          <p:cNvPr id="7" name="Left-Right Arrow 6"/>
          <p:cNvSpPr/>
          <p:nvPr/>
        </p:nvSpPr>
        <p:spPr>
          <a:xfrm flipV="1">
            <a:off x="4345007" y="2977394"/>
            <a:ext cx="1872208" cy="7165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3214092" y="5078715"/>
            <a:ext cx="6696744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Tutkittu </a:t>
            </a:r>
            <a:r>
              <a:rPr lang="fi-FI" dirty="0" err="1" smtClean="0"/>
              <a:t>esim</a:t>
            </a:r>
            <a:r>
              <a:rPr lang="fi-FI" dirty="0" smtClean="0"/>
              <a:t>:</a:t>
            </a:r>
          </a:p>
          <a:p>
            <a:r>
              <a:rPr lang="fi-FI" dirty="0" smtClean="0"/>
              <a:t>Tarnanen</a:t>
            </a:r>
            <a:r>
              <a:rPr lang="fi-FI" dirty="0"/>
              <a:t>, M</a:t>
            </a:r>
            <a:r>
              <a:rPr lang="fi-FI" dirty="0" smtClean="0"/>
              <a:t>., </a:t>
            </a:r>
            <a:r>
              <a:rPr lang="fi-FI" dirty="0"/>
              <a:t>Kaukonen, V., Kostiainen, E., &amp; Toikka, T. (2019). Mitä opin? Monilukutaitoa ja tutkivaa oppimista </a:t>
            </a:r>
            <a:r>
              <a:rPr lang="fi-FI" dirty="0" smtClean="0"/>
              <a:t>monialaisessa oppimiskokonaisuudessa</a:t>
            </a:r>
            <a:r>
              <a:rPr lang="fi-FI" dirty="0"/>
              <a:t>. </a:t>
            </a:r>
            <a:r>
              <a:rPr lang="fi-FI" i="1" dirty="0"/>
              <a:t>Ainedidaktiikka</a:t>
            </a:r>
            <a:r>
              <a:rPr lang="fi-FI" dirty="0"/>
              <a:t>, </a:t>
            </a:r>
            <a:r>
              <a:rPr lang="fi-FI" i="1" dirty="0"/>
              <a:t>3</a:t>
            </a:r>
            <a:r>
              <a:rPr lang="fi-FI" dirty="0"/>
              <a:t>(2), 24-46. https://doi.org/10.23988/ad.81941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7" y="188640"/>
            <a:ext cx="6569541" cy="936104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Pohditaan</a:t>
            </a:r>
            <a:r>
              <a:rPr lang="en-US" sz="4400" dirty="0" smtClean="0"/>
              <a:t> </a:t>
            </a:r>
            <a:r>
              <a:rPr lang="en-US" sz="4400" dirty="0" err="1" smtClean="0"/>
              <a:t>ryhmissä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87" y="1484784"/>
            <a:ext cx="7214004" cy="4227968"/>
          </a:xfrm>
        </p:spPr>
        <p:txBody>
          <a:bodyPr>
            <a:normAutofit fontScale="92500" lnSpcReduction="20000"/>
          </a:bodyPr>
          <a:lstStyle/>
          <a:p>
            <a:r>
              <a:rPr lang="fi-FI" sz="4400" dirty="0" smtClean="0"/>
              <a:t>Miksi kriittisen ajattelun harjoitteleminen koulussa on tai ei ole tärkeää?</a:t>
            </a:r>
          </a:p>
          <a:p>
            <a:r>
              <a:rPr lang="fi-FI" sz="4400" dirty="0" smtClean="0"/>
              <a:t>Kehittäkää konkreettisia harjoituksia (kirjatkaa </a:t>
            </a:r>
            <a:r>
              <a:rPr lang="fi-FI" sz="4400" dirty="0" err="1" smtClean="0"/>
              <a:t>padletiin</a:t>
            </a:r>
            <a:r>
              <a:rPr lang="fi-FI" sz="4400" dirty="0" smtClean="0"/>
              <a:t>), joissa kriittistä ajattelua voisi edistää. Näiden harjoitusten tulisi kytkeytyä eri oppiaineisiin.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02314" y="6072792"/>
            <a:ext cx="621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https://padlet.com/emma_kostiainen/86dia8bh5jxy2ogk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676" y="4169427"/>
            <a:ext cx="2880320" cy="2552888"/>
          </a:xfrm>
          <a:prstGeom prst="rect">
            <a:avLst/>
          </a:prstGeom>
        </p:spPr>
      </p:pic>
      <p:pic>
        <p:nvPicPr>
          <p:cNvPr id="6" name="Picture 5" descr="Critical Thinking – QAspire by Tanmay Vo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404664"/>
            <a:ext cx="39604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936460"/>
              </p:ext>
            </p:extLst>
          </p:nvPr>
        </p:nvGraphicFramePr>
        <p:xfrm>
          <a:off x="-1" y="44624"/>
          <a:ext cx="12188824" cy="6336704"/>
        </p:xfrm>
        <a:graphic>
          <a:graphicData uri="http://schemas.openxmlformats.org/drawingml/2006/table">
            <a:tbl>
              <a:tblPr/>
              <a:tblGrid>
                <a:gridCol w="3047206">
                  <a:extLst>
                    <a:ext uri="{9D8B030D-6E8A-4147-A177-3AD203B41FA5}">
                      <a16:colId xmlns:a16="http://schemas.microsoft.com/office/drawing/2014/main" val="653503546"/>
                    </a:ext>
                  </a:extLst>
                </a:gridCol>
                <a:gridCol w="3047206">
                  <a:extLst>
                    <a:ext uri="{9D8B030D-6E8A-4147-A177-3AD203B41FA5}">
                      <a16:colId xmlns:a16="http://schemas.microsoft.com/office/drawing/2014/main" val="4126218247"/>
                    </a:ext>
                  </a:extLst>
                </a:gridCol>
                <a:gridCol w="3047206">
                  <a:extLst>
                    <a:ext uri="{9D8B030D-6E8A-4147-A177-3AD203B41FA5}">
                      <a16:colId xmlns:a16="http://schemas.microsoft.com/office/drawing/2014/main" val="926255126"/>
                    </a:ext>
                  </a:extLst>
                </a:gridCol>
                <a:gridCol w="3047206">
                  <a:extLst>
                    <a:ext uri="{9D8B030D-6E8A-4147-A177-3AD203B41FA5}">
                      <a16:colId xmlns:a16="http://schemas.microsoft.com/office/drawing/2014/main" val="1510100423"/>
                    </a:ext>
                  </a:extLst>
                </a:gridCol>
              </a:tblGrid>
              <a:tr h="856310">
                <a:tc>
                  <a:txBody>
                    <a:bodyPr/>
                    <a:lstStyle/>
                    <a:p>
                      <a:r>
                        <a:rPr lang="fi-FI" sz="2000" dirty="0"/>
                        <a:t>Tiedon laji: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Kokemustieto eli tuttuus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Taitotieto eli osaaminen, "</a:t>
                      </a:r>
                      <a:r>
                        <a:rPr lang="fi-FI" sz="2000" dirty="0" err="1"/>
                        <a:t>knowhow</a:t>
                      </a:r>
                      <a:r>
                        <a:rPr lang="fi-FI" sz="2000" dirty="0"/>
                        <a:t>"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Väittämätieto eli teoreettinen tieto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47330"/>
                  </a:ext>
                </a:extLst>
              </a:tr>
              <a:tr h="1113204">
                <a:tc>
                  <a:txBody>
                    <a:bodyPr/>
                    <a:lstStyle/>
                    <a:p>
                      <a:r>
                        <a:rPr lang="fi-FI" sz="2000" dirty="0"/>
                        <a:t>Esimerkki: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"Tämän kirkon penkit ovat epämukavia."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"Osaan suunnitella hyvän tv-tuolin."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"Aikuiselle suomalaiselle sopiva istuimen korkeus on 44 cm."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462935"/>
                  </a:ext>
                </a:extLst>
              </a:tr>
              <a:tr h="1626994">
                <a:tc>
                  <a:txBody>
                    <a:bodyPr/>
                    <a:lstStyle/>
                    <a:p>
                      <a:r>
                        <a:rPr lang="fi-FI" sz="2000" dirty="0"/>
                        <a:t>Tiedon pätevyysalue: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Kukin tieto koskee vain yhtä tapausta, eli se on ns. </a:t>
                      </a:r>
                      <a:r>
                        <a:rPr lang="fi-FI" sz="1600" i="1" dirty="0"/>
                        <a:t>arkitietoa</a:t>
                      </a:r>
                      <a:endParaRPr lang="fi-FI" sz="1600" dirty="0"/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Tietoa voidaan soveltaa moneen yksittäistapaukseen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Tietoa voidaan soveltaa kaikkiin saman tyyppisiin tapauksiin, eli se sisältää pääasiassa </a:t>
                      </a:r>
                      <a:r>
                        <a:rPr lang="fi-FI" sz="1600" i="1"/>
                        <a:t>yleisiä</a:t>
                      </a:r>
                      <a:r>
                        <a:rPr lang="fi-FI" sz="1600"/>
                        <a:t> sääntöjä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122267"/>
                  </a:ext>
                </a:extLst>
              </a:tr>
              <a:tr h="1370098">
                <a:tc>
                  <a:txBody>
                    <a:bodyPr/>
                    <a:lstStyle/>
                    <a:p>
                      <a:r>
                        <a:rPr lang="fi-FI" sz="2000" dirty="0"/>
                        <a:t>Tiedon esitystapa: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Asian ydintä ei voi sanallisesti esittää, eli tieto on "sanatonta".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u="none" dirty="0"/>
                        <a:t>Perinne. </a:t>
                      </a:r>
                      <a:r>
                        <a:rPr lang="fi-FI" sz="1600" dirty="0"/>
                        <a:t>Ammattitaito. Esimerkki. Tieto on suurelta osin sanatonta.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Tieto esitetään kirjallisesti, esim. käsikirjana tai tutkimusraporttina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291218"/>
                  </a:ext>
                </a:extLst>
              </a:tr>
              <a:tr h="1370098">
                <a:tc>
                  <a:txBody>
                    <a:bodyPr/>
                    <a:lstStyle/>
                    <a:p>
                      <a:r>
                        <a:rPr lang="fi-FI" sz="2000" dirty="0"/>
                        <a:t>Tiedon opettamisen menetelmä: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Ei voi opettaa; jokaisen täytyy oppia se itse kokemalla.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Mestari näyttää miten työ tehdään; oppilas matkii niin monta kertaa, että lopulta työ onnistuu.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Luentojen kuunteleminen ja oppikirjojen lukeminen</a:t>
                      </a:r>
                    </a:p>
                  </a:txBody>
                  <a:tcPr marL="56635" marR="56635" marT="28318" marB="283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3678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2084" y="6381328"/>
            <a:ext cx="553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Lähde: http://www2.uiah.fi/projekti/metodi/048.htm</a:t>
            </a:r>
          </a:p>
        </p:txBody>
      </p:sp>
    </p:spTree>
    <p:extLst>
      <p:ext uri="{BB962C8B-B14F-4D97-AF65-F5344CB8AC3E}">
        <p14:creationId xmlns:p14="http://schemas.microsoft.com/office/powerpoint/2010/main" val="39226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950396" y="1676400"/>
            <a:ext cx="5904656" cy="331895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ound Diagonal Corner Rectangle 3"/>
          <p:cNvSpPr/>
          <p:nvPr/>
        </p:nvSpPr>
        <p:spPr>
          <a:xfrm>
            <a:off x="477788" y="1676400"/>
            <a:ext cx="5328592" cy="331895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394101"/>
            <a:ext cx="1212148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Arkitieto ja </a:t>
            </a:r>
            <a:r>
              <a:rPr lang="fi-FI" dirty="0" smtClean="0"/>
              <a:t>tieteellinen/teoreettinen </a:t>
            </a:r>
            <a:r>
              <a:rPr lang="fi-FI" dirty="0"/>
              <a:t>tieto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089" y="1954998"/>
            <a:ext cx="4644006" cy="3040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2800" dirty="0" smtClean="0"/>
              <a:t>Arkitieto</a:t>
            </a:r>
          </a:p>
          <a:p>
            <a:pPr>
              <a:buFontTx/>
              <a:buChar char="-"/>
            </a:pPr>
            <a:r>
              <a:rPr lang="fi-FI" dirty="0" smtClean="0"/>
              <a:t>Perustuu </a:t>
            </a:r>
            <a:r>
              <a:rPr lang="fi-FI" dirty="0"/>
              <a:t>välittömiin havaintoihin ja </a:t>
            </a:r>
            <a:r>
              <a:rPr lang="fi-FI" dirty="0" smtClean="0"/>
              <a:t>kokemuksiin</a:t>
            </a:r>
          </a:p>
          <a:p>
            <a:pPr>
              <a:buFontTx/>
              <a:buChar char="-"/>
            </a:pPr>
            <a:r>
              <a:rPr lang="fi-FI" dirty="0" smtClean="0"/>
              <a:t>Koostuu </a:t>
            </a:r>
            <a:r>
              <a:rPr lang="fi-FI" dirty="0"/>
              <a:t>yksittäisistä erillistiedoista, ei muodosta </a:t>
            </a:r>
            <a:r>
              <a:rPr lang="fi-FI" dirty="0" smtClean="0"/>
              <a:t>järjestelmää</a:t>
            </a:r>
          </a:p>
          <a:p>
            <a:pPr>
              <a:buFontTx/>
              <a:buChar char="-"/>
            </a:pPr>
            <a:r>
              <a:rPr lang="fi-FI" dirty="0" smtClean="0"/>
              <a:t>Tiedostamatonta</a:t>
            </a:r>
          </a:p>
          <a:p>
            <a:pPr>
              <a:buFontTx/>
              <a:buChar char="-"/>
            </a:pPr>
            <a:r>
              <a:rPr lang="fi-FI" dirty="0"/>
              <a:t>yksittäisiin tilanteisiin ja esineisiin liittyviä </a:t>
            </a:r>
            <a:r>
              <a:rPr lang="fi-FI" dirty="0" smtClean="0"/>
              <a:t>toimintakaavoja</a:t>
            </a:r>
          </a:p>
          <a:p>
            <a:pPr>
              <a:buFontTx/>
              <a:buChar char="-"/>
            </a:pPr>
            <a:r>
              <a:rPr lang="fi-FI" dirty="0"/>
              <a:t>kuvailevaa ja luokittelevaa, koskee ilmiöiden ulkoisia ominaisuuksia</a:t>
            </a:r>
          </a:p>
          <a:p>
            <a:pPr>
              <a:buFontTx/>
              <a:buChar char="-"/>
            </a:pPr>
            <a:r>
              <a:rPr lang="fi-FI" dirty="0"/>
              <a:t>ei selitä ilmiöiden ristiriitaisuutta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6382445" y="1676400"/>
            <a:ext cx="52565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Tieteellinen/teoreettinen </a:t>
            </a:r>
            <a:r>
              <a:rPr lang="fi-FI" sz="2000" dirty="0"/>
              <a:t>tieto </a:t>
            </a:r>
            <a:endParaRPr lang="fi-FI" sz="2000" dirty="0" smtClean="0"/>
          </a:p>
          <a:p>
            <a:endParaRPr lang="fi-FI" sz="2000" dirty="0" smtClean="0"/>
          </a:p>
          <a:p>
            <a:pPr marL="285750" indent="-285750">
              <a:buFontTx/>
              <a:buChar char="-"/>
            </a:pPr>
            <a:r>
              <a:rPr lang="fi-FI" sz="1400" dirty="0"/>
              <a:t>P</a:t>
            </a:r>
            <a:r>
              <a:rPr lang="fi-FI" sz="1400" dirty="0" smtClean="0"/>
              <a:t>erustuu </a:t>
            </a:r>
            <a:r>
              <a:rPr lang="fi-FI" sz="1400" dirty="0"/>
              <a:t>tietoiseen opiskeluun, analyysiin ja </a:t>
            </a:r>
            <a:r>
              <a:rPr lang="fi-FI" sz="1400" dirty="0" smtClean="0"/>
              <a:t>yleistämiseen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M</a:t>
            </a:r>
            <a:r>
              <a:rPr lang="fi-FI" sz="1400" dirty="0" smtClean="0"/>
              <a:t>uodostaa </a:t>
            </a:r>
            <a:r>
              <a:rPr lang="fi-FI" sz="1400" dirty="0"/>
              <a:t>hierarkkisen </a:t>
            </a:r>
            <a:r>
              <a:rPr lang="fi-FI" sz="1400" dirty="0" smtClean="0"/>
              <a:t>järjestelmän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T</a:t>
            </a:r>
            <a:r>
              <a:rPr lang="fi-FI" sz="1400" dirty="0" smtClean="0"/>
              <a:t>ietoista</a:t>
            </a:r>
            <a:r>
              <a:rPr lang="fi-FI" sz="1400" dirty="0"/>
              <a:t>, vaatii </a:t>
            </a:r>
            <a:r>
              <a:rPr lang="fi-FI" sz="1400" dirty="0" smtClean="0"/>
              <a:t>pohdintaa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Y</a:t>
            </a:r>
            <a:r>
              <a:rPr lang="fi-FI" sz="1400" dirty="0" smtClean="0"/>
              <a:t>leisiä </a:t>
            </a:r>
            <a:r>
              <a:rPr lang="fi-FI" sz="1400" dirty="0"/>
              <a:t>lainmukaisuuksia ja </a:t>
            </a:r>
            <a:r>
              <a:rPr lang="fi-FI" sz="1400" dirty="0" smtClean="0"/>
              <a:t>periaatteita selittävää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K</a:t>
            </a:r>
            <a:r>
              <a:rPr lang="fi-FI" sz="1400" dirty="0" smtClean="0"/>
              <a:t>oskee </a:t>
            </a:r>
            <a:r>
              <a:rPr lang="fi-FI" sz="1400" dirty="0"/>
              <a:t>ilmiöiden alkuperää, sisäisiä yhteyksiä ja </a:t>
            </a:r>
            <a:r>
              <a:rPr lang="fi-FI" sz="1400" dirty="0" smtClean="0"/>
              <a:t>periaatteita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O</a:t>
            </a:r>
            <a:r>
              <a:rPr lang="fi-FI" sz="1400" dirty="0" smtClean="0"/>
              <a:t>soittaa </a:t>
            </a:r>
            <a:r>
              <a:rPr lang="fi-FI" sz="1400" dirty="0"/>
              <a:t>ristiriidat ilmiöiden olemukseen kuuluviksi</a:t>
            </a:r>
          </a:p>
          <a:p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4798268" y="5589240"/>
            <a:ext cx="539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https://www.uef.fi/web/aducate/tiedon-maarittelya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3089" y="559200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Lähde: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69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201</TotalTime>
  <Words>451</Words>
  <Application>Microsoft Office PowerPoint</Application>
  <PresentationFormat>Custom</PresentationFormat>
  <Paragraphs>85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Palatino Linotype</vt:lpstr>
      <vt:lpstr>Rockwell</vt:lpstr>
      <vt:lpstr>Rockwell Condensed</vt:lpstr>
      <vt:lpstr>Wingdings</vt:lpstr>
      <vt:lpstr>Wood Type</vt:lpstr>
      <vt:lpstr>POMM1002  Tiedonkäsitykset ja kriittinen ajattelu</vt:lpstr>
      <vt:lpstr>Tänään:</vt:lpstr>
      <vt:lpstr>Luento lentoon?</vt:lpstr>
      <vt:lpstr>Add a Slide Title - 1</vt:lpstr>
      <vt:lpstr>Millaista tietoa ja osaamista koulu arvostaa?  Mistä sen voi päätellä?</vt:lpstr>
      <vt:lpstr>Koulun tiedon- ja osaamiskäsitykset</vt:lpstr>
      <vt:lpstr>Pohditaan ryhmissä</vt:lpstr>
      <vt:lpstr>PowerPoint Presentation</vt:lpstr>
      <vt:lpstr>Arkitieto ja tieteellinen/teoreettinen tieto 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POMM1001  Tiedonkäsitykset</dc:title>
  <dc:creator>Oksanen, Paula</dc:creator>
  <cp:lastModifiedBy>Kostiainen, Emma</cp:lastModifiedBy>
  <cp:revision>22</cp:revision>
  <dcterms:created xsi:type="dcterms:W3CDTF">2019-10-31T06:28:38Z</dcterms:created>
  <dcterms:modified xsi:type="dcterms:W3CDTF">2020-10-27T09:04:35Z</dcterms:modified>
</cp:coreProperties>
</file>