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5" r:id="rId9"/>
    <p:sldId id="266" r:id="rId10"/>
    <p:sldId id="263" r:id="rId11"/>
    <p:sldId id="264"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jZ2a1pF+Y+BHVkWH2JhX0GHLjxP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490"/>
    <p:restoredTop sz="94655"/>
  </p:normalViewPr>
  <p:slideViewPr>
    <p:cSldViewPr snapToGrid="0">
      <p:cViewPr varScale="1">
        <p:scale>
          <a:sx n="55" d="100"/>
          <a:sy n="55" d="100"/>
        </p:scale>
        <p:origin x="66" y="2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6" name="Google Shape;116;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yhjä" type="blank">
  <p:cSld name="BLANK">
    <p:spTree>
      <p:nvGrpSpPr>
        <p:cNvPr id="1" name="Shape 15"/>
        <p:cNvGrpSpPr/>
        <p:nvPr/>
      </p:nvGrpSpPr>
      <p:grpSpPr>
        <a:xfrm>
          <a:off x="0" y="0"/>
          <a:ext cx="0" cy="0"/>
          <a:chOff x="0" y="0"/>
          <a:chExt cx="0" cy="0"/>
        </a:xfrm>
      </p:grpSpPr>
      <p:sp>
        <p:nvSpPr>
          <p:cNvPr id="16" name="Google Shape;16;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tsikko ja pystysuora teksti" type="vertTx">
  <p:cSld name="VERTICAL_TEXT">
    <p:spTree>
      <p:nvGrpSpPr>
        <p:cNvPr id="1" name="Shape 72"/>
        <p:cNvGrpSpPr/>
        <p:nvPr/>
      </p:nvGrpSpPr>
      <p:grpSpPr>
        <a:xfrm>
          <a:off x="0" y="0"/>
          <a:ext cx="0" cy="0"/>
          <a:chOff x="0" y="0"/>
          <a:chExt cx="0" cy="0"/>
        </a:xfrm>
      </p:grpSpPr>
      <p:sp>
        <p:nvSpPr>
          <p:cNvPr id="73" name="Google Shape;73;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0"/>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ystysuora otsikko ja teksti" type="vertTitleAndTx">
  <p:cSld name="VERTICAL_TITLE_AND_VERTICAL_TEXT">
    <p:spTree>
      <p:nvGrpSpPr>
        <p:cNvPr id="1" name="Shape 78"/>
        <p:cNvGrpSpPr/>
        <p:nvPr/>
      </p:nvGrpSpPr>
      <p:grpSpPr>
        <a:xfrm>
          <a:off x="0" y="0"/>
          <a:ext cx="0" cy="0"/>
          <a:chOff x="0" y="0"/>
          <a:chExt cx="0" cy="0"/>
        </a:xfrm>
      </p:grpSpPr>
      <p:sp>
        <p:nvSpPr>
          <p:cNvPr id="79" name="Google Shape;79;p21"/>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1"/>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tsikkodia" type="title">
  <p:cSld name="TITLE">
    <p:spTree>
      <p:nvGrpSpPr>
        <p:cNvPr id="1" name="Shape 19"/>
        <p:cNvGrpSpPr/>
        <p:nvPr/>
      </p:nvGrpSpPr>
      <p:grpSpPr>
        <a:xfrm>
          <a:off x="0" y="0"/>
          <a:ext cx="0" cy="0"/>
          <a:chOff x="0" y="0"/>
          <a:chExt cx="0" cy="0"/>
        </a:xfrm>
      </p:grpSpPr>
      <p:sp>
        <p:nvSpPr>
          <p:cNvPr id="20" name="Google Shape;20;p1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tsikko ja sisältö" type="obj">
  <p:cSld name="OBJECT">
    <p:spTree>
      <p:nvGrpSpPr>
        <p:cNvPr id="1" name="Shape 25"/>
        <p:cNvGrpSpPr/>
        <p:nvPr/>
      </p:nvGrpSpPr>
      <p:grpSpPr>
        <a:xfrm>
          <a:off x="0" y="0"/>
          <a:ext cx="0" cy="0"/>
          <a:chOff x="0" y="0"/>
          <a:chExt cx="0" cy="0"/>
        </a:xfrm>
      </p:grpSpPr>
      <p:sp>
        <p:nvSpPr>
          <p:cNvPr id="26" name="Google Shape;26;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san ylätunniste" type="secHead">
  <p:cSld name="SECTION_HEADER">
    <p:spTree>
      <p:nvGrpSpPr>
        <p:cNvPr id="1" name="Shape 31"/>
        <p:cNvGrpSpPr/>
        <p:nvPr/>
      </p:nvGrpSpPr>
      <p:grpSpPr>
        <a:xfrm>
          <a:off x="0" y="0"/>
          <a:ext cx="0" cy="0"/>
          <a:chOff x="0" y="0"/>
          <a:chExt cx="0" cy="0"/>
        </a:xfrm>
      </p:grpSpPr>
      <p:sp>
        <p:nvSpPr>
          <p:cNvPr id="32" name="Google Shape;32;p1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Kaksi sisältökohdetta" type="twoObj">
  <p:cSld name="TWO_OBJECTS">
    <p:spTree>
      <p:nvGrpSpPr>
        <p:cNvPr id="1" name="Shape 37"/>
        <p:cNvGrpSpPr/>
        <p:nvPr/>
      </p:nvGrpSpPr>
      <p:grpSpPr>
        <a:xfrm>
          <a:off x="0" y="0"/>
          <a:ext cx="0" cy="0"/>
          <a:chOff x="0" y="0"/>
          <a:chExt cx="0" cy="0"/>
        </a:xfrm>
      </p:grpSpPr>
      <p:sp>
        <p:nvSpPr>
          <p:cNvPr id="38" name="Google Shape;38;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1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ailu" type="twoTxTwoObj">
  <p:cSld name="TWO_OBJECTS_WITH_TEXT">
    <p:spTree>
      <p:nvGrpSpPr>
        <p:cNvPr id="1" name="Shape 44"/>
        <p:cNvGrpSpPr/>
        <p:nvPr/>
      </p:nvGrpSpPr>
      <p:grpSpPr>
        <a:xfrm>
          <a:off x="0" y="0"/>
          <a:ext cx="0" cy="0"/>
          <a:chOff x="0" y="0"/>
          <a:chExt cx="0" cy="0"/>
        </a:xfrm>
      </p:grpSpPr>
      <p:sp>
        <p:nvSpPr>
          <p:cNvPr id="45" name="Google Shape;45;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1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1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1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ain otsikko" type="titleOnly">
  <p:cSld name="TITLE_ONLY">
    <p:spTree>
      <p:nvGrpSpPr>
        <p:cNvPr id="1" name="Shape 53"/>
        <p:cNvGrpSpPr/>
        <p:nvPr/>
      </p:nvGrpSpPr>
      <p:grpSpPr>
        <a:xfrm>
          <a:off x="0" y="0"/>
          <a:ext cx="0" cy="0"/>
          <a:chOff x="0" y="0"/>
          <a:chExt cx="0" cy="0"/>
        </a:xfrm>
      </p:grpSpPr>
      <p:sp>
        <p:nvSpPr>
          <p:cNvPr id="54" name="Google Shape;5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tsikollinen sisältö" type="objTx">
  <p:cSld name="OBJECT_WITH_CAPTION_TEXT">
    <p:spTree>
      <p:nvGrpSpPr>
        <p:cNvPr id="1" name="Shape 58"/>
        <p:cNvGrpSpPr/>
        <p:nvPr/>
      </p:nvGrpSpPr>
      <p:grpSpPr>
        <a:xfrm>
          <a:off x="0" y="0"/>
          <a:ext cx="0" cy="0"/>
          <a:chOff x="0" y="0"/>
          <a:chExt cx="0" cy="0"/>
        </a:xfrm>
      </p:grpSpPr>
      <p:sp>
        <p:nvSpPr>
          <p:cNvPr id="59" name="Google Shape;59;p1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Otsikollinen kuva" type="picTx">
  <p:cSld name="PICTURE_WITH_CAPTION_TEXT">
    <p:spTree>
      <p:nvGrpSpPr>
        <p:cNvPr id="1" name="Shape 65"/>
        <p:cNvGrpSpPr/>
        <p:nvPr/>
      </p:nvGrpSpPr>
      <p:grpSpPr>
        <a:xfrm>
          <a:off x="0" y="0"/>
          <a:ext cx="0" cy="0"/>
          <a:chOff x="0" y="0"/>
          <a:chExt cx="0" cy="0"/>
        </a:xfrm>
      </p:grpSpPr>
      <p:sp>
        <p:nvSpPr>
          <p:cNvPr id="66" name="Google Shape;66;p1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9"/>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jp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p:nvPr/>
        </p:nvSpPr>
        <p:spPr>
          <a:xfrm>
            <a:off x="755576" y="332656"/>
            <a:ext cx="7992888" cy="7325042"/>
          </a:xfrm>
          <a:prstGeom prst="rect">
            <a:avLst/>
          </a:prstGeom>
          <a:noFill/>
          <a:ln>
            <a:noFill/>
          </a:ln>
        </p:spPr>
        <p:txBody>
          <a:bodyPr spcFirstLastPara="1" wrap="square" lIns="91425" tIns="45700" rIns="91425" bIns="45700" anchor="t" anchorCtr="0">
            <a:spAutoFit/>
          </a:bodyPr>
          <a:lstStyle/>
          <a:p>
            <a:r>
              <a:rPr lang="fi-FI" sz="2800" dirty="0"/>
              <a:t>4. Ilmastonmuutoksen seurauksia</a:t>
            </a:r>
          </a:p>
          <a:p>
            <a:r>
              <a:rPr lang="fi-FI" sz="3200" dirty="0"/>
              <a:t/>
            </a:r>
            <a:br>
              <a:rPr lang="fi-FI" sz="3200" dirty="0"/>
            </a:br>
            <a:r>
              <a:rPr lang="fi-FI" dirty="0"/>
              <a:t>• Ilmastonmuutoksen vaikutukset jakautuvat maapallolla epätasaisesti.</a:t>
            </a:r>
            <a:endParaRPr lang="fi-FI" sz="3200" dirty="0"/>
          </a:p>
          <a:p>
            <a:r>
              <a:rPr lang="fi-FI" sz="3200" dirty="0"/>
              <a:t/>
            </a:r>
            <a:br>
              <a:rPr lang="fi-FI" sz="3200" dirty="0"/>
            </a:br>
            <a:r>
              <a:rPr lang="fi-FI" dirty="0"/>
              <a:t>• Sään ääri-ilmiöt voimistuvat, merenpinta kohoaa ja ekosysteemit muuttuvat.</a:t>
            </a:r>
            <a:endParaRPr lang="fi-FI" sz="3200" dirty="0"/>
          </a:p>
          <a:p>
            <a:r>
              <a:rPr lang="fi-FI" sz="3200" dirty="0"/>
              <a:t/>
            </a:r>
            <a:br>
              <a:rPr lang="fi-FI" sz="3200" dirty="0"/>
            </a:br>
            <a:r>
              <a:rPr lang="fi-FI" dirty="0"/>
              <a:t>• Ilmastonmuutoksesta on maa- ja metsätaloudelle sekä tuotantoa vähentäviä että tuotantoa lisääviä vaikutuksia.</a:t>
            </a:r>
            <a:endParaRPr lang="fi-FI" sz="3200" dirty="0"/>
          </a:p>
          <a:p>
            <a:r>
              <a:rPr lang="fi-FI" sz="3200" dirty="0"/>
              <a:t/>
            </a:r>
            <a:br>
              <a:rPr lang="fi-FI" sz="3200" dirty="0"/>
            </a:br>
            <a:r>
              <a:rPr lang="fi-FI" dirty="0"/>
              <a:t>• Ilmastonmuutos vaikuttaa sekä matkailuyrityksiin että turisteihin. Matkanjärjestäjät ja lentoyhtiöt ovat alkaneet tarjota matkustajille mahdollisuuksia kompensoida</a:t>
            </a:r>
            <a:r>
              <a:rPr lang="fi-FI" b="1" dirty="0"/>
              <a:t> </a:t>
            </a:r>
            <a:r>
              <a:rPr lang="fi-FI" dirty="0"/>
              <a:t>eli hyvittää aiheutettuja päästöjä.</a:t>
            </a:r>
            <a:endParaRPr lang="fi-FI" sz="3200" dirty="0"/>
          </a:p>
          <a:p>
            <a:r>
              <a:rPr lang="fi-FI" sz="3200" dirty="0"/>
              <a:t/>
            </a:r>
            <a:br>
              <a:rPr lang="fi-FI" sz="3200" dirty="0"/>
            </a:br>
            <a:r>
              <a:rPr lang="fi-FI" dirty="0"/>
              <a:t>• Ilmastonmuutoksella on monia terveysvaikutuksia. </a:t>
            </a:r>
            <a:endParaRPr lang="fi-FI" sz="3200" dirty="0"/>
          </a:p>
          <a:p>
            <a:r>
              <a:rPr lang="fi-FI" sz="3200" dirty="0"/>
              <a:t/>
            </a:r>
            <a:br>
              <a:rPr lang="fi-FI" sz="3200" dirty="0"/>
            </a:br>
            <a:r>
              <a:rPr lang="fi-FI" dirty="0"/>
              <a:t>• Ruoka- ja vesihuollon epävarmuus voi kärjistää erilaisia konflikteja</a:t>
            </a:r>
            <a:r>
              <a:rPr lang="fi-FI" b="1" dirty="0"/>
              <a:t> </a:t>
            </a:r>
            <a:r>
              <a:rPr lang="fi-FI" dirty="0"/>
              <a:t>eli ristiriitoja</a:t>
            </a:r>
            <a:endParaRPr lang="fi-FI" sz="3200" dirty="0"/>
          </a:p>
          <a:p>
            <a:r>
              <a:rPr lang="fi-FI" dirty="0"/>
              <a:t>ja selkkauksia.</a:t>
            </a:r>
            <a:endParaRPr lang="fi-FI" sz="3200" dirty="0"/>
          </a:p>
          <a:p>
            <a:r>
              <a:rPr lang="fi-FI" sz="3200" dirty="0"/>
              <a:t/>
            </a:r>
            <a:br>
              <a:rPr lang="fi-FI" sz="3200" dirty="0"/>
            </a:br>
            <a:r>
              <a:rPr lang="fi-FI" dirty="0"/>
              <a:t>• Ilmastonmuutos näkyy Suomessakin monella tavalla. Suomen talvet lämpenevät enemmän kuin kesät.</a:t>
            </a:r>
            <a:endParaRPr lang="fi-FI" sz="3200" dirty="0"/>
          </a:p>
          <a:p>
            <a:r>
              <a:rPr lang="fi-FI" sz="3200" dirty="0"/>
              <a:t/>
            </a:r>
            <a:br>
              <a:rPr lang="fi-FI" sz="3200" dirty="0"/>
            </a:br>
            <a:endParaRPr sz="3200" dirty="0">
              <a:solidFill>
                <a:schemeClr val="dk1"/>
              </a:solidFill>
              <a:latin typeface="Calibri"/>
              <a:ea typeface="Calibri"/>
              <a:cs typeface="Calibri"/>
              <a:sym typeface="Calibri"/>
            </a:endParaRPr>
          </a:p>
        </p:txBody>
      </p:sp>
      <p:pic>
        <p:nvPicPr>
          <p:cNvPr id="3" name="Kuva 2">
            <a:extLst>
              <a:ext uri="{FF2B5EF4-FFF2-40B4-BE49-F238E27FC236}">
                <a16:creationId xmlns:a16="http://schemas.microsoft.com/office/drawing/2014/main" id="{A4A933EF-4A3B-624D-ADA6-7151B583DAC9}"/>
              </a:ext>
            </a:extLst>
          </p:cNvPr>
          <p:cNvPicPr>
            <a:picLocks noChangeAspect="1"/>
          </p:cNvPicPr>
          <p:nvPr/>
        </p:nvPicPr>
        <p:blipFill>
          <a:blip r:embed="rId3"/>
          <a:stretch>
            <a:fillRect/>
          </a:stretch>
        </p:blipFill>
        <p:spPr>
          <a:xfrm>
            <a:off x="7946265" y="6188481"/>
            <a:ext cx="1197735" cy="6737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3" name="Kuva 2">
            <a:extLst>
              <a:ext uri="{FF2B5EF4-FFF2-40B4-BE49-F238E27FC236}">
                <a16:creationId xmlns:a16="http://schemas.microsoft.com/office/drawing/2014/main" id="{F2EB2B9D-8FDB-944E-AE61-7FC6C9474E98}"/>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8EACC688-F7A4-F14F-AEBF-AAD157B4DF10}"/>
              </a:ext>
            </a:extLst>
          </p:cNvPr>
          <p:cNvPicPr>
            <a:picLocks noChangeAspect="1"/>
          </p:cNvPicPr>
          <p:nvPr/>
        </p:nvPicPr>
        <p:blipFill>
          <a:blip r:embed="rId4"/>
          <a:stretch>
            <a:fillRect/>
          </a:stretch>
        </p:blipFill>
        <p:spPr>
          <a:xfrm>
            <a:off x="0" y="1945957"/>
            <a:ext cx="9144000" cy="296608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pic>
        <p:nvPicPr>
          <p:cNvPr id="3" name="Kuva 2">
            <a:extLst>
              <a:ext uri="{FF2B5EF4-FFF2-40B4-BE49-F238E27FC236}">
                <a16:creationId xmlns:a16="http://schemas.microsoft.com/office/drawing/2014/main" id="{A7FABE87-1775-4D44-8FBA-C4960DA6D64E}"/>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5C690CB0-41B7-C24E-A3FE-5FCCA2DA2610}"/>
              </a:ext>
            </a:extLst>
          </p:cNvPr>
          <p:cNvPicPr>
            <a:picLocks noChangeAspect="1"/>
          </p:cNvPicPr>
          <p:nvPr/>
        </p:nvPicPr>
        <p:blipFill>
          <a:blip r:embed="rId4"/>
          <a:stretch>
            <a:fillRect/>
          </a:stretch>
        </p:blipFill>
        <p:spPr>
          <a:xfrm>
            <a:off x="0" y="1511617"/>
            <a:ext cx="9144000" cy="383476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3" name="Kuva 2">
            <a:extLst>
              <a:ext uri="{FF2B5EF4-FFF2-40B4-BE49-F238E27FC236}">
                <a16:creationId xmlns:a16="http://schemas.microsoft.com/office/drawing/2014/main" id="{72B54FFA-BF84-4C4C-9D13-9CC224BD328B}"/>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B460825B-8B57-C245-A40F-66A08B335163}"/>
              </a:ext>
            </a:extLst>
          </p:cNvPr>
          <p:cNvPicPr>
            <a:picLocks noChangeAspect="1"/>
          </p:cNvPicPr>
          <p:nvPr/>
        </p:nvPicPr>
        <p:blipFill>
          <a:blip r:embed="rId4"/>
          <a:stretch>
            <a:fillRect/>
          </a:stretch>
        </p:blipFill>
        <p:spPr>
          <a:xfrm>
            <a:off x="130707" y="614249"/>
            <a:ext cx="8882586" cy="499468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3" name="Kuva 2">
            <a:extLst>
              <a:ext uri="{FF2B5EF4-FFF2-40B4-BE49-F238E27FC236}">
                <a16:creationId xmlns:a16="http://schemas.microsoft.com/office/drawing/2014/main" id="{8F9AFCB6-F0D2-A14A-B894-FBF136B47220}"/>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6EAC3C2B-A035-EB42-8F4D-C869BE4E3EF2}"/>
              </a:ext>
            </a:extLst>
          </p:cNvPr>
          <p:cNvPicPr>
            <a:picLocks noChangeAspect="1"/>
          </p:cNvPicPr>
          <p:nvPr/>
        </p:nvPicPr>
        <p:blipFill>
          <a:blip r:embed="rId4"/>
          <a:stretch>
            <a:fillRect/>
          </a:stretch>
        </p:blipFill>
        <p:spPr>
          <a:xfrm>
            <a:off x="0" y="769955"/>
            <a:ext cx="9144000" cy="513778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3" name="Kuva 2">
            <a:extLst>
              <a:ext uri="{FF2B5EF4-FFF2-40B4-BE49-F238E27FC236}">
                <a16:creationId xmlns:a16="http://schemas.microsoft.com/office/drawing/2014/main" id="{7462DD92-8AB1-DB49-840A-7319B46E4DF3}"/>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3DEFEF2B-DCD6-504E-A2A7-E4831168C7FB}"/>
              </a:ext>
            </a:extLst>
          </p:cNvPr>
          <p:cNvPicPr>
            <a:picLocks noChangeAspect="1"/>
          </p:cNvPicPr>
          <p:nvPr/>
        </p:nvPicPr>
        <p:blipFill>
          <a:blip r:embed="rId4"/>
          <a:stretch>
            <a:fillRect/>
          </a:stretch>
        </p:blipFill>
        <p:spPr>
          <a:xfrm>
            <a:off x="805542" y="1089639"/>
            <a:ext cx="7532915" cy="5098842"/>
          </a:xfrm>
          <a:prstGeom prst="rect">
            <a:avLst/>
          </a:prstGeom>
        </p:spPr>
      </p:pic>
      <p:sp>
        <p:nvSpPr>
          <p:cNvPr id="2" name="Otsikko 1">
            <a:extLst>
              <a:ext uri="{FF2B5EF4-FFF2-40B4-BE49-F238E27FC236}">
                <a16:creationId xmlns:a16="http://schemas.microsoft.com/office/drawing/2014/main" id="{AA6332D9-FD83-EF42-84F3-179F1EF9CC48}"/>
              </a:ext>
            </a:extLst>
          </p:cNvPr>
          <p:cNvSpPr>
            <a:spLocks noGrp="1"/>
          </p:cNvSpPr>
          <p:nvPr>
            <p:ph type="title"/>
          </p:nvPr>
        </p:nvSpPr>
        <p:spPr>
          <a:xfrm>
            <a:off x="457200" y="274638"/>
            <a:ext cx="8229600" cy="815001"/>
          </a:xfrm>
        </p:spPr>
        <p:txBody>
          <a:bodyPr>
            <a:normAutofit/>
          </a:bodyPr>
          <a:lstStyle/>
          <a:p>
            <a:r>
              <a:rPr lang="fi-FI" sz="3200" dirty="0"/>
              <a:t>Ilmastonmuutoksen seurauksia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3" name="Kuva 2">
            <a:extLst>
              <a:ext uri="{FF2B5EF4-FFF2-40B4-BE49-F238E27FC236}">
                <a16:creationId xmlns:a16="http://schemas.microsoft.com/office/drawing/2014/main" id="{6EA5E33D-30FE-F143-9937-780AC57CD0F2}"/>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039A6CC9-A375-0E44-A00F-C542ADBE15B9}"/>
              </a:ext>
            </a:extLst>
          </p:cNvPr>
          <p:cNvPicPr>
            <a:picLocks noChangeAspect="1"/>
          </p:cNvPicPr>
          <p:nvPr/>
        </p:nvPicPr>
        <p:blipFill>
          <a:blip r:embed="rId4"/>
          <a:stretch>
            <a:fillRect/>
          </a:stretch>
        </p:blipFill>
        <p:spPr>
          <a:xfrm>
            <a:off x="0" y="857250"/>
            <a:ext cx="9144000" cy="51435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pic>
        <p:nvPicPr>
          <p:cNvPr id="3" name="Kuva 2">
            <a:extLst>
              <a:ext uri="{FF2B5EF4-FFF2-40B4-BE49-F238E27FC236}">
                <a16:creationId xmlns:a16="http://schemas.microsoft.com/office/drawing/2014/main" id="{015AA1DA-C384-0847-B231-E63ACE55D6A4}"/>
              </a:ext>
            </a:extLst>
          </p:cNvPr>
          <p:cNvPicPr>
            <a:picLocks noChangeAspect="1"/>
          </p:cNvPicPr>
          <p:nvPr/>
        </p:nvPicPr>
        <p:blipFill>
          <a:blip r:embed="rId3"/>
          <a:stretch>
            <a:fillRect/>
          </a:stretch>
        </p:blipFill>
        <p:spPr>
          <a:xfrm>
            <a:off x="7946265" y="6188481"/>
            <a:ext cx="1197735" cy="673726"/>
          </a:xfrm>
          <a:prstGeom prst="rect">
            <a:avLst/>
          </a:prstGeom>
        </p:spPr>
      </p:pic>
      <p:pic>
        <p:nvPicPr>
          <p:cNvPr id="4" name="Kuva 3">
            <a:extLst>
              <a:ext uri="{FF2B5EF4-FFF2-40B4-BE49-F238E27FC236}">
                <a16:creationId xmlns:a16="http://schemas.microsoft.com/office/drawing/2014/main" id="{6292EBE8-E17A-B24C-A817-977729D54A42}"/>
              </a:ext>
            </a:extLst>
          </p:cNvPr>
          <p:cNvPicPr>
            <a:picLocks noChangeAspect="1"/>
          </p:cNvPicPr>
          <p:nvPr/>
        </p:nvPicPr>
        <p:blipFill>
          <a:blip r:embed="rId4"/>
          <a:stretch>
            <a:fillRect/>
          </a:stretch>
        </p:blipFill>
        <p:spPr>
          <a:xfrm>
            <a:off x="457200" y="1131898"/>
            <a:ext cx="6859709" cy="5393446"/>
          </a:xfrm>
          <a:prstGeom prst="rect">
            <a:avLst/>
          </a:prstGeom>
        </p:spPr>
      </p:pic>
      <p:sp>
        <p:nvSpPr>
          <p:cNvPr id="5" name="Otsikko 4">
            <a:extLst>
              <a:ext uri="{FF2B5EF4-FFF2-40B4-BE49-F238E27FC236}">
                <a16:creationId xmlns:a16="http://schemas.microsoft.com/office/drawing/2014/main" id="{46A12681-FC44-7043-A173-B6B33932DD54}"/>
              </a:ext>
            </a:extLst>
          </p:cNvPr>
          <p:cNvSpPr>
            <a:spLocks noGrp="1"/>
          </p:cNvSpPr>
          <p:nvPr>
            <p:ph type="title"/>
          </p:nvPr>
        </p:nvSpPr>
        <p:spPr/>
        <p:txBody>
          <a:bodyPr>
            <a:normAutofit/>
          </a:bodyPr>
          <a:lstStyle/>
          <a:p>
            <a:pPr algn="l"/>
            <a:r>
              <a:rPr lang="fi-FI" sz="3200" dirty="0"/>
              <a:t>Heijastuva ja imeytyvä säteily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pic>
        <p:nvPicPr>
          <p:cNvPr id="3" name="Kuva 2">
            <a:extLst>
              <a:ext uri="{FF2B5EF4-FFF2-40B4-BE49-F238E27FC236}">
                <a16:creationId xmlns:a16="http://schemas.microsoft.com/office/drawing/2014/main" id="{84A6DC60-0B1B-874D-9111-1AE2110A8D26}"/>
              </a:ext>
            </a:extLst>
          </p:cNvPr>
          <p:cNvPicPr>
            <a:picLocks noChangeAspect="1"/>
          </p:cNvPicPr>
          <p:nvPr/>
        </p:nvPicPr>
        <p:blipFill>
          <a:blip r:embed="rId3"/>
          <a:stretch>
            <a:fillRect/>
          </a:stretch>
        </p:blipFill>
        <p:spPr>
          <a:xfrm>
            <a:off x="7946265" y="6188481"/>
            <a:ext cx="1197735" cy="673726"/>
          </a:xfrm>
          <a:prstGeom prst="rect">
            <a:avLst/>
          </a:prstGeom>
        </p:spPr>
      </p:pic>
      <p:sp>
        <p:nvSpPr>
          <p:cNvPr id="5" name="Otsikko 4">
            <a:extLst>
              <a:ext uri="{FF2B5EF4-FFF2-40B4-BE49-F238E27FC236}">
                <a16:creationId xmlns:a16="http://schemas.microsoft.com/office/drawing/2014/main" id="{9CE68E22-8465-5344-A713-D64B9BB2F835}"/>
              </a:ext>
            </a:extLst>
          </p:cNvPr>
          <p:cNvSpPr>
            <a:spLocks noGrp="1"/>
          </p:cNvSpPr>
          <p:nvPr>
            <p:ph type="title"/>
          </p:nvPr>
        </p:nvSpPr>
        <p:spPr/>
        <p:txBody>
          <a:bodyPr>
            <a:normAutofit fontScale="90000"/>
          </a:bodyPr>
          <a:lstStyle/>
          <a:p>
            <a:r>
              <a:rPr lang="fi-FI" dirty="0"/>
              <a:t>Merenpinnan nousu eri skenaarioiden mukaan</a:t>
            </a:r>
          </a:p>
        </p:txBody>
      </p:sp>
      <p:pic>
        <p:nvPicPr>
          <p:cNvPr id="6" name="Kuva 5">
            <a:extLst>
              <a:ext uri="{FF2B5EF4-FFF2-40B4-BE49-F238E27FC236}">
                <a16:creationId xmlns:a16="http://schemas.microsoft.com/office/drawing/2014/main" id="{ECAC073F-7706-6D4A-AF9F-3CE79FA8C39D}"/>
              </a:ext>
            </a:extLst>
          </p:cNvPr>
          <p:cNvPicPr>
            <a:picLocks noChangeAspect="1"/>
          </p:cNvPicPr>
          <p:nvPr/>
        </p:nvPicPr>
        <p:blipFill rotWithShape="1">
          <a:blip r:embed="rId4"/>
          <a:srcRect r="30141" b="638"/>
          <a:stretch/>
        </p:blipFill>
        <p:spPr>
          <a:xfrm>
            <a:off x="-27182" y="1700012"/>
            <a:ext cx="9121452" cy="432182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C31750-BD34-E342-803A-31B7386836FB}"/>
              </a:ext>
            </a:extLst>
          </p:cNvPr>
          <p:cNvSpPr>
            <a:spLocks noGrp="1"/>
          </p:cNvSpPr>
          <p:nvPr>
            <p:ph type="title"/>
          </p:nvPr>
        </p:nvSpPr>
        <p:spPr/>
        <p:txBody>
          <a:bodyPr/>
          <a:lstStyle/>
          <a:p>
            <a:r>
              <a:rPr lang="fi-FI" dirty="0"/>
              <a:t>Luontokato</a:t>
            </a:r>
          </a:p>
        </p:txBody>
      </p:sp>
      <p:sp>
        <p:nvSpPr>
          <p:cNvPr id="4" name="Tekstin paikkamerkki 3">
            <a:extLst>
              <a:ext uri="{FF2B5EF4-FFF2-40B4-BE49-F238E27FC236}">
                <a16:creationId xmlns:a16="http://schemas.microsoft.com/office/drawing/2014/main" id="{37816B43-3CC3-AE46-B052-E7D477480003}"/>
              </a:ext>
            </a:extLst>
          </p:cNvPr>
          <p:cNvSpPr>
            <a:spLocks noGrp="1"/>
          </p:cNvSpPr>
          <p:nvPr>
            <p:ph type="body" idx="1"/>
          </p:nvPr>
        </p:nvSpPr>
        <p:spPr/>
        <p:txBody>
          <a:bodyPr>
            <a:normAutofit fontScale="77500" lnSpcReduction="20000"/>
          </a:bodyPr>
          <a:lstStyle/>
          <a:p>
            <a:pPr marL="114300" indent="0">
              <a:buNone/>
            </a:pPr>
            <a:r>
              <a:rPr lang="fi-FI" dirty="0"/>
              <a:t>Luonnon monimuotoisuudella eli </a:t>
            </a:r>
            <a:r>
              <a:rPr lang="fi-FI" dirty="0" err="1"/>
              <a:t>biodiversiteetillä</a:t>
            </a:r>
            <a:r>
              <a:rPr lang="fi-FI" dirty="0"/>
              <a:t> tarkoitetaan ekosysteemien monimuotoisuutta, lajien määrää ja lajien sisäistä perinnöllistä muuntelua. Kun luonnon monimuotoisuus pienenee, puhutaan luontokadosta. Ilmastonmuutoksella on suuri vaikutus luontokatoon, sillä ilmastonmuutos muuttaa alueiden elinolosuhteita. Tämä aiheuttaa sukupuuttoja ja monien lajien uhanalaistumista. Ilmastonmuutoksen lisäksi kuitenkin myös muut tekijät vaikuttavat luontokatoon, joka on suuri ihmiskunnan hyvinvointia uhkaava ongelma. Esimerkiksi viruspandemioiden on ennustettu lisääntyvän, kun eliöiden määrissä ja elinoloissa tapahtuu muutoksia. Ihmiskunta ei elä erillään muusta luonnosta, vaan ihminen on osa luontoa.</a:t>
            </a:r>
          </a:p>
          <a:p>
            <a:endParaRPr lang="fi-FI" dirty="0"/>
          </a:p>
        </p:txBody>
      </p:sp>
      <p:pic>
        <p:nvPicPr>
          <p:cNvPr id="5" name="Kuva 4">
            <a:extLst>
              <a:ext uri="{FF2B5EF4-FFF2-40B4-BE49-F238E27FC236}">
                <a16:creationId xmlns:a16="http://schemas.microsoft.com/office/drawing/2014/main" id="{38F658E0-89F3-8549-91FE-26B0C5690318}"/>
              </a:ext>
            </a:extLst>
          </p:cNvPr>
          <p:cNvPicPr>
            <a:picLocks noChangeAspect="1"/>
          </p:cNvPicPr>
          <p:nvPr/>
        </p:nvPicPr>
        <p:blipFill>
          <a:blip r:embed="rId2"/>
          <a:stretch>
            <a:fillRect/>
          </a:stretch>
        </p:blipFill>
        <p:spPr>
          <a:xfrm>
            <a:off x="7946265" y="6188481"/>
            <a:ext cx="1197735" cy="673726"/>
          </a:xfrm>
          <a:prstGeom prst="rect">
            <a:avLst/>
          </a:prstGeom>
        </p:spPr>
      </p:pic>
    </p:spTree>
    <p:extLst>
      <p:ext uri="{BB962C8B-B14F-4D97-AF65-F5344CB8AC3E}">
        <p14:creationId xmlns:p14="http://schemas.microsoft.com/office/powerpoint/2010/main" val="4243309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F0EC2B6-7BC5-F04A-8E87-0562734BE4EC}"/>
              </a:ext>
            </a:extLst>
          </p:cNvPr>
          <p:cNvSpPr>
            <a:spLocks noGrp="1"/>
          </p:cNvSpPr>
          <p:nvPr>
            <p:ph type="title"/>
          </p:nvPr>
        </p:nvSpPr>
        <p:spPr/>
        <p:txBody>
          <a:bodyPr>
            <a:normAutofit fontScale="90000"/>
          </a:bodyPr>
          <a:lstStyle/>
          <a:p>
            <a:r>
              <a:rPr lang="fi-FI" dirty="0"/>
              <a:t>Ilmastonmuutoksen vaikutukset muihin elinkeinoihin</a:t>
            </a:r>
          </a:p>
        </p:txBody>
      </p:sp>
      <p:sp>
        <p:nvSpPr>
          <p:cNvPr id="3" name="Tekstin paikkamerkki 2">
            <a:extLst>
              <a:ext uri="{FF2B5EF4-FFF2-40B4-BE49-F238E27FC236}">
                <a16:creationId xmlns:a16="http://schemas.microsoft.com/office/drawing/2014/main" id="{6ED8E8BD-30E1-444C-9422-93FC76E3C5BC}"/>
              </a:ext>
            </a:extLst>
          </p:cNvPr>
          <p:cNvSpPr>
            <a:spLocks noGrp="1"/>
          </p:cNvSpPr>
          <p:nvPr>
            <p:ph type="body" idx="1"/>
          </p:nvPr>
        </p:nvSpPr>
        <p:spPr/>
        <p:txBody>
          <a:bodyPr>
            <a:normAutofit fontScale="92500" lnSpcReduction="10000"/>
          </a:bodyPr>
          <a:lstStyle/>
          <a:p>
            <a:r>
              <a:rPr lang="fi-FI" dirty="0"/>
              <a:t>Sään ääri-ilmiöt heikentävät energian tuotantovarmuutta ja lisäävät energianjakelun häiriöitä.</a:t>
            </a:r>
          </a:p>
          <a:p>
            <a:r>
              <a:rPr lang="fi-FI" dirty="0"/>
              <a:t>Teollisuuteen vaikuttavat raaka-aineiden saanti sekä teollisten prosessien ja maailmanmarkkinoiden muutokset.</a:t>
            </a:r>
          </a:p>
          <a:p>
            <a:r>
              <a:rPr lang="fi-FI" dirty="0"/>
              <a:t>Vaihtuvat sääolosuhteet vaativat uudenlaisten rakennusmateriaalien ja -menetelmien käyttöä.</a:t>
            </a:r>
          </a:p>
          <a:p>
            <a:r>
              <a:rPr lang="fi-FI" dirty="0"/>
              <a:t>Kalankasvatuksessa lämpö lisää hapen­puutetta ja tauteja.</a:t>
            </a:r>
          </a:p>
          <a:p>
            <a:endParaRPr lang="fi-FI" dirty="0"/>
          </a:p>
        </p:txBody>
      </p:sp>
      <p:pic>
        <p:nvPicPr>
          <p:cNvPr id="4" name="Kuva 3">
            <a:extLst>
              <a:ext uri="{FF2B5EF4-FFF2-40B4-BE49-F238E27FC236}">
                <a16:creationId xmlns:a16="http://schemas.microsoft.com/office/drawing/2014/main" id="{00186DF0-E8DD-ED4F-A076-673CC0561EE1}"/>
              </a:ext>
            </a:extLst>
          </p:cNvPr>
          <p:cNvPicPr>
            <a:picLocks noChangeAspect="1"/>
          </p:cNvPicPr>
          <p:nvPr/>
        </p:nvPicPr>
        <p:blipFill>
          <a:blip r:embed="rId2"/>
          <a:stretch>
            <a:fillRect/>
          </a:stretch>
        </p:blipFill>
        <p:spPr>
          <a:xfrm>
            <a:off x="7946265" y="6188481"/>
            <a:ext cx="1197735" cy="673726"/>
          </a:xfrm>
          <a:prstGeom prst="rect">
            <a:avLst/>
          </a:prstGeom>
        </p:spPr>
      </p:pic>
    </p:spTree>
    <p:extLst>
      <p:ext uri="{BB962C8B-B14F-4D97-AF65-F5344CB8AC3E}">
        <p14:creationId xmlns:p14="http://schemas.microsoft.com/office/powerpoint/2010/main" val="2951508469"/>
      </p:ext>
    </p:extLst>
  </p:cSld>
  <p:clrMapOvr>
    <a:masterClrMapping/>
  </p:clrMapOvr>
</p:sld>
</file>

<file path=ppt/theme/theme1.xml><?xml version="1.0" encoding="utf-8"?>
<a:theme xmlns:a="http://schemas.openxmlformats.org/drawingml/2006/main" name="Office-teema">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243</Words>
  <Application>Microsoft Office PowerPoint</Application>
  <PresentationFormat>Näytössä katseltava diaesitys (4:3)</PresentationFormat>
  <Paragraphs>20</Paragraphs>
  <Slides>11</Slides>
  <Notes>9</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11</vt:i4>
      </vt:variant>
    </vt:vector>
  </HeadingPairs>
  <TitlesOfParts>
    <vt:vector size="14" baseType="lpstr">
      <vt:lpstr>Arial</vt:lpstr>
      <vt:lpstr>Calibri</vt:lpstr>
      <vt:lpstr>Office-teema</vt:lpstr>
      <vt:lpstr>PowerPoint-esitys</vt:lpstr>
      <vt:lpstr>PowerPoint-esitys</vt:lpstr>
      <vt:lpstr>PowerPoint-esitys</vt:lpstr>
      <vt:lpstr>Ilmastonmuutoksen seurauksia</vt:lpstr>
      <vt:lpstr>PowerPoint-esitys</vt:lpstr>
      <vt:lpstr>Heijastuva ja imeytyvä säteily</vt:lpstr>
      <vt:lpstr>Merenpinnan nousu eri skenaarioiden mukaan</vt:lpstr>
      <vt:lpstr>Luontokato</vt:lpstr>
      <vt:lpstr>Ilmastonmuutoksen vaikutukset muihin elinkeinoihin</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Päivi Putkonen</dc:creator>
  <cp:lastModifiedBy>Senni Alatalo</cp:lastModifiedBy>
  <cp:revision>6</cp:revision>
  <dcterms:created xsi:type="dcterms:W3CDTF">2017-08-13T09:32:33Z</dcterms:created>
  <dcterms:modified xsi:type="dcterms:W3CDTF">2021-10-11T08:52:01Z</dcterms:modified>
</cp:coreProperties>
</file>