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0" r:id="rId6"/>
    <p:sldId id="303" r:id="rId7"/>
    <p:sldId id="306" r:id="rId8"/>
    <p:sldId id="304" r:id="rId9"/>
    <p:sldId id="307" r:id="rId10"/>
    <p:sldId id="308" r:id="rId11"/>
    <p:sldId id="309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03"/>
            <p14:sldId id="306"/>
            <p14:sldId id="304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75"/>
    <p:restoredTop sz="94454"/>
  </p:normalViewPr>
  <p:slideViewPr>
    <p:cSldViewPr snapToGrid="0">
      <p:cViewPr varScale="1">
        <p:scale>
          <a:sx n="34" d="100"/>
          <a:sy n="34" d="100"/>
        </p:scale>
        <p:origin x="28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30.7.2021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30.7.2021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 </a:t>
            </a:r>
            <a:r>
              <a:rPr lang="en-GB" dirty="0" err="1"/>
              <a:t>Supervallat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kynnyksella</a:t>
            </a:r>
            <a:r>
              <a:rPr lang="en-GB" dirty="0"/>
              <a:t>̈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Berliini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kylmässä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sodassa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Saksa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jakautuu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kahtia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148697"/>
            <a:ext cx="21031200" cy="8145947"/>
          </a:xfrm>
        </p:spPr>
        <p:txBody>
          <a:bodyPr>
            <a:no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II </a:t>
            </a:r>
            <a:r>
              <a:rPr lang="en-GB" dirty="0" err="1"/>
              <a:t>maailmansodan</a:t>
            </a:r>
            <a:r>
              <a:rPr lang="en-GB" dirty="0"/>
              <a:t> </a:t>
            </a:r>
            <a:r>
              <a:rPr lang="en-GB" dirty="0" err="1"/>
              <a:t>voittajat</a:t>
            </a:r>
            <a:r>
              <a:rPr lang="en-GB" dirty="0"/>
              <a:t> </a:t>
            </a:r>
            <a:r>
              <a:rPr lang="en-GB" dirty="0" err="1"/>
              <a:t>jakoivat</a:t>
            </a:r>
            <a:r>
              <a:rPr lang="en-GB" dirty="0"/>
              <a:t> </a:t>
            </a:r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miehitysvyöhykkeisiin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Berliini</a:t>
            </a:r>
            <a:r>
              <a:rPr lang="en-GB" dirty="0"/>
              <a:t> </a:t>
            </a:r>
            <a:r>
              <a:rPr lang="en-GB" dirty="0" err="1"/>
              <a:t>sijaitsi</a:t>
            </a:r>
            <a:r>
              <a:rPr lang="en-GB" dirty="0"/>
              <a:t> </a:t>
            </a:r>
            <a:r>
              <a:rPr lang="en-GB" dirty="0" err="1"/>
              <a:t>Neuvostoliiton</a:t>
            </a:r>
            <a:r>
              <a:rPr lang="en-GB" dirty="0"/>
              <a:t> </a:t>
            </a:r>
            <a:r>
              <a:rPr lang="en-GB" dirty="0" err="1"/>
              <a:t>miehitysalueella</a:t>
            </a:r>
            <a:r>
              <a:rPr lang="en-GB" dirty="0"/>
              <a:t>, </a:t>
            </a:r>
            <a:r>
              <a:rPr lang="en-GB" dirty="0" err="1"/>
              <a:t>mutta</a:t>
            </a:r>
            <a:r>
              <a:rPr lang="en-GB" dirty="0"/>
              <a:t> </a:t>
            </a:r>
            <a:r>
              <a:rPr lang="en-GB" dirty="0" err="1"/>
              <a:t>kaupunki</a:t>
            </a:r>
            <a:r>
              <a:rPr lang="en-GB" dirty="0"/>
              <a:t> </a:t>
            </a:r>
            <a:r>
              <a:rPr lang="en-GB" dirty="0" err="1"/>
              <a:t>jaettiin</a:t>
            </a:r>
            <a:r>
              <a:rPr lang="en-GB" dirty="0"/>
              <a:t> </a:t>
            </a:r>
            <a:r>
              <a:rPr lang="en-GB" dirty="0" err="1"/>
              <a:t>länsivaltojen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NL:n</a:t>
            </a:r>
            <a:r>
              <a:rPr lang="en-GB" dirty="0"/>
              <a:t> </a:t>
            </a:r>
            <a:r>
              <a:rPr lang="en-GB" dirty="0" err="1"/>
              <a:t>vyöhykkeisiin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Länsivallat</a:t>
            </a:r>
            <a:r>
              <a:rPr lang="en-GB" dirty="0"/>
              <a:t> </a:t>
            </a:r>
            <a:r>
              <a:rPr lang="en-GB" dirty="0" err="1"/>
              <a:t>yhdistivät</a:t>
            </a:r>
            <a:r>
              <a:rPr lang="en-GB" dirty="0"/>
              <a:t> </a:t>
            </a:r>
            <a:r>
              <a:rPr lang="en-GB" dirty="0" err="1"/>
              <a:t>vyöhykkeensä</a:t>
            </a:r>
            <a:r>
              <a:rPr lang="en-GB" dirty="0"/>
              <a:t> 1947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ottivat</a:t>
            </a:r>
            <a:r>
              <a:rPr lang="en-GB" dirty="0"/>
              <a:t> ne Marshall-</a:t>
            </a:r>
            <a:r>
              <a:rPr lang="en-GB" dirty="0" err="1"/>
              <a:t>avun</a:t>
            </a:r>
            <a:r>
              <a:rPr lang="en-GB" dirty="0"/>
              <a:t> </a:t>
            </a:r>
            <a:r>
              <a:rPr lang="en-GB" dirty="0" err="1"/>
              <a:t>piiriin</a:t>
            </a:r>
            <a:r>
              <a:rPr lang="en-GB" dirty="0"/>
              <a:t>. </a:t>
            </a:r>
            <a:r>
              <a:rPr lang="en-GB" dirty="0" err="1"/>
              <a:t>Alueella</a:t>
            </a:r>
            <a:r>
              <a:rPr lang="en-GB" dirty="0"/>
              <a:t> </a:t>
            </a:r>
            <a:r>
              <a:rPr lang="en-GB" dirty="0" err="1"/>
              <a:t>otettiin</a:t>
            </a:r>
            <a:r>
              <a:rPr lang="en-GB" dirty="0"/>
              <a:t> </a:t>
            </a:r>
            <a:r>
              <a:rPr lang="en-GB" dirty="0" err="1"/>
              <a:t>käyttöön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valuutta</a:t>
            </a:r>
            <a:r>
              <a:rPr lang="en-GB" dirty="0"/>
              <a:t>, </a:t>
            </a:r>
            <a:r>
              <a:rPr lang="en-GB" dirty="0" err="1"/>
              <a:t>Saksan</a:t>
            </a:r>
            <a:r>
              <a:rPr lang="en-GB" dirty="0"/>
              <a:t> markka.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2206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Saksa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jakautuu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kahtia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148697"/>
            <a:ext cx="21031200" cy="8145947"/>
          </a:xfrm>
        </p:spPr>
        <p:txBody>
          <a:bodyPr>
            <a:no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NL </a:t>
            </a:r>
            <a:r>
              <a:rPr lang="en-GB" dirty="0" err="1"/>
              <a:t>aloitti</a:t>
            </a:r>
            <a:r>
              <a:rPr lang="en-GB" dirty="0"/>
              <a:t> </a:t>
            </a:r>
            <a:r>
              <a:rPr lang="en-GB" dirty="0" err="1"/>
              <a:t>protestiksi</a:t>
            </a:r>
            <a:r>
              <a:rPr lang="en-GB" dirty="0"/>
              <a:t> </a:t>
            </a:r>
            <a:r>
              <a:rPr lang="en-GB" dirty="0" err="1"/>
              <a:t>Berliinin</a:t>
            </a:r>
            <a:r>
              <a:rPr lang="en-GB" dirty="0"/>
              <a:t> </a:t>
            </a:r>
            <a:r>
              <a:rPr lang="en-GB" dirty="0" err="1"/>
              <a:t>saarron</a:t>
            </a:r>
            <a:r>
              <a:rPr lang="en-GB" dirty="0"/>
              <a:t> </a:t>
            </a:r>
            <a:r>
              <a:rPr lang="en-GB" dirty="0" err="1"/>
              <a:t>eli</a:t>
            </a:r>
            <a:r>
              <a:rPr lang="en-GB" dirty="0"/>
              <a:t> </a:t>
            </a:r>
            <a:r>
              <a:rPr lang="en-GB" dirty="0" err="1"/>
              <a:t>katkaisi</a:t>
            </a:r>
            <a:r>
              <a:rPr lang="en-GB" dirty="0"/>
              <a:t> </a:t>
            </a:r>
            <a:r>
              <a:rPr lang="en-GB" dirty="0" err="1"/>
              <a:t>lännen</a:t>
            </a:r>
            <a:r>
              <a:rPr lang="en-GB" dirty="0"/>
              <a:t> </a:t>
            </a:r>
            <a:r>
              <a:rPr lang="en-GB" dirty="0" err="1"/>
              <a:t>yhteydet</a:t>
            </a:r>
            <a:r>
              <a:rPr lang="en-GB" dirty="0"/>
              <a:t> </a:t>
            </a:r>
            <a:r>
              <a:rPr lang="en-GB" dirty="0" err="1"/>
              <a:t>Länsi-Berliiniin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Saarto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onnistunut</a:t>
            </a:r>
            <a:r>
              <a:rPr lang="en-GB" dirty="0"/>
              <a:t>, </a:t>
            </a:r>
            <a:r>
              <a:rPr lang="en-GB" dirty="0" err="1"/>
              <a:t>sillä</a:t>
            </a:r>
            <a:r>
              <a:rPr lang="en-GB" dirty="0"/>
              <a:t> </a:t>
            </a:r>
            <a:r>
              <a:rPr lang="en-GB" dirty="0" err="1"/>
              <a:t>länsivallat</a:t>
            </a:r>
            <a:r>
              <a:rPr lang="en-GB" dirty="0"/>
              <a:t> </a:t>
            </a:r>
            <a:r>
              <a:rPr lang="en-GB" dirty="0" err="1"/>
              <a:t>huolsivat</a:t>
            </a:r>
            <a:r>
              <a:rPr lang="en-GB" dirty="0"/>
              <a:t> </a:t>
            </a:r>
            <a:r>
              <a:rPr lang="en-GB" dirty="0" err="1"/>
              <a:t>Berliiniä</a:t>
            </a:r>
            <a:r>
              <a:rPr lang="en-GB" dirty="0"/>
              <a:t> </a:t>
            </a:r>
            <a:r>
              <a:rPr lang="en-GB" dirty="0" err="1"/>
              <a:t>ilmateitse</a:t>
            </a:r>
            <a:r>
              <a:rPr lang="en-GB" dirty="0"/>
              <a:t> </a:t>
            </a:r>
            <a:r>
              <a:rPr lang="en-FI" dirty="0"/>
              <a:t>🡪 </a:t>
            </a:r>
            <a:r>
              <a:rPr lang="en-GB" dirty="0" err="1"/>
              <a:t>arvovaltatappio</a:t>
            </a:r>
            <a:r>
              <a:rPr lang="en-GB" dirty="0"/>
              <a:t> </a:t>
            </a:r>
            <a:r>
              <a:rPr lang="en-GB" dirty="0" err="1"/>
              <a:t>Neuvostoliitolle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Seurauksena</a:t>
            </a:r>
            <a:r>
              <a:rPr lang="en-GB" dirty="0"/>
              <a:t> </a:t>
            </a:r>
            <a:r>
              <a:rPr lang="en-GB" dirty="0" err="1"/>
              <a:t>syntyi</a:t>
            </a:r>
            <a:r>
              <a:rPr lang="en-GB" dirty="0"/>
              <a:t> </a:t>
            </a:r>
            <a:r>
              <a:rPr lang="en-GB" dirty="0" err="1"/>
              <a:t>kaksi</a:t>
            </a:r>
            <a:r>
              <a:rPr lang="en-GB" dirty="0"/>
              <a:t> </a:t>
            </a:r>
            <a:r>
              <a:rPr lang="en-GB" dirty="0" err="1"/>
              <a:t>erillistä</a:t>
            </a:r>
            <a:r>
              <a:rPr lang="en-GB" dirty="0"/>
              <a:t> </a:t>
            </a:r>
            <a:r>
              <a:rPr lang="en-GB" dirty="0" err="1"/>
              <a:t>Saksaa</a:t>
            </a:r>
            <a:r>
              <a:rPr lang="en-GB" dirty="0"/>
              <a:t>: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Länsivallat</a:t>
            </a:r>
            <a:r>
              <a:rPr lang="en-GB" dirty="0"/>
              <a:t> </a:t>
            </a:r>
            <a:r>
              <a:rPr lang="en-GB" dirty="0" err="1"/>
              <a:t>perustivat</a:t>
            </a:r>
            <a:r>
              <a:rPr lang="en-GB" dirty="0"/>
              <a:t> </a:t>
            </a:r>
            <a:r>
              <a:rPr lang="en-GB" dirty="0" err="1"/>
              <a:t>omille</a:t>
            </a:r>
            <a:r>
              <a:rPr lang="en-GB" dirty="0"/>
              <a:t> </a:t>
            </a:r>
            <a:r>
              <a:rPr lang="en-GB" dirty="0" err="1"/>
              <a:t>vyöhykkeilleen</a:t>
            </a:r>
            <a:r>
              <a:rPr lang="en-GB" dirty="0"/>
              <a:t> </a:t>
            </a:r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liittotasavallan</a:t>
            </a:r>
            <a:r>
              <a:rPr lang="en-GB" dirty="0"/>
              <a:t> (BRD) </a:t>
            </a:r>
            <a:r>
              <a:rPr lang="en-GB" dirty="0" err="1"/>
              <a:t>toukokuussa</a:t>
            </a:r>
            <a:r>
              <a:rPr lang="en-GB" dirty="0"/>
              <a:t> 1949.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Neuvostoliiton</a:t>
            </a:r>
            <a:r>
              <a:rPr lang="en-GB" dirty="0"/>
              <a:t> </a:t>
            </a:r>
            <a:r>
              <a:rPr lang="en-GB" dirty="0" err="1"/>
              <a:t>vyöhykkeestä</a:t>
            </a:r>
            <a:r>
              <a:rPr lang="en-GB" dirty="0"/>
              <a:t> </a:t>
            </a:r>
            <a:r>
              <a:rPr lang="en-GB" dirty="0" err="1"/>
              <a:t>syntyi</a:t>
            </a:r>
            <a:r>
              <a:rPr lang="en-GB" dirty="0"/>
              <a:t> </a:t>
            </a:r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demokraattinen</a:t>
            </a:r>
            <a:r>
              <a:rPr lang="en-GB" dirty="0"/>
              <a:t> </a:t>
            </a:r>
            <a:r>
              <a:rPr lang="en-GB" dirty="0" err="1"/>
              <a:t>tasavalta</a:t>
            </a:r>
            <a:r>
              <a:rPr lang="en-GB" dirty="0"/>
              <a:t> (DDR).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42825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Berliinin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kriisi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148697"/>
            <a:ext cx="21031200" cy="8145947"/>
          </a:xfrm>
        </p:spPr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Jaettu</a:t>
            </a:r>
            <a:r>
              <a:rPr lang="en-GB" dirty="0"/>
              <a:t> </a:t>
            </a:r>
            <a:r>
              <a:rPr lang="en-GB" dirty="0" err="1"/>
              <a:t>Berliini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ongelma</a:t>
            </a:r>
            <a:r>
              <a:rPr lang="en-GB" dirty="0"/>
              <a:t> </a:t>
            </a:r>
            <a:r>
              <a:rPr lang="en-GB" dirty="0" err="1"/>
              <a:t>DDR:lle</a:t>
            </a:r>
            <a:r>
              <a:rPr lang="en-GB" dirty="0"/>
              <a:t>: </a:t>
            </a:r>
            <a:r>
              <a:rPr lang="en-GB" dirty="0" err="1"/>
              <a:t>koulutettua</a:t>
            </a:r>
            <a:r>
              <a:rPr lang="en-GB" dirty="0"/>
              <a:t> </a:t>
            </a:r>
            <a:r>
              <a:rPr lang="en-GB" dirty="0" err="1"/>
              <a:t>väkeä</a:t>
            </a:r>
            <a:r>
              <a:rPr lang="en-GB" dirty="0"/>
              <a:t> </a:t>
            </a:r>
            <a:r>
              <a:rPr lang="en-GB" dirty="0" err="1"/>
              <a:t>muutti</a:t>
            </a:r>
            <a:r>
              <a:rPr lang="en-GB" dirty="0"/>
              <a:t> </a:t>
            </a:r>
            <a:r>
              <a:rPr lang="en-GB" dirty="0" err="1"/>
              <a:t>länteen</a:t>
            </a:r>
            <a:r>
              <a:rPr lang="en-GB" dirty="0"/>
              <a:t> </a:t>
            </a:r>
            <a:r>
              <a:rPr lang="en-GB" dirty="0" err="1"/>
              <a:t>paremman</a:t>
            </a:r>
            <a:r>
              <a:rPr lang="en-GB" dirty="0"/>
              <a:t> </a:t>
            </a:r>
            <a:r>
              <a:rPr lang="en-GB" dirty="0" err="1"/>
              <a:t>elintason</a:t>
            </a:r>
            <a:r>
              <a:rPr lang="en-GB" dirty="0"/>
              <a:t>, </a:t>
            </a:r>
            <a:r>
              <a:rPr lang="en-GB" dirty="0" err="1"/>
              <a:t>demokratian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avoimen</a:t>
            </a:r>
            <a:r>
              <a:rPr lang="en-GB" dirty="0"/>
              <a:t> </a:t>
            </a:r>
            <a:r>
              <a:rPr lang="en-GB" dirty="0" err="1"/>
              <a:t>yhteiskunnan</a:t>
            </a:r>
            <a:r>
              <a:rPr lang="en-GB" dirty="0"/>
              <a:t> </a:t>
            </a:r>
            <a:r>
              <a:rPr lang="en-GB" dirty="0" err="1"/>
              <a:t>houkuttelemana</a:t>
            </a:r>
            <a:r>
              <a:rPr lang="en-GB" dirty="0"/>
              <a:t>. 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Noin</a:t>
            </a:r>
            <a:r>
              <a:rPr lang="en-GB" dirty="0"/>
              <a:t> 3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ihmistä</a:t>
            </a:r>
            <a:r>
              <a:rPr lang="en-GB" dirty="0"/>
              <a:t> </a:t>
            </a:r>
            <a:r>
              <a:rPr lang="en-GB" dirty="0" err="1"/>
              <a:t>muutti</a:t>
            </a:r>
            <a:r>
              <a:rPr lang="en-GB" dirty="0"/>
              <a:t> pois </a:t>
            </a:r>
            <a:r>
              <a:rPr lang="en-GB" dirty="0" err="1"/>
              <a:t>Itä-Saksasta</a:t>
            </a:r>
            <a:r>
              <a:rPr lang="en-GB" dirty="0"/>
              <a:t> 1950-luvulla, </a:t>
            </a:r>
            <a:r>
              <a:rPr lang="en-GB" dirty="0" err="1"/>
              <a:t>joka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totalitaristinen</a:t>
            </a:r>
            <a:r>
              <a:rPr lang="en-GB" dirty="0"/>
              <a:t> </a:t>
            </a:r>
            <a:r>
              <a:rPr lang="en-GB" dirty="0" err="1"/>
              <a:t>pakkoyhteiskunta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Berliinin</a:t>
            </a:r>
            <a:r>
              <a:rPr lang="en-GB" dirty="0"/>
              <a:t> </a:t>
            </a:r>
            <a:r>
              <a:rPr lang="en-GB" dirty="0" err="1"/>
              <a:t>kriisi</a:t>
            </a:r>
            <a:r>
              <a:rPr lang="en-GB" dirty="0"/>
              <a:t> </a:t>
            </a:r>
            <a:r>
              <a:rPr lang="en-GB" dirty="0" err="1"/>
              <a:t>alkoi</a:t>
            </a:r>
            <a:r>
              <a:rPr lang="en-GB" dirty="0"/>
              <a:t> 1958: NL </a:t>
            </a:r>
            <a:r>
              <a:rPr lang="en-GB" dirty="0" err="1"/>
              <a:t>vaati</a:t>
            </a:r>
            <a:r>
              <a:rPr lang="en-GB" dirty="0"/>
              <a:t> </a:t>
            </a:r>
            <a:r>
              <a:rPr lang="en-GB" dirty="0" err="1"/>
              <a:t>koko</a:t>
            </a:r>
            <a:r>
              <a:rPr lang="en-GB" dirty="0"/>
              <a:t> </a:t>
            </a:r>
            <a:r>
              <a:rPr lang="en-GB" dirty="0" err="1"/>
              <a:t>Berliinin</a:t>
            </a:r>
            <a:r>
              <a:rPr lang="en-GB" dirty="0"/>
              <a:t> </a:t>
            </a:r>
            <a:r>
              <a:rPr lang="en-GB" dirty="0" err="1"/>
              <a:t>liittämistä</a:t>
            </a:r>
            <a:r>
              <a:rPr lang="en-GB" dirty="0"/>
              <a:t> </a:t>
            </a:r>
            <a:r>
              <a:rPr lang="en-GB" dirty="0" err="1"/>
              <a:t>Itä-Saksaan</a:t>
            </a:r>
            <a:r>
              <a:rPr lang="en-GB" dirty="0"/>
              <a:t>, </a:t>
            </a:r>
            <a:r>
              <a:rPr lang="en-GB" dirty="0" err="1"/>
              <a:t>mihin</a:t>
            </a:r>
            <a:r>
              <a:rPr lang="en-GB" dirty="0"/>
              <a:t> </a:t>
            </a:r>
            <a:r>
              <a:rPr lang="en-GB" dirty="0" err="1"/>
              <a:t>länsi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suostunut</a:t>
            </a:r>
            <a:r>
              <a:rPr lang="en-GB" dirty="0"/>
              <a:t>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4176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Berliinin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kriisi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148697"/>
            <a:ext cx="21031200" cy="8145947"/>
          </a:xfrm>
        </p:spPr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Muuttovirran</a:t>
            </a:r>
            <a:r>
              <a:rPr lang="en-GB" dirty="0"/>
              <a:t> </a:t>
            </a:r>
            <a:r>
              <a:rPr lang="en-GB" dirty="0" err="1"/>
              <a:t>pysäyttämiseksi</a:t>
            </a:r>
            <a:r>
              <a:rPr lang="en-GB" dirty="0"/>
              <a:t> DDR </a:t>
            </a:r>
            <a:r>
              <a:rPr lang="en-GB" dirty="0" err="1"/>
              <a:t>rakensi</a:t>
            </a:r>
            <a:r>
              <a:rPr lang="en-GB" dirty="0"/>
              <a:t> </a:t>
            </a:r>
            <a:r>
              <a:rPr lang="en-GB" dirty="0" err="1"/>
              <a:t>muurin</a:t>
            </a:r>
            <a:r>
              <a:rPr lang="en-GB" dirty="0"/>
              <a:t> </a:t>
            </a:r>
            <a:r>
              <a:rPr lang="en-GB" dirty="0" err="1"/>
              <a:t>Berliinin</a:t>
            </a:r>
            <a:r>
              <a:rPr lang="en-GB" dirty="0"/>
              <a:t> </a:t>
            </a:r>
            <a:r>
              <a:rPr lang="en-GB" dirty="0" err="1"/>
              <a:t>keskelle</a:t>
            </a:r>
            <a:r>
              <a:rPr lang="en-GB" dirty="0"/>
              <a:t> 1961: </a:t>
            </a:r>
            <a:r>
              <a:rPr lang="en-GB" dirty="0" err="1"/>
              <a:t>kriisi</a:t>
            </a:r>
            <a:r>
              <a:rPr lang="en-GB" dirty="0"/>
              <a:t> </a:t>
            </a:r>
            <a:r>
              <a:rPr lang="en-GB" dirty="0" err="1"/>
              <a:t>laukesi</a:t>
            </a:r>
            <a:r>
              <a:rPr lang="en-GB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err="1"/>
              <a:t>Berliinillä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suuri</a:t>
            </a:r>
            <a:r>
              <a:rPr lang="en-GB" dirty="0"/>
              <a:t> </a:t>
            </a:r>
            <a:r>
              <a:rPr lang="en-GB" dirty="0" err="1"/>
              <a:t>symboliarvo</a:t>
            </a:r>
            <a:r>
              <a:rPr lang="en-GB" dirty="0"/>
              <a:t> </a:t>
            </a:r>
            <a:r>
              <a:rPr lang="en-GB" dirty="0" err="1"/>
              <a:t>lännelle</a:t>
            </a:r>
            <a:r>
              <a:rPr lang="en-GB" dirty="0"/>
              <a:t> </a:t>
            </a:r>
            <a:r>
              <a:rPr lang="en-GB" dirty="0" err="1"/>
              <a:t>kylmässä</a:t>
            </a:r>
            <a:r>
              <a:rPr lang="en-GB" dirty="0"/>
              <a:t> </a:t>
            </a:r>
            <a:r>
              <a:rPr lang="en-GB" dirty="0" err="1"/>
              <a:t>sodassa</a:t>
            </a:r>
            <a:r>
              <a:rPr lang="en-GB" dirty="0"/>
              <a:t> - </a:t>
            </a:r>
            <a:r>
              <a:rPr lang="en-GB" dirty="0" err="1"/>
              <a:t>Yhdysvaltain</a:t>
            </a:r>
            <a:r>
              <a:rPr lang="en-GB" dirty="0"/>
              <a:t> </a:t>
            </a:r>
            <a:r>
              <a:rPr lang="en-GB" dirty="0" err="1"/>
              <a:t>presidentti</a:t>
            </a:r>
            <a:r>
              <a:rPr lang="en-GB" dirty="0"/>
              <a:t> John F. Kennedy </a:t>
            </a:r>
            <a:r>
              <a:rPr lang="en-GB" dirty="0" err="1"/>
              <a:t>esiintyi</a:t>
            </a:r>
            <a:r>
              <a:rPr lang="en-GB" dirty="0"/>
              <a:t> </a:t>
            </a:r>
            <a:r>
              <a:rPr lang="en-GB" dirty="0" err="1"/>
              <a:t>läpi</a:t>
            </a:r>
            <a:r>
              <a:rPr lang="en-GB" dirty="0"/>
              <a:t> </a:t>
            </a:r>
            <a:r>
              <a:rPr lang="en-GB" dirty="0" err="1"/>
              <a:t>kriisin</a:t>
            </a:r>
            <a:r>
              <a:rPr lang="en-GB" dirty="0"/>
              <a:t> </a:t>
            </a:r>
            <a:r>
              <a:rPr lang="en-GB" dirty="0" err="1"/>
              <a:t>Berliinin</a:t>
            </a:r>
            <a:r>
              <a:rPr lang="en-GB" dirty="0"/>
              <a:t> </a:t>
            </a:r>
            <a:r>
              <a:rPr lang="en-GB" dirty="0" err="1"/>
              <a:t>aseman</a:t>
            </a:r>
            <a:r>
              <a:rPr lang="en-GB" dirty="0"/>
              <a:t> </a:t>
            </a:r>
            <a:r>
              <a:rPr lang="en-GB" dirty="0" err="1"/>
              <a:t>takuumiehenä</a:t>
            </a:r>
            <a:r>
              <a:rPr lang="en-GB" dirty="0"/>
              <a:t>: </a:t>
            </a:r>
            <a:r>
              <a:rPr lang="en-GB" i="1" dirty="0"/>
              <a:t>Ich bin </a:t>
            </a:r>
            <a:r>
              <a:rPr lang="en-GB" i="1" dirty="0" err="1"/>
              <a:t>ein</a:t>
            </a:r>
            <a:r>
              <a:rPr lang="en-GB" i="1" dirty="0"/>
              <a:t> Berliner.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59825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Berliinin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muuri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148697"/>
            <a:ext cx="21031200" cy="8145947"/>
          </a:xfrm>
        </p:spPr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Yli</a:t>
            </a:r>
            <a:r>
              <a:rPr lang="en-GB" dirty="0"/>
              <a:t> 150 km </a:t>
            </a:r>
            <a:r>
              <a:rPr lang="en-GB" dirty="0" err="1"/>
              <a:t>pitkä</a:t>
            </a:r>
            <a:r>
              <a:rPr lang="en-GB" dirty="0"/>
              <a:t> </a:t>
            </a:r>
            <a:r>
              <a:rPr lang="en-GB" dirty="0" err="1"/>
              <a:t>betonimuuri</a:t>
            </a:r>
            <a:r>
              <a:rPr lang="en-GB" dirty="0"/>
              <a:t> </a:t>
            </a:r>
            <a:r>
              <a:rPr lang="en-GB" dirty="0" err="1"/>
              <a:t>jakoi</a:t>
            </a:r>
            <a:r>
              <a:rPr lang="en-GB" dirty="0"/>
              <a:t> </a:t>
            </a:r>
            <a:r>
              <a:rPr lang="en-GB" dirty="0" err="1"/>
              <a:t>Berliinin</a:t>
            </a:r>
            <a:r>
              <a:rPr lang="en-GB" dirty="0"/>
              <a:t> </a:t>
            </a:r>
            <a:r>
              <a:rPr lang="en-GB" dirty="0" err="1"/>
              <a:t>lähes</a:t>
            </a:r>
            <a:r>
              <a:rPr lang="en-GB" dirty="0"/>
              <a:t> 30 </a:t>
            </a:r>
            <a:r>
              <a:rPr lang="en-GB" dirty="0" err="1"/>
              <a:t>vuotta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erotti</a:t>
            </a:r>
            <a:r>
              <a:rPr lang="en-GB" dirty="0"/>
              <a:t> </a:t>
            </a:r>
            <a:r>
              <a:rPr lang="en-GB" dirty="0" err="1"/>
              <a:t>perheitä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ystäviä</a:t>
            </a:r>
            <a:r>
              <a:rPr lang="en-GB" dirty="0"/>
              <a:t> </a:t>
            </a:r>
            <a:r>
              <a:rPr lang="en-GB" dirty="0" err="1"/>
              <a:t>toisistaan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Itäsaksalaisten</a:t>
            </a:r>
            <a:r>
              <a:rPr lang="en-GB" dirty="0"/>
              <a:t> </a:t>
            </a:r>
            <a:r>
              <a:rPr lang="en-GB" dirty="0" err="1"/>
              <a:t>propagandan</a:t>
            </a:r>
            <a:r>
              <a:rPr lang="en-GB" dirty="0"/>
              <a:t> </a:t>
            </a:r>
            <a:r>
              <a:rPr lang="en-GB" dirty="0" err="1"/>
              <a:t>mukaan</a:t>
            </a:r>
            <a:r>
              <a:rPr lang="en-GB" dirty="0"/>
              <a:t> </a:t>
            </a:r>
            <a:r>
              <a:rPr lang="en-GB" dirty="0" err="1"/>
              <a:t>muurin</a:t>
            </a:r>
            <a:r>
              <a:rPr lang="en-GB" dirty="0"/>
              <a:t> </a:t>
            </a:r>
            <a:r>
              <a:rPr lang="en-GB" dirty="0" err="1"/>
              <a:t>tarkoitus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suojella</a:t>
            </a:r>
            <a:r>
              <a:rPr lang="en-GB" dirty="0"/>
              <a:t> </a:t>
            </a:r>
            <a:r>
              <a:rPr lang="en-GB" dirty="0" err="1"/>
              <a:t>DDR:ää</a:t>
            </a:r>
            <a:r>
              <a:rPr lang="en-GB" dirty="0"/>
              <a:t> ”</a:t>
            </a:r>
            <a:r>
              <a:rPr lang="en-GB" dirty="0" err="1"/>
              <a:t>lännen</a:t>
            </a:r>
            <a:r>
              <a:rPr lang="en-GB" dirty="0"/>
              <a:t> </a:t>
            </a:r>
            <a:r>
              <a:rPr lang="en-GB" dirty="0" err="1"/>
              <a:t>fasismilta</a:t>
            </a:r>
            <a:r>
              <a:rPr lang="en-GB" dirty="0"/>
              <a:t>”.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Muurin</a:t>
            </a:r>
            <a:r>
              <a:rPr lang="en-GB" dirty="0"/>
              <a:t> </a:t>
            </a:r>
            <a:r>
              <a:rPr lang="en-GB" dirty="0" err="1"/>
              <a:t>edustalla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avoin</a:t>
            </a:r>
            <a:r>
              <a:rPr lang="en-GB" dirty="0"/>
              <a:t> </a:t>
            </a:r>
            <a:r>
              <a:rPr lang="en-GB" dirty="0" err="1"/>
              <a:t>suojavyöhyke</a:t>
            </a:r>
            <a:r>
              <a:rPr lang="en-GB" dirty="0"/>
              <a:t>, ”</a:t>
            </a:r>
            <a:r>
              <a:rPr lang="en-GB" dirty="0" err="1"/>
              <a:t>kuoleman</a:t>
            </a:r>
            <a:r>
              <a:rPr lang="en-GB" dirty="0"/>
              <a:t> </a:t>
            </a:r>
            <a:r>
              <a:rPr lang="en-GB" dirty="0" err="1"/>
              <a:t>käytävä</a:t>
            </a:r>
            <a:r>
              <a:rPr lang="en-GB" dirty="0"/>
              <a:t>”, </a:t>
            </a:r>
            <a:r>
              <a:rPr lang="en-GB" dirty="0" err="1"/>
              <a:t>johon</a:t>
            </a:r>
            <a:r>
              <a:rPr lang="en-GB" dirty="0"/>
              <a:t> </a:t>
            </a:r>
            <a:r>
              <a:rPr lang="en-GB" dirty="0" err="1"/>
              <a:t>torneista</a:t>
            </a:r>
            <a:r>
              <a:rPr lang="en-GB" dirty="0"/>
              <a:t> </a:t>
            </a:r>
            <a:r>
              <a:rPr lang="en-GB" dirty="0" err="1"/>
              <a:t>vartioivilla</a:t>
            </a:r>
            <a:r>
              <a:rPr lang="en-GB" dirty="0"/>
              <a:t> </a:t>
            </a:r>
            <a:r>
              <a:rPr lang="en-GB" dirty="0" err="1"/>
              <a:t>sotilailla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avoin</a:t>
            </a:r>
            <a:r>
              <a:rPr lang="en-GB" dirty="0"/>
              <a:t> </a:t>
            </a:r>
            <a:r>
              <a:rPr lang="en-GB" dirty="0" err="1"/>
              <a:t>tulilinja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Sadat </a:t>
            </a:r>
            <a:r>
              <a:rPr lang="en-GB" dirty="0" err="1"/>
              <a:t>kuolivat</a:t>
            </a:r>
            <a:r>
              <a:rPr lang="en-GB" dirty="0"/>
              <a:t> tai </a:t>
            </a:r>
            <a:r>
              <a:rPr lang="en-GB" dirty="0" err="1"/>
              <a:t>haavoittuivat</a:t>
            </a:r>
            <a:r>
              <a:rPr lang="en-GB" dirty="0"/>
              <a:t> </a:t>
            </a:r>
            <a:r>
              <a:rPr lang="en-GB" dirty="0" err="1"/>
              <a:t>vakavasti</a:t>
            </a:r>
            <a:r>
              <a:rPr lang="en-GB" dirty="0"/>
              <a:t> </a:t>
            </a:r>
            <a:r>
              <a:rPr lang="en-GB" dirty="0" err="1"/>
              <a:t>pakoyrityksessä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Länteen</a:t>
            </a:r>
            <a:r>
              <a:rPr lang="en-GB" dirty="0"/>
              <a:t> </a:t>
            </a:r>
            <a:r>
              <a:rPr lang="en-GB" dirty="0" err="1"/>
              <a:t>yritettiin</a:t>
            </a:r>
            <a:r>
              <a:rPr lang="en-GB" dirty="0"/>
              <a:t> </a:t>
            </a:r>
            <a:r>
              <a:rPr lang="en-GB" dirty="0" err="1"/>
              <a:t>paeta</a:t>
            </a:r>
            <a:r>
              <a:rPr lang="en-GB" dirty="0"/>
              <a:t> mm. </a:t>
            </a:r>
            <a:r>
              <a:rPr lang="en-GB" dirty="0" err="1"/>
              <a:t>auton</a:t>
            </a:r>
            <a:r>
              <a:rPr lang="en-GB" dirty="0"/>
              <a:t> </a:t>
            </a:r>
            <a:r>
              <a:rPr lang="en-GB" dirty="0" err="1"/>
              <a:t>tavaratilassa</a:t>
            </a:r>
            <a:r>
              <a:rPr lang="en-GB" dirty="0"/>
              <a:t>, </a:t>
            </a:r>
            <a:r>
              <a:rPr lang="en-GB" dirty="0" err="1"/>
              <a:t>kuumailmapallolla</a:t>
            </a:r>
            <a:r>
              <a:rPr lang="en-GB" dirty="0"/>
              <a:t>, </a:t>
            </a:r>
            <a:r>
              <a:rPr lang="en-GB" dirty="0" err="1"/>
              <a:t>köysiradalla</a:t>
            </a:r>
            <a:r>
              <a:rPr lang="en-GB" dirty="0"/>
              <a:t>, </a:t>
            </a:r>
            <a:r>
              <a:rPr lang="en-GB" dirty="0" err="1"/>
              <a:t>tunnelia</a:t>
            </a:r>
            <a:r>
              <a:rPr lang="en-GB" dirty="0"/>
              <a:t> </a:t>
            </a:r>
            <a:r>
              <a:rPr lang="en-GB" dirty="0" err="1"/>
              <a:t>pitkin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40090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Berliinin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muuri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murtuu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148697"/>
            <a:ext cx="21031200" cy="8145947"/>
          </a:xfrm>
        </p:spPr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1980-luvulla </a:t>
            </a:r>
            <a:r>
              <a:rPr lang="en-GB" dirty="0" err="1"/>
              <a:t>itäblokin</a:t>
            </a:r>
            <a:r>
              <a:rPr lang="en-GB" dirty="0"/>
              <a:t> </a:t>
            </a:r>
            <a:r>
              <a:rPr lang="en-GB" dirty="0" err="1"/>
              <a:t>maissa</a:t>
            </a:r>
            <a:r>
              <a:rPr lang="en-GB" dirty="0"/>
              <a:t> </a:t>
            </a:r>
            <a:r>
              <a:rPr lang="en-GB" dirty="0" err="1"/>
              <a:t>alkoivat</a:t>
            </a:r>
            <a:r>
              <a:rPr lang="en-GB" dirty="0"/>
              <a:t> </a:t>
            </a:r>
            <a:r>
              <a:rPr lang="en-GB" dirty="0" err="1"/>
              <a:t>uudistusliikkeet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osa</a:t>
            </a:r>
            <a:r>
              <a:rPr lang="en-GB" dirty="0"/>
              <a:t> </a:t>
            </a:r>
            <a:r>
              <a:rPr lang="en-GB" dirty="0" err="1"/>
              <a:t>avasi</a:t>
            </a:r>
            <a:r>
              <a:rPr lang="en-GB" dirty="0"/>
              <a:t> </a:t>
            </a:r>
            <a:r>
              <a:rPr lang="en-GB" dirty="0" err="1"/>
              <a:t>rajansa</a:t>
            </a:r>
            <a:r>
              <a:rPr lang="en-GB" dirty="0"/>
              <a:t> </a:t>
            </a:r>
            <a:r>
              <a:rPr lang="en-GB" dirty="0" err="1"/>
              <a:t>länteen</a:t>
            </a:r>
            <a:r>
              <a:rPr lang="en-GB" dirty="0"/>
              <a:t>. </a:t>
            </a:r>
            <a:r>
              <a:rPr lang="en-GB" dirty="0" err="1"/>
              <a:t>Itäsaksalaisia</a:t>
            </a:r>
            <a:r>
              <a:rPr lang="en-GB" dirty="0"/>
              <a:t> </a:t>
            </a:r>
            <a:r>
              <a:rPr lang="en-GB" dirty="0" err="1"/>
              <a:t>pakeni</a:t>
            </a:r>
            <a:r>
              <a:rPr lang="en-GB" dirty="0"/>
              <a:t> </a:t>
            </a:r>
            <a:r>
              <a:rPr lang="en-GB" dirty="0" err="1"/>
              <a:t>Unkarin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Itävallan</a:t>
            </a:r>
            <a:r>
              <a:rPr lang="en-GB" dirty="0"/>
              <a:t> </a:t>
            </a:r>
            <a:r>
              <a:rPr lang="en-GB" dirty="0" err="1"/>
              <a:t>kautta</a:t>
            </a:r>
            <a:r>
              <a:rPr lang="en-GB" dirty="0"/>
              <a:t> </a:t>
            </a:r>
            <a:r>
              <a:rPr lang="en-GB" dirty="0" err="1"/>
              <a:t>Länsi-Saksaan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Itä-Saksassa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syksyllä</a:t>
            </a:r>
            <a:r>
              <a:rPr lang="en-GB" dirty="0"/>
              <a:t> 1989 </a:t>
            </a:r>
            <a:r>
              <a:rPr lang="en-GB" dirty="0" err="1"/>
              <a:t>suuria</a:t>
            </a:r>
            <a:r>
              <a:rPr lang="en-GB" dirty="0"/>
              <a:t> </a:t>
            </a:r>
            <a:r>
              <a:rPr lang="en-GB" dirty="0" err="1"/>
              <a:t>mielenosoituksia</a:t>
            </a:r>
            <a:r>
              <a:rPr lang="en-GB" dirty="0"/>
              <a:t> </a:t>
            </a:r>
            <a:r>
              <a:rPr lang="en-GB" dirty="0" err="1"/>
              <a:t>muuria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matkustusrajoituksia</a:t>
            </a:r>
            <a:r>
              <a:rPr lang="en-GB" dirty="0"/>
              <a:t> </a:t>
            </a:r>
            <a:r>
              <a:rPr lang="en-GB" dirty="0" err="1"/>
              <a:t>vastaan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DDR </a:t>
            </a:r>
            <a:r>
              <a:rPr lang="en-GB" dirty="0" err="1"/>
              <a:t>päätti</a:t>
            </a:r>
            <a:r>
              <a:rPr lang="en-GB" dirty="0"/>
              <a:t> </a:t>
            </a:r>
            <a:r>
              <a:rPr lang="en-GB" dirty="0" err="1"/>
              <a:t>helpottaa</a:t>
            </a:r>
            <a:r>
              <a:rPr lang="en-GB" dirty="0"/>
              <a:t> </a:t>
            </a:r>
            <a:r>
              <a:rPr lang="en-GB" dirty="0" err="1"/>
              <a:t>matkustamista</a:t>
            </a:r>
            <a:r>
              <a:rPr lang="en-GB" dirty="0"/>
              <a:t> </a:t>
            </a:r>
            <a:r>
              <a:rPr lang="en-GB" dirty="0" err="1"/>
              <a:t>hallitusti</a:t>
            </a:r>
            <a:r>
              <a:rPr lang="en-GB" dirty="0"/>
              <a:t>, </a:t>
            </a:r>
            <a:r>
              <a:rPr lang="en-GB" dirty="0" err="1"/>
              <a:t>mutta</a:t>
            </a:r>
            <a:r>
              <a:rPr lang="en-GB" dirty="0"/>
              <a:t> 9.11.1989 </a:t>
            </a:r>
            <a:r>
              <a:rPr lang="en-GB" dirty="0" err="1"/>
              <a:t>hallituksen</a:t>
            </a:r>
            <a:r>
              <a:rPr lang="en-GB" dirty="0"/>
              <a:t> </a:t>
            </a:r>
            <a:r>
              <a:rPr lang="en-GB" dirty="0" err="1"/>
              <a:t>edustaja</a:t>
            </a:r>
            <a:r>
              <a:rPr lang="en-GB" dirty="0"/>
              <a:t> </a:t>
            </a:r>
            <a:r>
              <a:rPr lang="en-GB" dirty="0" err="1"/>
              <a:t>lipsautti</a:t>
            </a:r>
            <a:r>
              <a:rPr lang="en-GB" dirty="0"/>
              <a:t> </a:t>
            </a:r>
            <a:r>
              <a:rPr lang="en-GB" dirty="0" err="1"/>
              <a:t>lehdistötilaisuudessa</a:t>
            </a:r>
            <a:r>
              <a:rPr lang="en-GB" dirty="0"/>
              <a:t> </a:t>
            </a:r>
            <a:r>
              <a:rPr lang="en-GB" dirty="0" err="1"/>
              <a:t>muurin</a:t>
            </a:r>
            <a:r>
              <a:rPr lang="en-GB" dirty="0"/>
              <a:t> </a:t>
            </a:r>
            <a:r>
              <a:rPr lang="en-GB" dirty="0" err="1"/>
              <a:t>yli</a:t>
            </a:r>
            <a:r>
              <a:rPr lang="en-GB" dirty="0"/>
              <a:t> </a:t>
            </a:r>
            <a:r>
              <a:rPr lang="en-GB" dirty="0" err="1"/>
              <a:t>matkustamisen</a:t>
            </a:r>
            <a:r>
              <a:rPr lang="en-GB" dirty="0"/>
              <a:t> </a:t>
            </a:r>
            <a:r>
              <a:rPr lang="en-GB" dirty="0" err="1"/>
              <a:t>olevan</a:t>
            </a:r>
            <a:r>
              <a:rPr lang="en-GB" dirty="0"/>
              <a:t> </a:t>
            </a:r>
            <a:r>
              <a:rPr lang="en-GB" dirty="0" err="1"/>
              <a:t>vapaata</a:t>
            </a:r>
            <a:r>
              <a:rPr lang="en-GB" dirty="0"/>
              <a:t>. </a:t>
            </a:r>
            <a:r>
              <a:rPr lang="en-GB" dirty="0" err="1"/>
              <a:t>Tuhannet</a:t>
            </a:r>
            <a:r>
              <a:rPr lang="en-GB" dirty="0"/>
              <a:t> </a:t>
            </a:r>
            <a:r>
              <a:rPr lang="en-GB" dirty="0" err="1"/>
              <a:t>ihmiset</a:t>
            </a:r>
            <a:r>
              <a:rPr lang="en-GB" dirty="0"/>
              <a:t> </a:t>
            </a:r>
            <a:r>
              <a:rPr lang="en-GB" dirty="0" err="1"/>
              <a:t>lähtivät</a:t>
            </a:r>
            <a:r>
              <a:rPr lang="en-GB" dirty="0"/>
              <a:t> </a:t>
            </a:r>
            <a:r>
              <a:rPr lang="en-GB" dirty="0" err="1"/>
              <a:t>muurille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rajavartijat</a:t>
            </a:r>
            <a:r>
              <a:rPr lang="en-GB" dirty="0"/>
              <a:t> </a:t>
            </a:r>
            <a:r>
              <a:rPr lang="en-GB" dirty="0" err="1"/>
              <a:t>avasivat</a:t>
            </a:r>
            <a:r>
              <a:rPr lang="en-GB" dirty="0"/>
              <a:t> </a:t>
            </a:r>
            <a:r>
              <a:rPr lang="en-GB" dirty="0" err="1"/>
              <a:t>puomit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6904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368</Words>
  <Application>Microsoft Macintosh PowerPoint</Application>
  <PresentationFormat>Custom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12. Supervallat sodan kynnyksellä</vt:lpstr>
      <vt:lpstr>Tietoisku: Berliini kylmässä sodassa</vt:lpstr>
      <vt:lpstr>Saksa jakautuu kahtia</vt:lpstr>
      <vt:lpstr>Saksa jakautuu kahtia</vt:lpstr>
      <vt:lpstr>Berliinin kriisi</vt:lpstr>
      <vt:lpstr>Berliinin kriisi</vt:lpstr>
      <vt:lpstr>Berliinin muuri</vt:lpstr>
      <vt:lpstr>Berliinin muuri murtuu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41</cp:revision>
  <cp:lastPrinted>2017-11-30T08:45:33Z</cp:lastPrinted>
  <dcterms:created xsi:type="dcterms:W3CDTF">2020-05-05T09:10:38Z</dcterms:created>
  <dcterms:modified xsi:type="dcterms:W3CDTF">2021-07-30T11:21:17Z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