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sldIdLst>
    <p:sldId id="256" r:id="rId2"/>
    <p:sldId id="260" r:id="rId3"/>
    <p:sldId id="261" r:id="rId4"/>
    <p:sldId id="258" r:id="rId5"/>
    <p:sldId id="257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2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it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597025"/>
            <a:ext cx="7583488" cy="1679575"/>
          </a:xfrm>
        </p:spPr>
        <p:txBody>
          <a:bodyPr anchor="b" anchorCtr="0"/>
          <a:lstStyle>
            <a:lvl1pPr>
              <a:defRPr sz="5400"/>
            </a:lvl1pPr>
          </a:lstStyle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276600"/>
            <a:ext cx="7583487" cy="175260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27892" y="838200"/>
            <a:ext cx="3474720" cy="45720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25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fi-F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</p:spPr>
        <p:txBody>
          <a:bodyPr/>
          <a:lstStyle/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3" y="1371600"/>
            <a:ext cx="7583488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fi-FI" smtClean="0"/>
              <a:t>Click to edit Master text styles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2743200"/>
            <a:ext cx="4114800" cy="28194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365760" indent="-365760">
              <a:defRPr/>
            </a:lvl1pPr>
            <a:lvl2pPr marL="731520" indent="-365760">
              <a:defRPr/>
            </a:lvl2pPr>
            <a:lvl3pPr marL="1097280" indent="-365760">
              <a:defRPr/>
            </a:lvl3pPr>
            <a:lvl4pPr marL="1463040" indent="-365760">
              <a:defRPr/>
            </a:lvl4pPr>
            <a:lvl5pPr marL="1828800" indent="-365760">
              <a:defRPr/>
            </a:lvl5pPr>
            <a:lvl6pPr marL="2194560" indent="-365760">
              <a:defRPr/>
            </a:lvl6pPr>
            <a:lvl7pPr marL="2560320" indent="-365760">
              <a:defRPr/>
            </a:lvl7pPr>
            <a:lvl8pPr marL="2926080" indent="-365760">
              <a:defRPr/>
            </a:lvl8pPr>
            <a:lvl9pPr marL="3291840" indent="-365760">
              <a:defRPr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Vertic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838200"/>
            <a:ext cx="1676400" cy="5053013"/>
          </a:xfrm>
        </p:spPr>
        <p:txBody>
          <a:bodyPr vert="eaVert"/>
          <a:lstStyle>
            <a:lvl1pPr>
              <a:defRPr sz="3600"/>
            </a:lvl1pPr>
          </a:lstStyle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0"/>
            <a:ext cx="6019800" cy="505301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Tex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812" y="3254188"/>
            <a:ext cx="7580376" cy="168536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5400" b="1" kern="120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457200"/>
            <a:ext cx="4114800" cy="27432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1812" y="4953000"/>
            <a:ext cx="7580376" cy="9144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450" y="1627188"/>
            <a:ext cx="7580376" cy="1682496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44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6450" y="3309411"/>
            <a:ext cx="7580376" cy="1755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ct val="90000"/>
              <a:buFont typeface="Wingdings" pitchFamily="2" charset="2"/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6788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6216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6216" y="2174875"/>
            <a:ext cx="3529584" cy="3716338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tabLst/>
              <a:defRPr sz="1800"/>
            </a:lvl6pPr>
            <a:lvl7pPr marL="1603375" indent="-231775">
              <a:tabLst/>
              <a:defRPr sz="1800"/>
            </a:lvl7pPr>
            <a:lvl8pPr marL="1828800" indent="-231775">
              <a:tabLst/>
              <a:defRPr sz="1800"/>
            </a:lvl8pPr>
            <a:lvl9pPr marL="2060575" indent="-231775">
              <a:tabLst/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529584" cy="3716338"/>
          </a:xfrm>
        </p:spPr>
        <p:txBody>
          <a:bodyPr>
            <a:noAutofit/>
          </a:bodyPr>
          <a:lstStyle>
            <a:lvl1pPr marL="2317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89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9144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1461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13716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16033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18288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0605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892" y="838200"/>
            <a:ext cx="3474720" cy="4572000"/>
          </a:xfrm>
        </p:spPr>
        <p:txBody>
          <a:bodyPr>
            <a:normAutofit/>
          </a:bodyPr>
          <a:lstStyle>
            <a:lvl1pPr marL="282575" indent="-282575">
              <a:defRPr sz="2400"/>
            </a:lvl1pPr>
            <a:lvl2pPr marL="573088" indent="-282575">
              <a:defRPr sz="2200"/>
            </a:lvl2pPr>
            <a:lvl3pPr marL="855663" indent="-282575">
              <a:defRPr sz="20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3425" indent="-282575">
              <a:defRPr sz="1800"/>
            </a:lvl7pPr>
            <a:lvl8pPr marL="2286000" indent="-282575">
              <a:defRPr sz="1800"/>
            </a:lvl8pPr>
            <a:lvl9pPr marL="2568575" indent="-282575"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fi-F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ext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675" y="1600200"/>
            <a:ext cx="7232650" cy="4291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64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bg1"/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9/11/15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1722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83" r:id="rId13"/>
  </p:sldLayoutIdLst>
  <p:txStyles>
    <p:titleStyle>
      <a:lvl1pPr algn="ctr" defTabSz="914400" rtl="0" eaLnBrk="1" latinLnBrk="0" hangingPunct="1">
        <a:lnSpc>
          <a:spcPct val="95000"/>
        </a:lnSpc>
        <a:spcBef>
          <a:spcPct val="0"/>
        </a:spcBef>
        <a:buNone/>
        <a:defRPr sz="4800" b="1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spcAft>
          <a:spcPts val="0"/>
        </a:spcAft>
        <a:buSzPct val="90000"/>
        <a:buFont typeface="Wingdings" pitchFamily="2" charset="2"/>
        <a:buChar char=""/>
        <a:defRPr sz="24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22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20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dirty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korppi.jyu.fi/kotka/course/teacher/ope_kurssit.jsp?course=184812" TargetMode="External"/><Relationship Id="rId3" Type="http://schemas.openxmlformats.org/officeDocument/2006/relationships/hyperlink" Target="https://peda.net/jyu/okl/pom-opinnot/pom11jo2015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POM11JO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Kurssin</a:t>
            </a:r>
            <a:r>
              <a:rPr lang="en-US" dirty="0" smtClean="0"/>
              <a:t> </a:t>
            </a:r>
            <a:r>
              <a:rPr lang="en-US" dirty="0" err="1" smtClean="0"/>
              <a:t>sisältö</a:t>
            </a:r>
            <a:r>
              <a:rPr lang="en-US" dirty="0" smtClean="0"/>
              <a:t> – </a:t>
            </a:r>
            <a:r>
              <a:rPr lang="en-US" dirty="0" err="1" smtClean="0"/>
              <a:t>mitä</a:t>
            </a:r>
            <a:r>
              <a:rPr lang="en-US" dirty="0" smtClean="0"/>
              <a:t> </a:t>
            </a:r>
            <a:r>
              <a:rPr lang="en-US" dirty="0" err="1" smtClean="0"/>
              <a:t>tulee</a:t>
            </a:r>
            <a:r>
              <a:rPr lang="en-US" dirty="0" smtClean="0"/>
              <a:t> </a:t>
            </a:r>
            <a:r>
              <a:rPr lang="en-US" dirty="0" err="1" smtClean="0"/>
              <a:t>tapahtumaan</a:t>
            </a:r>
            <a:endParaRPr lang="en-US" dirty="0" smtClean="0"/>
          </a:p>
          <a:p>
            <a:r>
              <a:rPr lang="en-US" dirty="0" err="1" smtClean="0"/>
              <a:t>Oppiaineiden</a:t>
            </a:r>
            <a:r>
              <a:rPr lang="en-US" dirty="0" smtClean="0"/>
              <a:t> </a:t>
            </a:r>
            <a:r>
              <a:rPr lang="en-US" dirty="0" err="1" smtClean="0"/>
              <a:t>politiikka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filosofia</a:t>
            </a:r>
            <a:endParaRPr lang="en-US" dirty="0" smtClean="0"/>
          </a:p>
          <a:p>
            <a:r>
              <a:rPr lang="en-US" dirty="0" smtClean="0"/>
              <a:t>10.9.2015</a:t>
            </a:r>
          </a:p>
          <a:p>
            <a:r>
              <a:rPr lang="en-US" dirty="0" smtClean="0"/>
              <a:t>Jaana Virkkala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961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Monialaisten</a:t>
            </a:r>
            <a:r>
              <a:rPr lang="en-US" dirty="0" smtClean="0"/>
              <a:t> </a:t>
            </a:r>
            <a:r>
              <a:rPr lang="en-US" dirty="0" err="1" smtClean="0"/>
              <a:t>opintojen</a:t>
            </a:r>
            <a:r>
              <a:rPr lang="en-US" dirty="0" smtClean="0"/>
              <a:t> </a:t>
            </a:r>
            <a:r>
              <a:rPr lang="en-US" dirty="0" err="1" smtClean="0"/>
              <a:t>johdanto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https://korppi.jyu.fi/kotka/course/teacher/ope_kurssit.jsp?course=</a:t>
            </a:r>
            <a:r>
              <a:rPr lang="en-US" dirty="0" smtClean="0">
                <a:hlinkClick r:id="rId2"/>
              </a:rPr>
              <a:t>184812</a:t>
            </a:r>
            <a:endParaRPr lang="en-US" dirty="0" smtClean="0"/>
          </a:p>
          <a:p>
            <a:r>
              <a:rPr lang="en-US" dirty="0" err="1" smtClean="0"/>
              <a:t>Pedanet</a:t>
            </a:r>
            <a:r>
              <a:rPr lang="en-US" dirty="0"/>
              <a:t> </a:t>
            </a:r>
            <a:r>
              <a:rPr lang="en-US" dirty="0">
                <a:hlinkClick r:id="rId3"/>
              </a:rPr>
              <a:t>https://peda.net/jyu/okl/pom-opinnot/</a:t>
            </a:r>
            <a:r>
              <a:rPr lang="en-US" dirty="0" smtClean="0">
                <a:hlinkClick r:id="rId3"/>
              </a:rPr>
              <a:t>pom11jo2015</a:t>
            </a:r>
            <a:endParaRPr lang="en-US" dirty="0" smtClean="0"/>
          </a:p>
          <a:p>
            <a:r>
              <a:rPr lang="en-US" dirty="0" err="1" smtClean="0"/>
              <a:t>Kurssin</a:t>
            </a:r>
            <a:r>
              <a:rPr lang="en-US" dirty="0" smtClean="0"/>
              <a:t> </a:t>
            </a:r>
            <a:r>
              <a:rPr lang="en-US" dirty="0" err="1" smtClean="0"/>
              <a:t>tehtävät</a:t>
            </a:r>
            <a:endParaRPr lang="en-US" dirty="0" smtClean="0"/>
          </a:p>
          <a:p>
            <a:r>
              <a:rPr lang="en-US" dirty="0" err="1" smtClean="0"/>
              <a:t>Loppuseminaariryhmien</a:t>
            </a:r>
            <a:r>
              <a:rPr lang="en-US" dirty="0" smtClean="0"/>
              <a:t> </a:t>
            </a:r>
            <a:r>
              <a:rPr lang="en-US" dirty="0" err="1" smtClean="0"/>
              <a:t>muodostaminen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991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 smtClean="0"/>
              <a:t>Loppuseminaarit</a:t>
            </a:r>
            <a:r>
              <a:rPr lang="en-US" sz="4000" dirty="0" smtClean="0"/>
              <a:t> </a:t>
            </a:r>
            <a:r>
              <a:rPr lang="en-US" sz="4000" dirty="0" err="1" smtClean="0"/>
              <a:t>ti</a:t>
            </a:r>
            <a:r>
              <a:rPr lang="en-US" sz="4000" dirty="0" smtClean="0"/>
              <a:t> 27.10. </a:t>
            </a:r>
            <a:r>
              <a:rPr lang="en-US" sz="4000" dirty="0" err="1" smtClean="0"/>
              <a:t>ja</a:t>
            </a:r>
            <a:r>
              <a:rPr lang="en-US" sz="4000" dirty="0" smtClean="0"/>
              <a:t> 3.11. </a:t>
            </a:r>
            <a:r>
              <a:rPr lang="en-US" sz="4000" dirty="0" err="1" smtClean="0"/>
              <a:t>klo</a:t>
            </a:r>
            <a:r>
              <a:rPr lang="en-US" sz="4000" dirty="0" smtClean="0"/>
              <a:t> 14 - 18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7 </a:t>
            </a:r>
            <a:r>
              <a:rPr lang="en-US" dirty="0" err="1" smtClean="0"/>
              <a:t>ryhmää</a:t>
            </a:r>
            <a:r>
              <a:rPr lang="en-US" dirty="0" smtClean="0"/>
              <a:t>: </a:t>
            </a:r>
          </a:p>
          <a:p>
            <a:r>
              <a:rPr lang="en-US" dirty="0" err="1" smtClean="0"/>
              <a:t>Roope</a:t>
            </a:r>
            <a:r>
              <a:rPr lang="en-US" dirty="0" smtClean="0"/>
              <a:t> &amp; </a:t>
            </a:r>
            <a:r>
              <a:rPr lang="en-US" dirty="0" err="1" smtClean="0"/>
              <a:t>Iiro</a:t>
            </a:r>
            <a:endParaRPr lang="en-US" dirty="0" smtClean="0"/>
          </a:p>
          <a:p>
            <a:r>
              <a:rPr lang="en-US" dirty="0" err="1" smtClean="0"/>
              <a:t>Miia</a:t>
            </a:r>
            <a:r>
              <a:rPr lang="en-US" dirty="0" smtClean="0"/>
              <a:t> &amp; </a:t>
            </a:r>
            <a:r>
              <a:rPr lang="en-US" dirty="0" err="1" smtClean="0"/>
              <a:t>Kaisa</a:t>
            </a:r>
            <a:endParaRPr lang="en-US" dirty="0" smtClean="0"/>
          </a:p>
          <a:p>
            <a:r>
              <a:rPr lang="en-US" dirty="0" smtClean="0"/>
              <a:t>Veera &amp; </a:t>
            </a:r>
            <a:r>
              <a:rPr lang="en-US" dirty="0" err="1" smtClean="0"/>
              <a:t>Maija</a:t>
            </a:r>
            <a:endParaRPr lang="en-US" dirty="0" smtClean="0"/>
          </a:p>
          <a:p>
            <a:r>
              <a:rPr lang="en-US" dirty="0" err="1" smtClean="0"/>
              <a:t>Jyri</a:t>
            </a:r>
            <a:r>
              <a:rPr lang="en-US" dirty="0" smtClean="0"/>
              <a:t> &amp; Ilona</a:t>
            </a:r>
          </a:p>
          <a:p>
            <a:r>
              <a:rPr lang="en-US" dirty="0" err="1" smtClean="0"/>
              <a:t>Katariina</a:t>
            </a:r>
            <a:r>
              <a:rPr lang="en-US" dirty="0" smtClean="0"/>
              <a:t> &amp; Minna</a:t>
            </a:r>
          </a:p>
          <a:p>
            <a:r>
              <a:rPr lang="en-US" dirty="0" smtClean="0"/>
              <a:t>Anna &amp; </a:t>
            </a:r>
            <a:r>
              <a:rPr lang="en-US" dirty="0" err="1" smtClean="0"/>
              <a:t>Essi</a:t>
            </a:r>
            <a:endParaRPr lang="en-US" dirty="0" smtClean="0"/>
          </a:p>
          <a:p>
            <a:r>
              <a:rPr lang="en-US" dirty="0" smtClean="0"/>
              <a:t>Vilma &amp; </a:t>
            </a:r>
            <a:r>
              <a:rPr lang="en-US" dirty="0" err="1" smtClean="0"/>
              <a:t>Heikki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734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Luento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Oppiaineiden</a:t>
            </a:r>
            <a:r>
              <a:rPr lang="en-US" dirty="0" smtClean="0"/>
              <a:t> </a:t>
            </a:r>
            <a:r>
              <a:rPr lang="en-US" dirty="0" err="1" smtClean="0"/>
              <a:t>syntymisen</a:t>
            </a:r>
            <a:r>
              <a:rPr lang="en-US" dirty="0" smtClean="0"/>
              <a:t> </a:t>
            </a:r>
            <a:r>
              <a:rPr lang="en-US" dirty="0" err="1" smtClean="0"/>
              <a:t>perusteita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niiden</a:t>
            </a:r>
            <a:r>
              <a:rPr lang="en-US" dirty="0" smtClean="0"/>
              <a:t> </a:t>
            </a:r>
            <a:r>
              <a:rPr lang="en-US" dirty="0" err="1" smtClean="0"/>
              <a:t>kehittymisen</a:t>
            </a:r>
            <a:r>
              <a:rPr lang="en-US" dirty="0" smtClean="0"/>
              <a:t> “</a:t>
            </a:r>
            <a:r>
              <a:rPr lang="en-US" dirty="0" err="1" smtClean="0"/>
              <a:t>mekanismit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Poliittiset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filosofiset</a:t>
            </a:r>
            <a:r>
              <a:rPr lang="en-US" dirty="0" smtClean="0"/>
              <a:t> </a:t>
            </a:r>
            <a:r>
              <a:rPr lang="en-US" dirty="0" err="1" smtClean="0"/>
              <a:t>kytkökset</a:t>
            </a:r>
            <a:endParaRPr lang="en-US" dirty="0" smtClean="0"/>
          </a:p>
          <a:p>
            <a:r>
              <a:rPr lang="en-US" dirty="0" err="1" smtClean="0"/>
              <a:t>Mitä</a:t>
            </a:r>
            <a:r>
              <a:rPr lang="en-US" dirty="0" smtClean="0"/>
              <a:t> </a:t>
            </a:r>
            <a:r>
              <a:rPr lang="en-US" dirty="0" err="1" smtClean="0"/>
              <a:t>ajatuksia</a:t>
            </a:r>
            <a:r>
              <a:rPr lang="en-US" dirty="0" smtClean="0"/>
              <a:t> </a:t>
            </a:r>
            <a:r>
              <a:rPr lang="en-US" dirty="0" err="1" smtClean="0"/>
              <a:t>luento</a:t>
            </a:r>
            <a:r>
              <a:rPr lang="en-US" dirty="0" smtClean="0"/>
              <a:t> </a:t>
            </a:r>
            <a:r>
              <a:rPr lang="en-US" dirty="0" err="1" smtClean="0"/>
              <a:t>herätti</a:t>
            </a:r>
            <a:r>
              <a:rPr lang="en-US" dirty="0" smtClean="0"/>
              <a:t>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964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Tehtävä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Muodostakaa</a:t>
            </a:r>
            <a:r>
              <a:rPr lang="en-US" b="1" dirty="0" smtClean="0"/>
              <a:t> </a:t>
            </a:r>
            <a:r>
              <a:rPr lang="en-US" b="1" dirty="0" err="1" smtClean="0"/>
              <a:t>ryhmä</a:t>
            </a:r>
            <a:r>
              <a:rPr lang="en-US" b="1" dirty="0" smtClean="0"/>
              <a:t>, </a:t>
            </a:r>
            <a:r>
              <a:rPr lang="en-US" b="1" dirty="0" err="1" smtClean="0"/>
              <a:t>joka</a:t>
            </a:r>
            <a:r>
              <a:rPr lang="en-US" b="1" dirty="0" smtClean="0"/>
              <a:t> </a:t>
            </a:r>
            <a:r>
              <a:rPr lang="en-US" b="1" dirty="0" err="1" smtClean="0"/>
              <a:t>luo</a:t>
            </a:r>
            <a:r>
              <a:rPr lang="en-US" b="1" dirty="0" smtClean="0"/>
              <a:t> </a:t>
            </a:r>
            <a:r>
              <a:rPr lang="en-US" b="1" dirty="0" err="1" smtClean="0"/>
              <a:t>uuden</a:t>
            </a:r>
            <a:r>
              <a:rPr lang="en-US" b="1" dirty="0" smtClean="0"/>
              <a:t> </a:t>
            </a:r>
            <a:r>
              <a:rPr lang="en-US" b="1" dirty="0" err="1" smtClean="0"/>
              <a:t>koulun</a:t>
            </a:r>
            <a:endParaRPr lang="en-US" b="1" dirty="0" smtClean="0"/>
          </a:p>
          <a:p>
            <a:r>
              <a:rPr lang="en-US" dirty="0" err="1" smtClean="0"/>
              <a:t>Teidän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tarvitse</a:t>
            </a:r>
            <a:r>
              <a:rPr lang="en-US" dirty="0" smtClean="0"/>
              <a:t> </a:t>
            </a:r>
            <a:r>
              <a:rPr lang="en-US" dirty="0" err="1" smtClean="0"/>
              <a:t>tukeutua</a:t>
            </a:r>
            <a:r>
              <a:rPr lang="en-US" dirty="0" smtClean="0"/>
              <a:t> </a:t>
            </a:r>
            <a:r>
              <a:rPr lang="en-US" dirty="0" err="1" smtClean="0"/>
              <a:t>nykykouluun</a:t>
            </a:r>
            <a:r>
              <a:rPr lang="en-US" dirty="0" smtClean="0"/>
              <a:t>, </a:t>
            </a:r>
            <a:r>
              <a:rPr lang="en-US" dirty="0" err="1" smtClean="0"/>
              <a:t>vaan</a:t>
            </a:r>
            <a:r>
              <a:rPr lang="en-US" dirty="0" smtClean="0"/>
              <a:t> </a:t>
            </a:r>
            <a:r>
              <a:rPr lang="en-US" dirty="0" err="1" smtClean="0"/>
              <a:t>voitte</a:t>
            </a:r>
            <a:r>
              <a:rPr lang="en-US" dirty="0" smtClean="0"/>
              <a:t> </a:t>
            </a:r>
            <a:r>
              <a:rPr lang="en-US" dirty="0" err="1" smtClean="0"/>
              <a:t>luoda</a:t>
            </a:r>
            <a:r>
              <a:rPr lang="en-US" dirty="0" smtClean="0"/>
              <a:t> </a:t>
            </a:r>
            <a:r>
              <a:rPr lang="en-US" dirty="0" err="1" smtClean="0"/>
              <a:t>sen</a:t>
            </a:r>
            <a:r>
              <a:rPr lang="en-US" dirty="0" smtClean="0"/>
              <a:t> </a:t>
            </a:r>
            <a:r>
              <a:rPr lang="en-US" dirty="0" err="1" smtClean="0"/>
              <a:t>sellaiseksi</a:t>
            </a:r>
            <a:r>
              <a:rPr lang="en-US" dirty="0" smtClean="0"/>
              <a:t> kun </a:t>
            </a:r>
            <a:r>
              <a:rPr lang="en-US" dirty="0" err="1" smtClean="0"/>
              <a:t>haluatte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kykenette</a:t>
            </a:r>
            <a:r>
              <a:rPr lang="en-US" dirty="0" smtClean="0"/>
              <a:t> </a:t>
            </a:r>
            <a:r>
              <a:rPr lang="en-US" dirty="0" err="1" smtClean="0"/>
              <a:t>perustelemaan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Teillä</a:t>
            </a:r>
            <a:r>
              <a:rPr lang="en-US" dirty="0" smtClean="0"/>
              <a:t> on </a:t>
            </a:r>
            <a:r>
              <a:rPr lang="en-US" dirty="0" err="1" smtClean="0"/>
              <a:t>siis</a:t>
            </a:r>
            <a:r>
              <a:rPr lang="en-US" dirty="0" smtClean="0"/>
              <a:t> </a:t>
            </a:r>
            <a:r>
              <a:rPr lang="en-US" dirty="0" err="1" smtClean="0"/>
              <a:t>vapaat</a:t>
            </a:r>
            <a:r>
              <a:rPr lang="en-US" dirty="0" smtClean="0"/>
              <a:t> </a:t>
            </a:r>
            <a:r>
              <a:rPr lang="en-US" dirty="0" err="1" smtClean="0"/>
              <a:t>kädet</a:t>
            </a:r>
            <a:r>
              <a:rPr lang="en-US" dirty="0" smtClean="0"/>
              <a:t>!</a:t>
            </a:r>
          </a:p>
          <a:p>
            <a:r>
              <a:rPr lang="en-US" dirty="0" err="1" smtClean="0"/>
              <a:t>Antakaa</a:t>
            </a:r>
            <a:r>
              <a:rPr lang="en-US" dirty="0" smtClean="0"/>
              <a:t> </a:t>
            </a:r>
            <a:r>
              <a:rPr lang="en-US" dirty="0" err="1" smtClean="0"/>
              <a:t>koululle</a:t>
            </a:r>
            <a:r>
              <a:rPr lang="en-US" dirty="0" smtClean="0"/>
              <a:t> </a:t>
            </a:r>
            <a:r>
              <a:rPr lang="en-US" b="1" dirty="0" err="1" smtClean="0"/>
              <a:t>viisi</a:t>
            </a:r>
            <a:r>
              <a:rPr lang="en-US" b="1" dirty="0" smtClean="0"/>
              <a:t> </a:t>
            </a:r>
            <a:r>
              <a:rPr lang="en-US" b="1" dirty="0" err="1" smtClean="0"/>
              <a:t>tavoitetta</a:t>
            </a:r>
            <a:r>
              <a:rPr lang="en-US" b="1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valitkaa</a:t>
            </a:r>
            <a:r>
              <a:rPr lang="en-US" dirty="0" smtClean="0"/>
              <a:t> </a:t>
            </a:r>
            <a:r>
              <a:rPr lang="en-US" b="1" dirty="0" err="1" smtClean="0"/>
              <a:t>viisi</a:t>
            </a:r>
            <a:r>
              <a:rPr lang="en-US" b="1" dirty="0" smtClean="0"/>
              <a:t> </a:t>
            </a:r>
            <a:r>
              <a:rPr lang="en-US" b="1" dirty="0" err="1" smtClean="0"/>
              <a:t>oppiainetta</a:t>
            </a:r>
            <a:r>
              <a:rPr lang="en-US" dirty="0" smtClean="0"/>
              <a:t>, </a:t>
            </a:r>
            <a:r>
              <a:rPr lang="en-US" dirty="0" err="1" smtClean="0"/>
              <a:t>joita</a:t>
            </a:r>
            <a:r>
              <a:rPr lang="en-US" dirty="0" smtClean="0"/>
              <a:t> </a:t>
            </a:r>
            <a:r>
              <a:rPr lang="en-US" dirty="0" err="1" smtClean="0"/>
              <a:t>koulussa</a:t>
            </a:r>
            <a:r>
              <a:rPr lang="en-US" dirty="0" smtClean="0"/>
              <a:t> </a:t>
            </a:r>
            <a:r>
              <a:rPr lang="en-US" dirty="0" err="1" smtClean="0"/>
              <a:t>opiskellaan</a:t>
            </a:r>
            <a:r>
              <a:rPr lang="en-US" dirty="0" smtClean="0"/>
              <a:t>. </a:t>
            </a:r>
            <a:r>
              <a:rPr lang="en-US" dirty="0" err="1" smtClean="0"/>
              <a:t>Oppiaineiden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tarvitse</a:t>
            </a:r>
            <a:r>
              <a:rPr lang="en-US" dirty="0" smtClean="0"/>
              <a:t> olla </a:t>
            </a:r>
            <a:r>
              <a:rPr lang="en-US" dirty="0" err="1" smtClean="0"/>
              <a:t>niitä</a:t>
            </a:r>
            <a:r>
              <a:rPr lang="en-US" dirty="0" smtClean="0"/>
              <a:t>, </a:t>
            </a:r>
            <a:r>
              <a:rPr lang="en-US" dirty="0" err="1" smtClean="0"/>
              <a:t>joita</a:t>
            </a:r>
            <a:r>
              <a:rPr lang="en-US" dirty="0" smtClean="0"/>
              <a:t> on </a:t>
            </a:r>
            <a:r>
              <a:rPr lang="en-US" dirty="0" err="1" smtClean="0"/>
              <a:t>nykykoulussa</a:t>
            </a:r>
            <a:r>
              <a:rPr lang="en-US" dirty="0" smtClean="0"/>
              <a:t>, </a:t>
            </a:r>
            <a:r>
              <a:rPr lang="en-US" dirty="0" err="1" smtClean="0"/>
              <a:t>mutta</a:t>
            </a:r>
            <a:r>
              <a:rPr lang="en-US" dirty="0" smtClean="0"/>
              <a:t> </a:t>
            </a:r>
            <a:r>
              <a:rPr lang="en-US" dirty="0" err="1" smtClean="0"/>
              <a:t>nykyoppiaineitakin</a:t>
            </a:r>
            <a:r>
              <a:rPr lang="en-US" dirty="0" smtClean="0"/>
              <a:t> </a:t>
            </a:r>
            <a:r>
              <a:rPr lang="en-US" dirty="0" err="1" smtClean="0"/>
              <a:t>saa</a:t>
            </a:r>
            <a:r>
              <a:rPr lang="en-US" dirty="0" smtClean="0"/>
              <a:t> </a:t>
            </a:r>
            <a:r>
              <a:rPr lang="en-US" dirty="0" err="1" smtClean="0"/>
              <a:t>käyttää</a:t>
            </a:r>
            <a:r>
              <a:rPr lang="en-US" dirty="0" smtClean="0"/>
              <a:t>. </a:t>
            </a:r>
            <a:r>
              <a:rPr lang="en-US" dirty="0" err="1" smtClean="0"/>
              <a:t>Kirjatkaa</a:t>
            </a:r>
            <a:r>
              <a:rPr lang="en-US" dirty="0" smtClean="0"/>
              <a:t> </a:t>
            </a:r>
            <a:r>
              <a:rPr lang="en-US" dirty="0" err="1" smtClean="0"/>
              <a:t>tavoitteet</a:t>
            </a:r>
            <a:r>
              <a:rPr lang="en-US" dirty="0" smtClean="0"/>
              <a:t>, </a:t>
            </a:r>
            <a:r>
              <a:rPr lang="en-US" dirty="0" err="1" smtClean="0"/>
              <a:t>oppiaineet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perustelut</a:t>
            </a:r>
            <a:r>
              <a:rPr lang="en-US" dirty="0" smtClean="0"/>
              <a:t> </a:t>
            </a:r>
            <a:r>
              <a:rPr lang="en-US" dirty="0" err="1" smtClean="0"/>
              <a:t>ylös</a:t>
            </a:r>
            <a:r>
              <a:rPr lang="en-US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125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Purku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 smtClean="0"/>
              <a:t>Tärkeää</a:t>
            </a:r>
            <a:r>
              <a:rPr lang="en-US" b="1" dirty="0" smtClean="0"/>
              <a:t> on se, </a:t>
            </a:r>
            <a:r>
              <a:rPr lang="en-US" b="1" dirty="0" err="1" smtClean="0"/>
              <a:t>miten</a:t>
            </a:r>
            <a:r>
              <a:rPr lang="en-US" b="1" dirty="0" smtClean="0"/>
              <a:t> </a:t>
            </a:r>
            <a:r>
              <a:rPr lang="en-US" b="1" dirty="0" err="1" smtClean="0"/>
              <a:t>lopputulos</a:t>
            </a:r>
            <a:r>
              <a:rPr lang="en-US" b="1" dirty="0" smtClean="0"/>
              <a:t> </a:t>
            </a:r>
            <a:r>
              <a:rPr lang="en-US" b="1" dirty="0" err="1" smtClean="0"/>
              <a:t>syntyi</a:t>
            </a:r>
            <a:r>
              <a:rPr lang="en-US" b="1" dirty="0" smtClean="0"/>
              <a:t>. </a:t>
            </a:r>
            <a:r>
              <a:rPr lang="en-US" b="1" dirty="0" err="1" smtClean="0"/>
              <a:t>Apukysymyksiä</a:t>
            </a:r>
            <a:r>
              <a:rPr lang="en-US" b="1" dirty="0" smtClean="0"/>
              <a:t>: </a:t>
            </a:r>
          </a:p>
          <a:p>
            <a:r>
              <a:rPr lang="en-US" dirty="0" err="1" smtClean="0"/>
              <a:t>Kuinka</a:t>
            </a:r>
            <a:r>
              <a:rPr lang="en-US" dirty="0" smtClean="0"/>
              <a:t> </a:t>
            </a:r>
            <a:r>
              <a:rPr lang="en-US" dirty="0" err="1" smtClean="0"/>
              <a:t>vaikeaa</a:t>
            </a:r>
            <a:r>
              <a:rPr lang="en-US" dirty="0" smtClean="0"/>
              <a:t> </a:t>
            </a:r>
            <a:r>
              <a:rPr lang="en-US" dirty="0" err="1" smtClean="0"/>
              <a:t>oli</a:t>
            </a:r>
            <a:r>
              <a:rPr lang="en-US" dirty="0" smtClean="0"/>
              <a:t> </a:t>
            </a:r>
            <a:r>
              <a:rPr lang="en-US" dirty="0" err="1" smtClean="0"/>
              <a:t>pyrkiä</a:t>
            </a:r>
            <a:r>
              <a:rPr lang="en-US" dirty="0" smtClean="0"/>
              <a:t> </a:t>
            </a:r>
            <a:r>
              <a:rPr lang="en-US" dirty="0" err="1" smtClean="0"/>
              <a:t>luomaan</a:t>
            </a:r>
            <a:r>
              <a:rPr lang="en-US" dirty="0" smtClean="0"/>
              <a:t> </a:t>
            </a:r>
            <a:r>
              <a:rPr lang="en-US" dirty="0" err="1" smtClean="0"/>
              <a:t>uusi</a:t>
            </a:r>
            <a:r>
              <a:rPr lang="en-US" dirty="0" smtClean="0"/>
              <a:t> </a:t>
            </a:r>
            <a:r>
              <a:rPr lang="en-US" dirty="0" err="1" smtClean="0"/>
              <a:t>koulu</a:t>
            </a:r>
            <a:r>
              <a:rPr lang="en-US" dirty="0" smtClean="0"/>
              <a:t> “</a:t>
            </a:r>
            <a:r>
              <a:rPr lang="en-US" dirty="0" err="1" smtClean="0"/>
              <a:t>tyhjään</a:t>
            </a:r>
            <a:r>
              <a:rPr lang="en-US" dirty="0" smtClean="0"/>
              <a:t>”, kun </a:t>
            </a:r>
            <a:r>
              <a:rPr lang="en-US" dirty="0" err="1" smtClean="0"/>
              <a:t>kaikilla</a:t>
            </a:r>
            <a:r>
              <a:rPr lang="en-US" dirty="0" smtClean="0"/>
              <a:t> </a:t>
            </a:r>
            <a:r>
              <a:rPr lang="en-US" dirty="0" err="1" smtClean="0"/>
              <a:t>om</a:t>
            </a:r>
            <a:r>
              <a:rPr lang="en-US" dirty="0" smtClean="0"/>
              <a:t> </a:t>
            </a:r>
            <a:r>
              <a:rPr lang="en-US" dirty="0" err="1" smtClean="0"/>
              <a:t>kokemus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käsitys</a:t>
            </a:r>
            <a:r>
              <a:rPr lang="en-US" dirty="0" smtClean="0"/>
              <a:t> </a:t>
            </a:r>
            <a:r>
              <a:rPr lang="en-US" dirty="0" err="1" smtClean="0"/>
              <a:t>siitä</a:t>
            </a:r>
            <a:r>
              <a:rPr lang="en-US" dirty="0" smtClean="0"/>
              <a:t>, </a:t>
            </a:r>
            <a:r>
              <a:rPr lang="en-US" dirty="0" err="1" smtClean="0"/>
              <a:t>mitä</a:t>
            </a:r>
            <a:r>
              <a:rPr lang="en-US" dirty="0" smtClean="0"/>
              <a:t> </a:t>
            </a:r>
            <a:r>
              <a:rPr lang="en-US" dirty="0" err="1" smtClean="0"/>
              <a:t>koulu</a:t>
            </a:r>
            <a:r>
              <a:rPr lang="en-US" dirty="0" smtClean="0"/>
              <a:t> on? </a:t>
            </a:r>
          </a:p>
          <a:p>
            <a:r>
              <a:rPr lang="en-US" dirty="0" err="1" smtClean="0"/>
              <a:t>Mihin</a:t>
            </a:r>
            <a:r>
              <a:rPr lang="en-US" dirty="0" smtClean="0"/>
              <a:t> </a:t>
            </a:r>
            <a:r>
              <a:rPr lang="en-US" dirty="0" err="1" smtClean="0"/>
              <a:t>valinnat</a:t>
            </a:r>
            <a:r>
              <a:rPr lang="en-US" dirty="0" smtClean="0"/>
              <a:t> </a:t>
            </a:r>
            <a:r>
              <a:rPr lang="en-US" dirty="0" err="1" smtClean="0"/>
              <a:t>perustuivat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Millainen</a:t>
            </a:r>
            <a:r>
              <a:rPr lang="en-US" dirty="0" smtClean="0"/>
              <a:t> </a:t>
            </a:r>
            <a:r>
              <a:rPr lang="en-US" dirty="0" err="1" smtClean="0"/>
              <a:t>ihmiskäsitys</a:t>
            </a:r>
            <a:r>
              <a:rPr lang="en-US" dirty="0" smtClean="0"/>
              <a:t> </a:t>
            </a:r>
            <a:r>
              <a:rPr lang="en-US" dirty="0" err="1" smtClean="0"/>
              <a:t>valinnan</a:t>
            </a:r>
            <a:r>
              <a:rPr lang="en-US" dirty="0" smtClean="0"/>
              <a:t> </a:t>
            </a:r>
            <a:r>
              <a:rPr lang="en-US" dirty="0" err="1" smtClean="0"/>
              <a:t>taustalla</a:t>
            </a:r>
            <a:r>
              <a:rPr lang="en-US" dirty="0" smtClean="0"/>
              <a:t> on? </a:t>
            </a:r>
            <a:r>
              <a:rPr lang="en-US" dirty="0" err="1" smtClean="0"/>
              <a:t>Entä</a:t>
            </a:r>
            <a:r>
              <a:rPr lang="en-US" dirty="0" smtClean="0"/>
              <a:t> </a:t>
            </a:r>
            <a:r>
              <a:rPr lang="en-US" dirty="0" err="1" smtClean="0"/>
              <a:t>yhteiskuntakäsitys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Millaista</a:t>
            </a:r>
            <a:r>
              <a:rPr lang="en-US" dirty="0" smtClean="0"/>
              <a:t> </a:t>
            </a:r>
            <a:r>
              <a:rPr lang="en-US" dirty="0" err="1" smtClean="0"/>
              <a:t>oppimiskäsitystä</a:t>
            </a:r>
            <a:r>
              <a:rPr lang="en-US" dirty="0" smtClean="0"/>
              <a:t> </a:t>
            </a:r>
            <a:r>
              <a:rPr lang="en-US" dirty="0" err="1" smtClean="0"/>
              <a:t>luotu</a:t>
            </a:r>
            <a:r>
              <a:rPr lang="en-US" dirty="0" smtClean="0"/>
              <a:t> </a:t>
            </a:r>
            <a:r>
              <a:rPr lang="en-US" dirty="0" err="1" smtClean="0"/>
              <a:t>koulu</a:t>
            </a:r>
            <a:r>
              <a:rPr lang="en-US" dirty="0" smtClean="0"/>
              <a:t> </a:t>
            </a:r>
            <a:r>
              <a:rPr lang="en-US" dirty="0" err="1" smtClean="0"/>
              <a:t>edustaa</a:t>
            </a:r>
            <a:endParaRPr lang="en-US" dirty="0"/>
          </a:p>
          <a:p>
            <a:r>
              <a:rPr lang="en-US" dirty="0" err="1" smtClean="0"/>
              <a:t>Kenellä</a:t>
            </a:r>
            <a:r>
              <a:rPr lang="en-US" dirty="0" smtClean="0"/>
              <a:t> </a:t>
            </a:r>
            <a:r>
              <a:rPr lang="en-US" dirty="0" err="1" smtClean="0"/>
              <a:t>koulussa</a:t>
            </a:r>
            <a:r>
              <a:rPr lang="en-US" dirty="0" smtClean="0"/>
              <a:t> on </a:t>
            </a:r>
            <a:r>
              <a:rPr lang="en-US" dirty="0" err="1" smtClean="0"/>
              <a:t>valta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Kuinka</a:t>
            </a:r>
            <a:r>
              <a:rPr lang="en-US" dirty="0" smtClean="0"/>
              <a:t> </a:t>
            </a:r>
            <a:r>
              <a:rPr lang="en-US" dirty="0" err="1" smtClean="0"/>
              <a:t>uudistava</a:t>
            </a:r>
            <a:r>
              <a:rPr lang="en-US" dirty="0" smtClean="0"/>
              <a:t> / </a:t>
            </a:r>
            <a:r>
              <a:rPr lang="en-US" dirty="0" err="1" smtClean="0"/>
              <a:t>säilyttävä</a:t>
            </a:r>
            <a:r>
              <a:rPr lang="en-US" dirty="0" smtClean="0"/>
              <a:t> </a:t>
            </a:r>
            <a:r>
              <a:rPr lang="en-US" dirty="0" err="1" smtClean="0"/>
              <a:t>lopputulos</a:t>
            </a:r>
            <a:r>
              <a:rPr lang="en-US" smtClean="0"/>
              <a:t> on? </a:t>
            </a:r>
            <a:endParaRPr lang="en-US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60347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D16207"/>
      </a:dk2>
      <a:lt2>
        <a:srgbClr val="F0B31E"/>
      </a:lt2>
      <a:accent1>
        <a:srgbClr val="51A6C2"/>
      </a:accent1>
      <a:accent2>
        <a:srgbClr val="51C2A9"/>
      </a:accent2>
      <a:accent3>
        <a:srgbClr val="7EC251"/>
      </a:accent3>
      <a:accent4>
        <a:srgbClr val="E1DC53"/>
      </a:accent4>
      <a:accent5>
        <a:srgbClr val="B54721"/>
      </a:accent5>
      <a:accent6>
        <a:srgbClr val="A16BB1"/>
      </a:accent6>
      <a:hlink>
        <a:srgbClr val="A40A06"/>
      </a:hlink>
      <a:folHlink>
        <a:srgbClr val="837F16"/>
      </a:folHlink>
    </a:clrScheme>
    <a:fontScheme name="Summer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Summer">
      <a:fillStyleLst>
        <a:solidFill>
          <a:schemeClr val="phClr"/>
        </a:solidFill>
        <a:solidFill>
          <a:schemeClr val="phClr">
            <a:tint val="90000"/>
            <a:satMod val="135000"/>
          </a:schemeClr>
        </a:solidFill>
        <a:solidFill>
          <a:schemeClr val="phClr">
            <a:shade val="80000"/>
            <a:satMod val="110000"/>
          </a:schemeClr>
        </a:solidFill>
      </a:fillStyleLst>
      <a:lnStyleLst>
        <a:ln w="9525" cap="flat" cmpd="sng" algn="ctr">
          <a:solidFill>
            <a:schemeClr val="phClr">
              <a:satMod val="135000"/>
            </a:schemeClr>
          </a:solidFill>
          <a:prstDash val="solid"/>
        </a:ln>
        <a:ln w="25400" cap="flat" cmpd="sng" algn="ctr">
          <a:solidFill>
            <a:schemeClr val="phClr">
              <a:satMod val="150000"/>
            </a:schemeClr>
          </a:solidFill>
          <a:prstDash val="solid"/>
        </a:ln>
        <a:ln w="38100" cap="flat" cmpd="sng" algn="ctr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sx="101000" sy="101000" algn="ctr" rotWithShape="0">
              <a:srgbClr val="000000">
                <a:alpha val="50000"/>
              </a:srgbClr>
            </a:outerShdw>
            <a:reflection blurRad="12700" stA="20000" endPos="35000" dist="63500" dir="5400000" sy="-100000" rotWithShape="0"/>
          </a:effectLst>
        </a:effectStyle>
        <a:effectStyle>
          <a:effectLst>
            <a:outerShdw blurRad="127000" sx="103000" sy="103000" algn="ctr" rotWithShape="0">
              <a:srgbClr val="FFFFFF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12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/>
            </a:gs>
            <a:gs pos="100000">
              <a:schemeClr val="tx2"/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Summer.thmx</Template>
  <TotalTime>141</TotalTime>
  <Words>239</Words>
  <Application>Microsoft Macintosh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Summer</vt:lpstr>
      <vt:lpstr>POM11JO</vt:lpstr>
      <vt:lpstr>Monialaisten opintojen johdanto</vt:lpstr>
      <vt:lpstr>Loppuseminaarit ti 27.10. ja 3.11. klo 14 - 18</vt:lpstr>
      <vt:lpstr>Luento</vt:lpstr>
      <vt:lpstr>Tehtävä</vt:lpstr>
      <vt:lpstr>Purku</vt:lpstr>
    </vt:vector>
  </TitlesOfParts>
  <Company>University of Jyväskylä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POM11JO</dc:title>
  <dc:creator>Virkkala Jaana</dc:creator>
  <cp:lastModifiedBy>Virkkala Jaana</cp:lastModifiedBy>
  <cp:revision>6</cp:revision>
  <dcterms:created xsi:type="dcterms:W3CDTF">2015-09-09T12:54:03Z</dcterms:created>
  <dcterms:modified xsi:type="dcterms:W3CDTF">2015-09-11T12:06:59Z</dcterms:modified>
</cp:coreProperties>
</file>