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1" r:id="rId5"/>
    <p:sldId id="259" r:id="rId6"/>
    <p:sldId id="260" r:id="rId7"/>
    <p:sldId id="258" r:id="rId8"/>
    <p:sldId id="262" r:id="rId9"/>
    <p:sldId id="268" r:id="rId10"/>
    <p:sldId id="267" r:id="rId11"/>
    <p:sldId id="263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jbebeoFI4MdMeQCSVb6X6oZvc3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ongisto-Mäenpää" initials="" lastIdx="1" clrIdx="0"/>
  <p:cmAuthor id="1" name="Minna Sallanen" initials="MS" lastIdx="1" clrIdx="1">
    <p:extLst>
      <p:ext uri="{19B8F6BF-5375-455C-9EA6-DF929625EA0E}">
        <p15:presenceInfo xmlns:p15="http://schemas.microsoft.com/office/powerpoint/2012/main" userId="S::minna.sallanen@edita.fi::2a561c57-f134-40c3-9260-2bc817eef0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D16"/>
    <a:srgbClr val="828C3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84543" autoAdjust="0"/>
  </p:normalViewPr>
  <p:slideViewPr>
    <p:cSldViewPr snapToGrid="0">
      <p:cViewPr varScale="1">
        <p:scale>
          <a:sx n="53" d="100"/>
          <a:sy n="53" d="100"/>
        </p:scale>
        <p:origin x="15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036228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_AcAyYmLu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inki.fi/vvks/tekstit/1500_1_agricola/3b/index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Kalvon linkki artikkeliin: https://yle.fi/uutiset/3-9657230</a:t>
            </a:r>
          </a:p>
        </p:txBody>
      </p:sp>
    </p:spTree>
    <p:extLst>
      <p:ext uri="{BB962C8B-B14F-4D97-AF65-F5344CB8AC3E}">
        <p14:creationId xmlns:p14="http://schemas.microsoft.com/office/powerpoint/2010/main" val="65491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b6659294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b6659294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Kalvon linkitys Ylen uutiseen: </a:t>
            </a:r>
            <a:r>
              <a:rPr lang="fi-FI" dirty="0">
                <a:hlinkClick r:id="rId3"/>
              </a:rPr>
              <a:t>https://yle.fi/uutiset/3-10362282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i-FI" dirty="0"/>
              <a:t>Löydät dokumentin kappaleen 1 kohdalta osiosta ”lisämateriaalit” ja nimellä: 1. Dokumenttitehtävä A: näkemyksiä suomalaisista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Kalvon linkki artikkeliin: https://yle.fi/uutiset/3-10826032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b="1" dirty="0"/>
              <a:t>Lisätietoja Leväluhdasta: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/>
                </a:solidFill>
              </a:rPr>
              <a:t>DNA-testi yllätti </a:t>
            </a:r>
            <a:r>
              <a:rPr lang="fi-FI" sz="2400" dirty="0" err="1">
                <a:solidFill>
                  <a:schemeClr val="tx1"/>
                </a:solidFill>
              </a:rPr>
              <a:t>Ahervuon</a:t>
            </a:r>
            <a:r>
              <a:rPr lang="fi-FI" sz="2400" dirty="0">
                <a:solidFill>
                  <a:schemeClr val="tx1"/>
                </a:solidFill>
              </a:rPr>
              <a:t> perheen: Mystiseen lampeen 1600 vuotta sitten upotettu nainen on heille </a:t>
            </a:r>
            <a:r>
              <a:rPr lang="fi-FI" dirty="0">
                <a:solidFill>
                  <a:schemeClr val="tx1"/>
                </a:solidFill>
              </a:rPr>
              <a:t>sukua: https://yle.fi/aihe/artikkeli/2019/06/11/dna-testi-yllatti-ahervuon-perheen-mystiseen-lampeen-1600-vuotta-sitten</a:t>
            </a:r>
            <a:endParaRPr lang="fi-FI" sz="2400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fi-FI" sz="1100" dirty="0">
                <a:solidFill>
                  <a:schemeClr val="tx1"/>
                </a:solidFill>
              </a:rPr>
              <a:t>Saamelaisia eli 1 500 vuotta sitten Pohjanmaalla, uusi dna-tutkimus varmistaa – Mutta miksi naisvainajat haudattiin veteen?: </a:t>
            </a:r>
            <a:r>
              <a:rPr lang="fi-FI" sz="1100" u="sng" dirty="0">
                <a:solidFill>
                  <a:schemeClr val="hlink"/>
                </a:solidFill>
              </a:rPr>
              <a:t>https://www.hs.fi/tiede/art-2000006138698.html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fi-FI" sz="1100" dirty="0"/>
              <a:t>Video englanniksi: </a:t>
            </a:r>
            <a:r>
              <a:rPr lang="fi-FI" dirty="0">
                <a:hlinkClick r:id="rId3"/>
              </a:rPr>
              <a:t>https://www.youtube.com/watch?v=D_AcAyYmLuA</a:t>
            </a:r>
            <a:r>
              <a:rPr lang="fi-FI" dirty="0"/>
              <a:t> </a:t>
            </a:r>
            <a:r>
              <a:rPr lang="fi-FI" dirty="0">
                <a:solidFill>
                  <a:schemeClr val="tx1"/>
                </a:solidFill>
              </a:rPr>
              <a:t>(</a:t>
            </a:r>
            <a:r>
              <a:rPr lang="fi-FI" sz="1100" dirty="0">
                <a:solidFill>
                  <a:schemeClr val="tx1"/>
                </a:solidFill>
                <a:highlight>
                  <a:srgbClr val="FFFFFF"/>
                </a:highlight>
              </a:rPr>
              <a:t>Breakthrough in </a:t>
            </a:r>
            <a:r>
              <a:rPr lang="fi-FI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the</a:t>
            </a:r>
            <a:r>
              <a:rPr lang="fi-FI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i-FI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discovery</a:t>
            </a:r>
            <a:r>
              <a:rPr lang="fi-FI" sz="1100" dirty="0">
                <a:solidFill>
                  <a:schemeClr val="tx1"/>
                </a:solidFill>
                <a:highlight>
                  <a:srgbClr val="FFFFFF"/>
                </a:highlight>
              </a:rPr>
              <a:t> of DNA in </a:t>
            </a:r>
            <a:r>
              <a:rPr lang="fi-FI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ancient</a:t>
            </a:r>
            <a:r>
              <a:rPr lang="fi-FI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i-FI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skulls</a:t>
            </a:r>
            <a:r>
              <a:rPr lang="fi-FI" sz="11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fi-FI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buried</a:t>
            </a:r>
            <a:r>
              <a:rPr lang="fi-FI" sz="1100" dirty="0">
                <a:solidFill>
                  <a:schemeClr val="tx1"/>
                </a:solidFill>
                <a:highlight>
                  <a:srgbClr val="FFFFFF"/>
                </a:highlight>
              </a:rPr>
              <a:t> in </a:t>
            </a:r>
            <a:r>
              <a:rPr lang="fi-FI" sz="1100" dirty="0" err="1">
                <a:solidFill>
                  <a:schemeClr val="tx1"/>
                </a:solidFill>
                <a:highlight>
                  <a:srgbClr val="FFFFFF"/>
                </a:highlight>
              </a:rPr>
              <a:t>water</a:t>
            </a:r>
            <a:r>
              <a:rPr lang="fi-FI" sz="1100" dirty="0">
                <a:solidFill>
                  <a:schemeClr val="tx1"/>
                </a:solidFill>
                <a:highlight>
                  <a:srgbClr val="FFFFFF"/>
                </a:highlight>
              </a:rPr>
              <a:t>)</a:t>
            </a:r>
            <a:endParaRPr lang="fi-FI" sz="1100" b="0" i="0" u="sng" strike="noStrike" cap="none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97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b6659294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b6659294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b665929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b6659294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Löydät dokumentin kappaleen 1 kohdalta osiosta ”lisämateriaalit” ja nimellä: 1. Dokumenttitehtävä: viikinkiajan kaupankäyntiä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b665929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b665929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b6659294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b6659294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Linkitys </a:t>
            </a:r>
            <a:r>
              <a:rPr lang="fi-FI" dirty="0" err="1"/>
              <a:t>YLE:n</a:t>
            </a:r>
            <a:r>
              <a:rPr lang="fi-FI" dirty="0"/>
              <a:t> testiin: https://yle.fi/uutiset/3-8420633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6659294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6659294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r>
              <a:rPr lang="fi-FI" dirty="0"/>
              <a:t>Linkitys dialla: </a:t>
            </a:r>
            <a:r>
              <a:rPr lang="fi-FI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http://www.helsinki.fi/vvks/tekstit/1500_1_agricola/3b/index.html</a:t>
            </a:r>
            <a:r>
              <a:rPr lang="fi-FI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johtaa </a:t>
            </a:r>
            <a:r>
              <a:rPr lang="fi-FI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Helsingin yliopiston Virtuaalinen vanha Suomi –sivuille, jossa listaus on sekä vanhalla suomella että nykysuomeksi selvennettynä.</a:t>
            </a:r>
            <a:endParaRPr lang="fi-FI" sz="1100" b="0" i="0" u="none" strike="noStrike" cap="none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158750" indent="0" rtl="0">
              <a:buNone/>
            </a:pPr>
            <a:r>
              <a:rPr lang="fi-FI" b="1" dirty="0"/>
              <a:t>Lisätietoja opettajalle: </a:t>
            </a:r>
          </a:p>
          <a:p>
            <a:pPr rtl="0"/>
            <a:r>
              <a:rPr lang="fi-FI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Mikael Agricolan Psalttarin esipuheessa julkaistu luettelo hämäläisten ja karjalaisten epäjumalista vuodelta 1551 on ensimmäinen kirjallinen lähde suomalaisen kansanuskon alueelta. Psalttari on Vanhan testamentin psalmikokoelma, jossa on 150 psalmia. </a:t>
            </a:r>
            <a:endParaRPr lang="fi-FI" b="0" dirty="0">
              <a:effectLst/>
            </a:endParaRPr>
          </a:p>
          <a:p>
            <a:pPr rtl="0"/>
            <a:r>
              <a:rPr lang="fi-FI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Suomen historia dokumentteja 1 -teoksen mukaan jumalluettelo sisältää monia jo esihistorialliselta ajalta peräisin olevia henkisiä aineksia, uskomuksia ja käsityksiä. Varhaisimmat kerrostumat ovat yhteissuomalaiselta tai suomalais-ugrilaisesta ajalta, mutta nähtävissä on myös kerrostumia, joissa on vaikutteita viikingeiltä, bysanttilaiselta  ja roomalaiskatolilaiselta kirkolta. </a:t>
            </a:r>
            <a:endParaRPr lang="fi-FI" b="0" dirty="0">
              <a:effectLst/>
            </a:endParaRPr>
          </a:p>
          <a:p>
            <a:pPr rtl="0"/>
            <a:r>
              <a:rPr lang="fi-FI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Mikael Agricola on tehnyt kirjoituksen ilmeisesti toimiessaan Turun piispa Martti </a:t>
            </a:r>
            <a:r>
              <a:rPr lang="fi-FI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Skytten</a:t>
            </a:r>
            <a:r>
              <a:rPr lang="fi-FI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sijaisena tämän sairastuttua ja lopulta kuoltua. Psalttarin suomentamisessa Agricola on ehkä käyttänyt Turun katedraalikoulun oppilaita (teinejä) apunaan. </a:t>
            </a:r>
            <a:endParaRPr lang="fi-FI" b="0" dirty="0">
              <a:effectLst/>
            </a:endParaRPr>
          </a:p>
          <a:p>
            <a:pPr marL="15875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468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965723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le.fi/uutiset/3-1036228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08260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le.fi/uutiset/3-842063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inki.fi/vvks/tekstit/1500_1_agricola/3b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u, ulko, ruoho, talo&#10;&#10;Kuvaus luotu automaattisesti">
            <a:extLst>
              <a:ext uri="{FF2B5EF4-FFF2-40B4-BE49-F238E27FC236}">
                <a16:creationId xmlns:a16="http://schemas.microsoft.com/office/drawing/2014/main" id="{DF7DB3C0-9F38-4DC8-A819-AF34DAE22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26"/>
            <a:ext cx="9144000" cy="6096000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-1" y="5406173"/>
            <a:ext cx="9144000" cy="1083527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-2" y="5406173"/>
            <a:ext cx="91439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6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1. Rautakautinen Suomi</a:t>
            </a:r>
            <a:endParaRPr sz="60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rgbClr val="FFBA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fi-FI" sz="1800" b="1" u="none" strike="noStrike" cap="none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Sivut </a:t>
            </a:r>
            <a:r>
              <a:rPr 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–</a:t>
            </a:r>
            <a:r>
              <a:rPr lang="fi-FI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25 </a:t>
            </a:r>
            <a:endParaRPr sz="1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6560F-E476-4925-9143-EC630968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55" y="18255"/>
            <a:ext cx="6088819" cy="1325563"/>
          </a:xfrm>
        </p:spPr>
        <p:txBody>
          <a:bodyPr/>
          <a:lstStyle/>
          <a:p>
            <a:r>
              <a:rPr lang="fi-FI" dirty="0"/>
              <a:t>Arkielämää rautakaudella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CCFBDB-8D6C-457F-8B6D-89FC63FDF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4" y="2194744"/>
            <a:ext cx="7600951" cy="4663256"/>
          </a:xfrm>
        </p:spPr>
        <p:txBody>
          <a:bodyPr>
            <a:normAutofit/>
          </a:bodyPr>
          <a:lstStyle/>
          <a:p>
            <a:pPr marL="533400" indent="-457200">
              <a:buClr>
                <a:schemeClr val="tx1"/>
              </a:buClr>
              <a:buSzPts val="2400"/>
              <a:buFont typeface="Calibri" panose="020F0502020204030204" pitchFamily="34" charset="0"/>
              <a:buChar char="→"/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Lukekaa artikkeli: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Viikinkiajan kylässä paiskittiin töitä ja herkuteltiin possunlihalla – Vapriikki vie aikamatkalle vuoteen 1017</a:t>
            </a:r>
            <a:endParaRPr lang="fi-FI" u="sng" dirty="0">
              <a:solidFill>
                <a:schemeClr val="hlink"/>
              </a:solidFill>
            </a:endParaRPr>
          </a:p>
          <a:p>
            <a:pPr marL="533400" indent="-457200">
              <a:buClr>
                <a:schemeClr val="tx1"/>
              </a:buClr>
              <a:buSzPts val="2400"/>
              <a:buFont typeface="Calibri" panose="020F0502020204030204" pitchFamily="34" charset="0"/>
              <a:buChar char="→"/>
            </a:pPr>
            <a:r>
              <a:rPr lang="fi-FI" dirty="0"/>
              <a:t>Millaista tietoa </a:t>
            </a:r>
            <a:r>
              <a:rPr lang="fi-FI" dirty="0" err="1"/>
              <a:t>Tursiannotkon</a:t>
            </a:r>
            <a:r>
              <a:rPr lang="fi-FI" dirty="0"/>
              <a:t> kaivauksilla on saatu rautakaudesta?</a:t>
            </a:r>
          </a:p>
          <a:p>
            <a:pPr marL="533400" indent="-457200">
              <a:buClr>
                <a:schemeClr val="tx1"/>
              </a:buClr>
              <a:buSzPts val="2400"/>
              <a:buFont typeface="Calibri" panose="020F0502020204030204" pitchFamily="34" charset="0"/>
              <a:buChar char="→"/>
            </a:pPr>
            <a:r>
              <a:rPr lang="fi-FI" dirty="0"/>
              <a:t>Millaista oli arkielämä artikkelin mukaan? </a:t>
            </a:r>
          </a:p>
          <a:p>
            <a:pPr marL="533400" indent="-457200">
              <a:buClr>
                <a:schemeClr val="tx1"/>
              </a:buClr>
              <a:buSzPts val="2400"/>
              <a:buFont typeface="Calibri" panose="020F0502020204030204" pitchFamily="34" charset="0"/>
              <a:buChar char="→"/>
            </a:pPr>
            <a:r>
              <a:rPr lang="fi-FI" dirty="0"/>
              <a:t>Millaisia yhteyksiä </a:t>
            </a:r>
            <a:r>
              <a:rPr lang="fi-FI" dirty="0" err="1"/>
              <a:t>tursiannotkolaisilla</a:t>
            </a:r>
            <a:r>
              <a:rPr lang="fi-FI" dirty="0"/>
              <a:t> oli muualle? </a:t>
            </a:r>
          </a:p>
          <a:p>
            <a:pPr marL="533400" indent="-457200">
              <a:buClr>
                <a:schemeClr val="tx1"/>
              </a:buClr>
              <a:buSzPts val="2400"/>
              <a:buFont typeface="Calibri" panose="020F0502020204030204" pitchFamily="34" charset="0"/>
              <a:buChar char="→"/>
            </a:pPr>
            <a:r>
              <a:rPr lang="fi-FI" dirty="0"/>
              <a:t>Miten kristinusko tulo vaikutti </a:t>
            </a:r>
            <a:r>
              <a:rPr lang="fi-FI" dirty="0" err="1"/>
              <a:t>Tursiannotkoon</a:t>
            </a:r>
            <a:r>
              <a:rPr lang="fi-FI" dirty="0"/>
              <a:t>?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0F45C0A-D88F-44DB-AD76-3E94D9631415}"/>
              </a:ext>
            </a:extLst>
          </p:cNvPr>
          <p:cNvSpPr/>
          <p:nvPr/>
        </p:nvSpPr>
        <p:spPr>
          <a:xfrm>
            <a:off x="-13855" y="1188494"/>
            <a:ext cx="9157855" cy="793541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pic>
        <p:nvPicPr>
          <p:cNvPr id="9" name="Kuva 8" descr="Käyttäjät">
            <a:extLst>
              <a:ext uri="{FF2B5EF4-FFF2-40B4-BE49-F238E27FC236}">
                <a16:creationId xmlns:a16="http://schemas.microsoft.com/office/drawing/2014/main" id="{C0E85190-E662-4BDA-AF68-F62FF3825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6059" y="11607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taivas&#10;&#10;Kuvaus luotu automaattisesti">
            <a:extLst>
              <a:ext uri="{FF2B5EF4-FFF2-40B4-BE49-F238E27FC236}">
                <a16:creationId xmlns:a16="http://schemas.microsoft.com/office/drawing/2014/main" id="{B8B9BBB4-AC96-41D2-B0E4-B3B414D177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69501" y="1339236"/>
            <a:ext cx="5774499" cy="5518764"/>
          </a:xfrm>
          <a:prstGeom prst="rect">
            <a:avLst/>
          </a:prstGeom>
        </p:spPr>
      </p:pic>
      <p:sp>
        <p:nvSpPr>
          <p:cNvPr id="136" name="Google Shape;136;g5b6659294a_0_69"/>
          <p:cNvSpPr txBox="1">
            <a:spLocks noGrp="1"/>
          </p:cNvSpPr>
          <p:nvPr>
            <p:ph type="title"/>
          </p:nvPr>
        </p:nvSpPr>
        <p:spPr>
          <a:xfrm>
            <a:off x="593663" y="298108"/>
            <a:ext cx="5551676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Ihmisen ääni: Miekkatutkijan matkassa </a:t>
            </a:r>
            <a:endParaRPr dirty="0"/>
          </a:p>
        </p:txBody>
      </p:sp>
      <p:sp>
        <p:nvSpPr>
          <p:cNvPr id="137" name="Google Shape;137;g5b6659294a_0_69"/>
          <p:cNvSpPr txBox="1">
            <a:spLocks noGrp="1"/>
          </p:cNvSpPr>
          <p:nvPr>
            <p:ph type="body" idx="1"/>
          </p:nvPr>
        </p:nvSpPr>
        <p:spPr>
          <a:xfrm>
            <a:off x="247875" y="1825625"/>
            <a:ext cx="4624914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buSzPts val="2400"/>
            </a:pPr>
            <a:r>
              <a:rPr lang="fi-FI" sz="2400" dirty="0"/>
              <a:t>Suomesta on löydetty runsaasti (n. 400 kpl) rautakautisia miekkoja.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Miekat on taottu joko Pohjoismaissa tai Suomessa.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Miekat olivat kalliita ylellisyysesineitä ja kertovat, että myös Suomessa asui vauraita henkilöitä.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Miekkojen avulla on saatu runsaasti uutta tietoa rautakauden elämästä Suomessa.</a:t>
            </a:r>
            <a:endParaRPr sz="2400" dirty="0"/>
          </a:p>
        </p:txBody>
      </p:sp>
      <p:sp>
        <p:nvSpPr>
          <p:cNvPr id="139" name="Google Shape;139;g5b6659294a_0_69"/>
          <p:cNvSpPr/>
          <p:nvPr/>
        </p:nvSpPr>
        <p:spPr>
          <a:xfrm>
            <a:off x="4271211" y="3068570"/>
            <a:ext cx="4624914" cy="3789430"/>
          </a:xfrm>
          <a:prstGeom prst="flowChartAlternateProcess">
            <a:avLst/>
          </a:prstGeom>
          <a:solidFill>
            <a:srgbClr val="828C3F"/>
          </a:solidFill>
          <a:ln w="9525" cap="flat" cmpd="sng">
            <a:solidFill>
              <a:srgbClr val="FCBD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Katsokaa YLE uutisten video: </a:t>
            </a: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Viikinkien miekkoja löytynyt sadoittain Suomesta – Arkeologi itse takoo tarkan kopion taisteluaseesta</a:t>
            </a: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Selvittäkää, </a:t>
            </a:r>
            <a:endParaRPr sz="20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1" indent="-268288" algn="l" rtl="0">
              <a:spcBef>
                <a:spcPts val="0"/>
              </a:spcBef>
              <a:spcAft>
                <a:spcPts val="0"/>
              </a:spcAft>
              <a:buClr>
                <a:srgbClr val="FCBD16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</a:t>
            </a:r>
            <a:r>
              <a:rPr lang="fi-FI" sz="20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Ulfberth</a:t>
            </a: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-merkki miekassa tarkoitti</a:t>
            </a:r>
            <a:endParaRPr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1" indent="-268288" algn="l" rtl="0">
              <a:spcBef>
                <a:spcPts val="0"/>
              </a:spcBef>
              <a:spcAft>
                <a:spcPts val="0"/>
              </a:spcAft>
              <a:buClr>
                <a:srgbClr val="FCBD16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miekat olivat</a:t>
            </a:r>
            <a:endParaRPr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1" indent="-268288" algn="l" rtl="0">
              <a:spcBef>
                <a:spcPts val="0"/>
              </a:spcBef>
              <a:spcAft>
                <a:spcPts val="0"/>
              </a:spcAft>
              <a:buClr>
                <a:srgbClr val="FCBD16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millaista on arkeologin työ</a:t>
            </a:r>
            <a:endParaRPr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8" lvl="1" indent="-268288" algn="l" rtl="0">
              <a:spcBef>
                <a:spcPts val="0"/>
              </a:spcBef>
              <a:spcAft>
                <a:spcPts val="0"/>
              </a:spcAft>
              <a:buClr>
                <a:srgbClr val="FCBD16"/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millaista tietoa miekoista voidaan saada.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5C87D1A-033F-475A-9BD7-917E2F91A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447" y="1302336"/>
            <a:ext cx="3949553" cy="4607811"/>
          </a:xfrm>
          <a:prstGeom prst="rect">
            <a:avLst/>
          </a:prstGeom>
        </p:spPr>
      </p:pic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102604" y="200161"/>
            <a:ext cx="7693900" cy="110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Maailman laidalla </a:t>
            </a:r>
            <a:endParaRPr dirty="0"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78589" y="1121589"/>
            <a:ext cx="5320725" cy="5464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ts val="360"/>
              </a:spcBef>
            </a:pPr>
            <a:r>
              <a:rPr lang="fi-FI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Rauta tuli tunnetuksi Suomessa 550-luvulla eaa.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68288" lvl="1" indent="-268288">
              <a:lnSpc>
                <a:spcPct val="100000"/>
              </a:lnSpc>
              <a:spcBef>
                <a:spcPts val="360"/>
              </a:spcBef>
            </a:pPr>
            <a:r>
              <a:rPr lang="fi-FI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Rautaa valmistettiin kotimaisesta raaka-aineesta (suo- ja järvimalmi).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68288" indent="-268288">
              <a:lnSpc>
                <a:spcPct val="115000"/>
              </a:lnSpc>
              <a:spcBef>
                <a:spcPts val="0"/>
              </a:spcBef>
            </a:pPr>
            <a:r>
              <a:rPr lang="fi-FI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Asutus vakiintui maanviljelyn myötä.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68288" lvl="1" indent="-268288">
              <a:lnSpc>
                <a:spcPct val="115000"/>
              </a:lnSpc>
              <a:spcBef>
                <a:spcPts val="0"/>
              </a:spcBef>
            </a:pPr>
            <a:r>
              <a:rPr lang="fi-FI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Maanviljely oli aluksi kaskeamista, joka mahdollisti väestön siirtymisen rannikolta sisämaahan. 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68288" indent="-268288">
              <a:lnSpc>
                <a:spcPct val="115000"/>
              </a:lnSpc>
              <a:spcBef>
                <a:spcPts val="0"/>
              </a:spcBef>
            </a:pPr>
            <a:r>
              <a:rPr lang="fi-FI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Kotieläiminä pidettiin esim. lehmiä, lampaita ja kanoja.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68288" indent="-268288">
              <a:lnSpc>
                <a:spcPct val="115000"/>
              </a:lnSpc>
              <a:spcBef>
                <a:spcPts val="0"/>
              </a:spcBef>
            </a:pPr>
            <a:r>
              <a:rPr lang="fi-FI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Väestöllä oli vuorovaikutusta Etelä-Ruotsiin ja Tanskaan.</a:t>
            </a:r>
            <a:endParaRPr sz="2400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1E95303-36A1-4F0D-B4AA-9EFFBE35BC56}"/>
              </a:ext>
            </a:extLst>
          </p:cNvPr>
          <p:cNvSpPr/>
          <p:nvPr/>
        </p:nvSpPr>
        <p:spPr>
          <a:xfrm>
            <a:off x="78590" y="5085973"/>
            <a:ext cx="8986822" cy="1680460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marL="265113"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näkemyksiä suomalaisista</a:t>
            </a:r>
          </a:p>
          <a:p>
            <a:pPr marL="265113" lvl="0">
              <a:lnSpc>
                <a:spcPct val="115000"/>
              </a:lnSpc>
              <a:buSzPts val="3600"/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Tutkikaa dokumentin avulla näkemyksiä suomalaisista</a:t>
            </a:r>
          </a:p>
          <a:p>
            <a:pPr marL="265113" lvl="0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Millaisen kuvan suomalaisista saa kertomusten välityksellä? </a:t>
            </a:r>
          </a:p>
          <a:p>
            <a:pPr marL="265113" lvl="0"/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Pohtikaa lähdekriittisesti kuvausten todenperäisyyttä. </a:t>
            </a:r>
          </a:p>
        </p:txBody>
      </p:sp>
      <p:pic>
        <p:nvPicPr>
          <p:cNvPr id="6" name="Kuva 5" descr="Asiakirja">
            <a:extLst>
              <a:ext uri="{FF2B5EF4-FFF2-40B4-BE49-F238E27FC236}">
                <a16:creationId xmlns:a16="http://schemas.microsoft.com/office/drawing/2014/main" id="{C4514B8E-715A-4307-A42A-AE382278B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9588" y="5200226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6560F-E476-4925-9143-EC630968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55" y="18255"/>
            <a:ext cx="4844143" cy="1325563"/>
          </a:xfrm>
        </p:spPr>
        <p:txBody>
          <a:bodyPr/>
          <a:lstStyle/>
          <a:p>
            <a:r>
              <a:rPr lang="fi-FI" dirty="0"/>
              <a:t>Leväluhdan arvoitus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CCFBDB-8D6C-457F-8B6D-89FC63FDF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90500" lvl="0" indent="-457200">
              <a:buSzPts val="2400"/>
              <a:buFont typeface="Calibri" panose="020F0502020204030204" pitchFamily="34" charset="0"/>
              <a:buChar char="→"/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Lukekaa artikkeli: </a:t>
            </a:r>
            <a:r>
              <a:rPr lang="fi-FI" u="sng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Levänluhdan arvoitus raottuu hieman: Haudattujen DNA lähellä nykysaamelaisia</a:t>
            </a:r>
            <a:r>
              <a:rPr lang="fi-FI" u="sng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33400" lvl="0" indent="-457200">
              <a:buClr>
                <a:schemeClr val="tx1"/>
              </a:buClr>
              <a:buSzPts val="2400"/>
              <a:buFont typeface="Calibri" panose="020F0502020204030204" pitchFamily="34" charset="0"/>
              <a:buChar char="→"/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Millaisilla menetelmillä Leväluhdan vainajista on saatu uutta tietoa? </a:t>
            </a:r>
          </a:p>
          <a:p>
            <a:pPr marL="533400" lvl="0" indent="-457200">
              <a:buClr>
                <a:schemeClr val="tx1"/>
              </a:buClr>
              <a:buSzPts val="2400"/>
              <a:buFont typeface="Calibri" panose="020F0502020204030204" pitchFamily="34" charset="0"/>
              <a:buChar char="→"/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Mitä Leväluhdan hautalöydöt kertovat elämästä rautakauden Suomessa? 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6" name="Kuva 5" descr="Kuva, joka sisältää kohteen maa, ulko&#10;&#10;Kuvaus luotu automaattisesti">
            <a:extLst>
              <a:ext uri="{FF2B5EF4-FFF2-40B4-BE49-F238E27FC236}">
                <a16:creationId xmlns:a16="http://schemas.microsoft.com/office/drawing/2014/main" id="{5609F76A-8B5B-4C74-BEAA-897D368AB6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17921" y="2665528"/>
            <a:ext cx="5039409" cy="3359606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A0F45C0A-D88F-44DB-AD76-3E94D9631415}"/>
              </a:ext>
            </a:extLst>
          </p:cNvPr>
          <p:cNvSpPr/>
          <p:nvPr/>
        </p:nvSpPr>
        <p:spPr>
          <a:xfrm>
            <a:off x="-13855" y="1032084"/>
            <a:ext cx="9157855" cy="793541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pic>
        <p:nvPicPr>
          <p:cNvPr id="9" name="Kuva 8" descr="Käyttäjät">
            <a:extLst>
              <a:ext uri="{FF2B5EF4-FFF2-40B4-BE49-F238E27FC236}">
                <a16:creationId xmlns:a16="http://schemas.microsoft.com/office/drawing/2014/main" id="{C0E85190-E662-4BDA-AF68-F62FF3825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6059" y="10043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b6659294a_0_63"/>
          <p:cNvSpPr txBox="1">
            <a:spLocks noGrp="1"/>
          </p:cNvSpPr>
          <p:nvPr>
            <p:ph type="title"/>
          </p:nvPr>
        </p:nvSpPr>
        <p:spPr>
          <a:xfrm>
            <a:off x="207418" y="231609"/>
            <a:ext cx="6509085" cy="87465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fi-FI" sz="4000" dirty="0"/>
              <a:t>Tutki oppikirjan karttaa, s. 21</a:t>
            </a:r>
            <a:endParaRPr sz="4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C9DEAEA-9608-45E6-96FA-1FA6490EF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4" y="1325295"/>
            <a:ext cx="6920010" cy="5532705"/>
          </a:xfrm>
          <a:prstGeom prst="rect">
            <a:avLst/>
          </a:prstGeom>
        </p:spPr>
      </p:pic>
      <p:sp>
        <p:nvSpPr>
          <p:cNvPr id="123" name="Google Shape;123;g5b6659294a_0_63"/>
          <p:cNvSpPr txBox="1">
            <a:spLocks noGrp="1"/>
          </p:cNvSpPr>
          <p:nvPr>
            <p:ph type="body" idx="1"/>
          </p:nvPr>
        </p:nvSpPr>
        <p:spPr>
          <a:xfrm>
            <a:off x="5342022" y="2412968"/>
            <a:ext cx="3549316" cy="4213423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28C3F"/>
            </a:solidFill>
            <a:prstDash val="soli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fi-FI" sz="2000" dirty="0"/>
              <a:t>Missä päin Suomea oli eniten asutusta? </a:t>
            </a:r>
            <a:endParaRPr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fi-FI" sz="2000" dirty="0"/>
              <a:t>Miten viikinkien ja varjagien reitit erosivat toisistaan?</a:t>
            </a:r>
            <a:endParaRPr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fi-FI" sz="2000" dirty="0"/>
              <a:t>Miten suomalaiset tulivat osallisiksi viikinkien tai varjagien retkistä? </a:t>
            </a:r>
            <a:endParaRPr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fi-FI" sz="2000" dirty="0"/>
              <a:t>Mitä nykyäänkin tunnettuja kaupunkeja Euroopassa oli tuohon aikaan? </a:t>
            </a:r>
            <a:endParaRPr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fi-FI" sz="2000" dirty="0"/>
              <a:t>Ottakaa netin kautta selvää enemmän </a:t>
            </a:r>
            <a:r>
              <a:rPr lang="fi-FI" sz="2000" dirty="0" err="1"/>
              <a:t>Birkasta</a:t>
            </a:r>
            <a:r>
              <a:rPr lang="fi-FI" sz="2000" dirty="0"/>
              <a:t> ja </a:t>
            </a:r>
            <a:r>
              <a:rPr lang="fi-FI" sz="2000" dirty="0" err="1"/>
              <a:t>Kaupangista</a:t>
            </a:r>
            <a:r>
              <a:rPr lang="fi-FI" sz="2000" dirty="0"/>
              <a:t>. Millaisia kaupunkeja ne olivat?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b6659294a_0_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Elinkeinot ja kauppa</a:t>
            </a:r>
            <a:endParaRPr dirty="0"/>
          </a:p>
        </p:txBody>
      </p:sp>
      <p:sp>
        <p:nvSpPr>
          <p:cNvPr id="109" name="Google Shape;109;g5b6659294a_0_8"/>
          <p:cNvSpPr txBox="1">
            <a:spLocks noGrp="1"/>
          </p:cNvSpPr>
          <p:nvPr>
            <p:ph type="body" idx="1"/>
          </p:nvPr>
        </p:nvSpPr>
        <p:spPr>
          <a:xfrm>
            <a:off x="613775" y="1490597"/>
            <a:ext cx="7901575" cy="46862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Pyynti säilyi viljelijöiden tärkeänä sivuelinkeinona.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Sisämaassa metsästäjäkansa, ns. lappalaiset, vetäytyivät pohjoisemmaksi.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Pyynti oli myös saamelaisten pääasiallinen elinkeino.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Viljelijät välittivät länteen metsästäjien pyytämiä turkiksia 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mahdollisesti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myös orjia.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Suomeen tuotiin ylellisyysesineitä ja aseita.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Kauppapaikat sijaitsivat rannikolla. 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67F9FF99-EA88-4C73-A6E2-61AE29312472}"/>
              </a:ext>
            </a:extLst>
          </p:cNvPr>
          <p:cNvSpPr/>
          <p:nvPr/>
        </p:nvSpPr>
        <p:spPr>
          <a:xfrm>
            <a:off x="808235" y="4846871"/>
            <a:ext cx="7527530" cy="1766317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marL="263525"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viikinkiajan kaupankäyntiä</a:t>
            </a:r>
          </a:p>
          <a:p>
            <a:pPr marL="263525" lvl="0">
              <a:lnSpc>
                <a:spcPct val="115000"/>
              </a:lnSpc>
              <a:buSzPts val="3600"/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Tutkikaa dokumentin avulla viikinkiajan hintoja. </a:t>
            </a:r>
          </a:p>
          <a:p>
            <a:pPr marL="538163" lvl="0" indent="-274638">
              <a:lnSpc>
                <a:spcPct val="115000"/>
              </a:lnSpc>
              <a:buSzPts val="3600"/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Mitä hinnat kertovat viikinkiajan yhteiskunnasta? </a:t>
            </a:r>
          </a:p>
          <a:p>
            <a:pPr marL="538163" lvl="0" indent="-274638">
              <a:lnSpc>
                <a:spcPct val="115000"/>
              </a:lnSpc>
              <a:buSzPts val="3600"/>
            </a:pP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Pohdi, miksi vaihdonvälineenä käytettiin </a:t>
            </a:r>
            <a:r>
              <a:rPr lang="fi-FI" sz="2400" dirty="0" err="1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dirhemejä</a:t>
            </a:r>
            <a:r>
              <a:rPr lang="fi-FI" sz="24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6" name="Kuva 5" descr="Asiakirja">
            <a:extLst>
              <a:ext uri="{FF2B5EF4-FFF2-40B4-BE49-F238E27FC236}">
                <a16:creationId xmlns:a16="http://schemas.microsoft.com/office/drawing/2014/main" id="{A20D9CA7-1AC2-4EEE-8073-109EB841A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1995" y="4943633"/>
            <a:ext cx="843770" cy="77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b6659294a_0_51"/>
          <p:cNvSpPr txBox="1">
            <a:spLocks noGrp="1"/>
          </p:cNvSpPr>
          <p:nvPr>
            <p:ph type="title"/>
          </p:nvPr>
        </p:nvSpPr>
        <p:spPr>
          <a:xfrm>
            <a:off x="212940" y="18325"/>
            <a:ext cx="7673759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Yhteiskunta ja uskonto</a:t>
            </a:r>
            <a:endParaRPr dirty="0"/>
          </a:p>
        </p:txBody>
      </p:sp>
      <p:sp>
        <p:nvSpPr>
          <p:cNvPr id="116" name="Google Shape;116;g5b6659294a_0_51"/>
          <p:cNvSpPr txBox="1">
            <a:spLocks noGrp="1"/>
          </p:cNvSpPr>
          <p:nvPr>
            <p:ph type="body" idx="1"/>
          </p:nvPr>
        </p:nvSpPr>
        <p:spPr>
          <a:xfrm>
            <a:off x="212941" y="1189972"/>
            <a:ext cx="4897677" cy="46447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3538" indent="-27622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Viikinkiretket n. 800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–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1050-luvuilla ulottuivat myös Suomeen.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63538" indent="-27622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Viikingit toivat mukanaan hierarkkisen yhteiskunnan.</a:t>
            </a:r>
          </a:p>
          <a:p>
            <a:pPr marL="363538" indent="-27622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Viikinkiaikana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20738" lvl="2" indent="-27622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varallisuuserot kasvoivat maanviljelyn myötä	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20738" lvl="1" indent="-27622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sukuyhteisöjä ja kyliä syntyi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20738" lvl="2" indent="-27622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mahtimiestä saatettiin sanoa kuninkaaksi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20738" lvl="1" indent="-276225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yhteisöä yhdistivät uhraaminen ja käräjät.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63538" indent="-276225">
              <a:spcBef>
                <a:spcPts val="1600"/>
              </a:spcBef>
            </a:pP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uva 4" descr="Kuva, joka sisältää kohteen laiva, puu, vesi, ulko&#10;&#10;Kuvaus luotu automaattisesti">
            <a:extLst>
              <a:ext uri="{FF2B5EF4-FFF2-40B4-BE49-F238E27FC236}">
                <a16:creationId xmlns:a16="http://schemas.microsoft.com/office/drawing/2014/main" id="{5CE59913-AA91-4F08-959C-0721A14AAF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402" y="1519391"/>
            <a:ext cx="3673657" cy="46447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objekti, kolikko&#10;&#10;Kuvaus luotu automaattisesti">
            <a:extLst>
              <a:ext uri="{FF2B5EF4-FFF2-40B4-BE49-F238E27FC236}">
                <a16:creationId xmlns:a16="http://schemas.microsoft.com/office/drawing/2014/main" id="{405A5148-2688-4198-A6DD-1BD4EE88D1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879" y="1031962"/>
            <a:ext cx="4876994" cy="3713018"/>
          </a:xfrm>
          <a:prstGeom prst="rect">
            <a:avLst/>
          </a:prstGeom>
        </p:spPr>
      </p:pic>
      <p:sp>
        <p:nvSpPr>
          <p:cNvPr id="100" name="Google Shape;100;g5b6659294a_0_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5361900" cy="146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800" dirty="0">
                <a:latin typeface="Arial"/>
                <a:ea typeface="Arial"/>
                <a:cs typeface="Arial"/>
                <a:sym typeface="Arial"/>
              </a:rPr>
              <a:t>Eteläruotsalaisia ja tanskalaisia germaanisia lainasanoja </a:t>
            </a:r>
            <a:endParaRPr dirty="0"/>
          </a:p>
        </p:txBody>
      </p:sp>
      <p:sp>
        <p:nvSpPr>
          <p:cNvPr id="102" name="Google Shape;102;g5b6659294a_0_2"/>
          <p:cNvSpPr txBox="1">
            <a:spLocks noGrp="1"/>
          </p:cNvSpPr>
          <p:nvPr>
            <p:ph type="body" idx="2"/>
          </p:nvPr>
        </p:nvSpPr>
        <p:spPr>
          <a:xfrm>
            <a:off x="763388" y="1539512"/>
            <a:ext cx="4143000" cy="49438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kana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08000" indent="-4572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pelto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08000" indent="-4572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kuningas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08000" indent="-4572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miekka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08000" indent="-4572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aura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08000" indent="-4572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raha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08000" indent="-457200">
              <a:lnSpc>
                <a:spcPct val="115000"/>
              </a:lnSpc>
              <a:spcBef>
                <a:spcPts val="0"/>
              </a:spcBef>
              <a:buSzPts val="2800"/>
            </a:pPr>
            <a:r>
              <a:rPr lang="fi-FI" sz="2400" dirty="0">
                <a:latin typeface="Arial"/>
                <a:ea typeface="Arial"/>
                <a:cs typeface="Arial"/>
                <a:sym typeface="Arial"/>
              </a:rPr>
              <a:t>kauppa.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08000" indent="-457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2800"/>
              <a:buFont typeface="Arial" panose="020B0604020202020204" pitchFamily="34" charset="0"/>
              <a:buChar char="→"/>
            </a:pPr>
            <a:r>
              <a:rPr lang="fi-FI" dirty="0">
                <a:latin typeface="Arial"/>
                <a:ea typeface="Arial"/>
                <a:cs typeface="Arial"/>
                <a:sym typeface="Arial"/>
              </a:rPr>
              <a:t>Pohtikaa, miten uudissanat kuvaavat yhteiskunnan muuttumista.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spcBef>
                <a:spcPts val="1600"/>
              </a:spcBef>
            </a:pPr>
            <a:endParaRPr dirty="0"/>
          </a:p>
        </p:txBody>
      </p:sp>
      <p:sp>
        <p:nvSpPr>
          <p:cNvPr id="103" name="Google Shape;103;g5b6659294a_0_2"/>
          <p:cNvSpPr/>
          <p:nvPr/>
        </p:nvSpPr>
        <p:spPr>
          <a:xfrm>
            <a:off x="5041126" y="4168583"/>
            <a:ext cx="3840300" cy="2486468"/>
          </a:xfrm>
          <a:prstGeom prst="roundRect">
            <a:avLst>
              <a:gd name="adj" fmla="val 16667"/>
            </a:avLst>
          </a:prstGeom>
          <a:solidFill>
            <a:srgbClr val="828C3F"/>
          </a:solidFill>
          <a:ln w="9525" cap="flat" cmpd="sng">
            <a:solidFill>
              <a:srgbClr val="FCBD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>
                <a:solidFill>
                  <a:srgbClr val="FCB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Testatkaa, kuinka hyvin ymmärtäisitte noin 2000 vuotta sitten puhuttua Suomea </a:t>
            </a:r>
            <a:r>
              <a:rPr lang="fi-FI" sz="2800" u="sng" dirty="0" err="1">
                <a:solidFill>
                  <a:srgbClr val="FCBD1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YLE:n</a:t>
            </a:r>
            <a:r>
              <a:rPr lang="fi-FI" sz="2800" u="sng" dirty="0">
                <a:solidFill>
                  <a:srgbClr val="FCBD1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testin </a:t>
            </a:r>
            <a:r>
              <a:rPr lang="fi-FI" sz="2800" dirty="0">
                <a:solidFill>
                  <a:srgbClr val="FCB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avulla.</a:t>
            </a:r>
            <a:endParaRPr sz="2800" dirty="0">
              <a:solidFill>
                <a:srgbClr val="FCBD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b6659294a_0_57"/>
          <p:cNvSpPr txBox="1">
            <a:spLocks noGrp="1"/>
          </p:cNvSpPr>
          <p:nvPr>
            <p:ph type="title"/>
          </p:nvPr>
        </p:nvSpPr>
        <p:spPr>
          <a:xfrm>
            <a:off x="529073" y="365126"/>
            <a:ext cx="7986277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Kotosalla</a:t>
            </a:r>
            <a:endParaRPr dirty="0"/>
          </a:p>
        </p:txBody>
      </p:sp>
      <p:sp>
        <p:nvSpPr>
          <p:cNvPr id="130" name="Google Shape;130;g5b6659294a_0_57"/>
          <p:cNvSpPr txBox="1">
            <a:spLocks noGrp="1"/>
          </p:cNvSpPr>
          <p:nvPr>
            <p:ph type="body" idx="1"/>
          </p:nvPr>
        </p:nvSpPr>
        <p:spPr>
          <a:xfrm>
            <a:off x="529073" y="1321904"/>
            <a:ext cx="5593430" cy="48549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Talot saattoivat olla n. 20 m. pitkiä.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Samassa rakennuksessa sijaitsivat asuintilat ja karjasuojat tai keittiö.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Pihapiirissä oli muita rakennuksia, esim. riihi, jota voitiin käyttää saunana.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Ravinto koostui viljatuotteista (leipä ja puuro) sekä eläinkunnan tuotteista, joita käytettiin runsaasti.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Juomana vesi, piimä ja mahla. Juhlissa sima tai olut.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Puu- ja saviastiat.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>
              <a:spcBef>
                <a:spcPts val="1600"/>
              </a:spcBef>
            </a:pP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uva 4" descr="Kuva, joka sisältää kohteen työkalu&#10;&#10;Kuvaus luotu automaattisesti">
            <a:extLst>
              <a:ext uri="{FF2B5EF4-FFF2-40B4-BE49-F238E27FC236}">
                <a16:creationId xmlns:a16="http://schemas.microsoft.com/office/drawing/2014/main" id="{664989A9-8BC3-4400-992B-FC674F551B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87238">
            <a:off x="4926722" y="2715642"/>
            <a:ext cx="4522285" cy="19958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AD54E59-FD6B-46EA-AF85-EB66BAB60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0" y="274094"/>
            <a:ext cx="7886700" cy="793541"/>
          </a:xfrm>
        </p:spPr>
        <p:txBody>
          <a:bodyPr>
            <a:normAutofit/>
          </a:bodyPr>
          <a:lstStyle/>
          <a:p>
            <a:r>
              <a:rPr lang="fi-FI" sz="3200" dirty="0"/>
              <a:t>Suomalaisten muinainen uskonto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51F3D2-0FF5-4FB3-AB11-F3FE51269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09817"/>
            <a:ext cx="7886700" cy="448305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Tutustukaa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Mikael Agricolan keräämään listaukseen hämäläisten ja karjalaisten epäjumalista vuodelta 1551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  </a:t>
            </a:r>
          </a:p>
          <a:p>
            <a:pPr marL="444500" indent="-330200" fontAlgn="base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1. Millaisia tehtäviä jumalat ja muut runossa mainitut olennot hoitivat? </a:t>
            </a:r>
          </a:p>
          <a:p>
            <a:pPr marL="444500" indent="-330200" fontAlgn="base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2. Millaisen kuvan luettelon perusteella saa suomalaisten elämästä ennen kristinuskon saapumista?</a:t>
            </a:r>
          </a:p>
          <a:p>
            <a:pPr marL="444500" indent="-330200" fontAlgn="base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3. Agricolan epäjumalaluettelon mukaan sekä hämäläisillä että karjalaisilla oli molemmilla 12 jumaluutta. Mistä arvelette tämän määrän juontavan juurensa? </a:t>
            </a:r>
          </a:p>
          <a:p>
            <a:pPr marL="444500" indent="-330200" fontAlgn="base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3. Pohtikaa lähdekriittisesti luettelon uskottavuutta. </a:t>
            </a:r>
          </a:p>
          <a:p>
            <a:pPr marL="11430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113761E-2728-4D77-995C-1475F753B88E}"/>
              </a:ext>
            </a:extLst>
          </p:cNvPr>
          <p:cNvSpPr/>
          <p:nvPr/>
        </p:nvSpPr>
        <p:spPr>
          <a:xfrm>
            <a:off x="-13855" y="1188494"/>
            <a:ext cx="9157855" cy="793541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pic>
        <p:nvPicPr>
          <p:cNvPr id="9" name="Kuva 8" descr="Käyttäjät">
            <a:extLst>
              <a:ext uri="{FF2B5EF4-FFF2-40B4-BE49-F238E27FC236}">
                <a16:creationId xmlns:a16="http://schemas.microsoft.com/office/drawing/2014/main" id="{2EF56653-63BA-4B73-87A3-637BD8B0B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6059" y="11607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730</Words>
  <Application>Microsoft Office PowerPoint</Application>
  <PresentationFormat>Näytössä katseltava diaesitys (4:3)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Office-teema</vt:lpstr>
      <vt:lpstr>1. Rautakautinen Suomi</vt:lpstr>
      <vt:lpstr>Maailman laidalla </vt:lpstr>
      <vt:lpstr>Leväluhdan arvoitus</vt:lpstr>
      <vt:lpstr>Tutki oppikirjan karttaa, s. 21</vt:lpstr>
      <vt:lpstr>Elinkeinot ja kauppa</vt:lpstr>
      <vt:lpstr>Yhteiskunta ja uskonto</vt:lpstr>
      <vt:lpstr>Eteläruotsalaisia ja tanskalaisia germaanisia lainasanoja </vt:lpstr>
      <vt:lpstr>Kotosalla</vt:lpstr>
      <vt:lpstr>Suomalaisten muinainen uskonto</vt:lpstr>
      <vt:lpstr>Arkielämää rautakaudella</vt:lpstr>
      <vt:lpstr>Ihmisen ääni: Miekkatutkijan matkassa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Rautakautinen Suomi n. 500 eaa. - 1150 jaa. </dc:title>
  <dc:creator>Minna Sallanen</dc:creator>
  <cp:lastModifiedBy>Minna Sallanen</cp:lastModifiedBy>
  <cp:revision>21</cp:revision>
  <dcterms:created xsi:type="dcterms:W3CDTF">2019-05-29T10:24:56Z</dcterms:created>
  <dcterms:modified xsi:type="dcterms:W3CDTF">2019-08-07T08:02:06Z</dcterms:modified>
</cp:coreProperties>
</file>