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Lst>
  <p:notesMasterIdLst>
    <p:notesMasterId r:id="rId22"/>
  </p:notesMasterIdLst>
  <p:handoutMasterIdLst>
    <p:handoutMasterId r:id="rId23"/>
  </p:handoutMasterIdLst>
  <p:sldIdLst>
    <p:sldId id="326" r:id="rId6"/>
    <p:sldId id="341" r:id="rId7"/>
    <p:sldId id="348" r:id="rId8"/>
    <p:sldId id="338" r:id="rId9"/>
    <p:sldId id="349" r:id="rId10"/>
    <p:sldId id="351" r:id="rId11"/>
    <p:sldId id="352" r:id="rId12"/>
    <p:sldId id="353" r:id="rId13"/>
    <p:sldId id="354" r:id="rId14"/>
    <p:sldId id="356" r:id="rId15"/>
    <p:sldId id="355" r:id="rId16"/>
    <p:sldId id="357" r:id="rId17"/>
    <p:sldId id="358" r:id="rId18"/>
    <p:sldId id="359" r:id="rId19"/>
    <p:sldId id="360" r:id="rId20"/>
    <p:sldId id="361" r:id="rId21"/>
  </p:sldIdLst>
  <p:sldSz cx="12192000" cy="6858000"/>
  <p:notesSz cx="6743700" cy="9875838"/>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Oletusosa" id="{7E95E6DE-474E-466E-8A5B-3ECEEE8924CE}">
          <p14:sldIdLst>
            <p14:sldId id="326"/>
            <p14:sldId id="341"/>
            <p14:sldId id="348"/>
            <p14:sldId id="338"/>
          </p14:sldIdLst>
        </p14:section>
        <p14:section name="Nimetön osa" id="{69D65EC6-D963-4550-B3EC-EE624A2DC488}">
          <p14:sldIdLst>
            <p14:sldId id="349"/>
            <p14:sldId id="351"/>
            <p14:sldId id="352"/>
            <p14:sldId id="353"/>
            <p14:sldId id="354"/>
            <p14:sldId id="356"/>
            <p14:sldId id="355"/>
            <p14:sldId id="357"/>
            <p14:sldId id="358"/>
            <p14:sldId id="359"/>
            <p14:sldId id="360"/>
            <p14:sldId id="361"/>
          </p14:sldIdLst>
        </p14:section>
      </p14:sectionLst>
    </p:ext>
    <p:ext uri="{EFAFB233-063F-42B5-8137-9DF3F51BA10A}">
      <p15:sldGuideLst xmlns:p15="http://schemas.microsoft.com/office/powerpoint/2012/main">
        <p15:guide id="1" orient="horz" pos="164"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10">
          <p15:clr>
            <a:srgbClr val="A4A3A4"/>
          </p15:clr>
        </p15:guide>
        <p15:guide id="2" pos="21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BF00"/>
    <a:srgbClr val="7F7F7F"/>
    <a:srgbClr val="F2F2F2"/>
    <a:srgbClr val="003883"/>
    <a:srgbClr val="D964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833" autoAdjust="0"/>
  </p:normalViewPr>
  <p:slideViewPr>
    <p:cSldViewPr>
      <p:cViewPr varScale="1">
        <p:scale>
          <a:sx n="116" d="100"/>
          <a:sy n="116" d="100"/>
        </p:scale>
        <p:origin x="390" y="108"/>
      </p:cViewPr>
      <p:guideLst>
        <p:guide orient="horz" pos="164"/>
        <p:guide pos="3840"/>
      </p:guideLst>
    </p:cSldViewPr>
  </p:slideViewPr>
  <p:notesTextViewPr>
    <p:cViewPr>
      <p:scale>
        <a:sx n="3" d="2"/>
        <a:sy n="3" d="2"/>
      </p:scale>
      <p:origin x="0" y="0"/>
    </p:cViewPr>
  </p:notesTextViewPr>
  <p:sorterViewPr>
    <p:cViewPr>
      <p:scale>
        <a:sx n="70" d="100"/>
        <a:sy n="70" d="100"/>
      </p:scale>
      <p:origin x="0" y="0"/>
    </p:cViewPr>
  </p:sorterViewPr>
  <p:notesViewPr>
    <p:cSldViewPr>
      <p:cViewPr varScale="1">
        <p:scale>
          <a:sx n="67" d="100"/>
          <a:sy n="67" d="100"/>
        </p:scale>
        <p:origin x="-1266" y="-120"/>
      </p:cViewPr>
      <p:guideLst>
        <p:guide orient="horz" pos="3110"/>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50B86B-690B-4DBB-A598-FE5736FABEB3}" type="doc">
      <dgm:prSet loTypeId="urn:microsoft.com/office/officeart/2005/8/layout/radial3" loCatId="cycle" qsTypeId="urn:microsoft.com/office/officeart/2005/8/quickstyle/simple1" qsCatId="simple" csTypeId="urn:microsoft.com/office/officeart/2005/8/colors/accent3_5" csCatId="accent3" phldr="1"/>
      <dgm:spPr/>
      <dgm:t>
        <a:bodyPr/>
        <a:lstStyle/>
        <a:p>
          <a:endParaRPr lang="fi-FI"/>
        </a:p>
      </dgm:t>
    </dgm:pt>
    <dgm:pt modelId="{7F738503-D4C3-4678-916A-DCA030F69607}">
      <dgm:prSet phldrT="[Teksti]" custT="1"/>
      <dgm:spPr>
        <a:solidFill>
          <a:schemeClr val="accent3">
            <a:alpha val="80000"/>
          </a:schemeClr>
        </a:solidFill>
        <a:ln>
          <a:noFill/>
        </a:ln>
      </dgm:spPr>
      <dgm:t>
        <a:bodyPr/>
        <a:lstStyle/>
        <a:p>
          <a:r>
            <a:rPr lang="fi-FI" sz="1200" b="1" dirty="0" err="1" smtClean="0">
              <a:solidFill>
                <a:schemeClr val="bg1"/>
              </a:solidFill>
            </a:rPr>
            <a:t>ELYn</a:t>
          </a:r>
          <a:r>
            <a:rPr lang="fi-FI" sz="1200" b="1" dirty="0" smtClean="0">
              <a:solidFill>
                <a:schemeClr val="bg1"/>
              </a:solidFill>
            </a:rPr>
            <a:t> ja kuntien (kunnan kehittämisyhtiö, elinkeinoasia-mies) </a:t>
          </a:r>
          <a:r>
            <a:rPr lang="fi-FI" sz="1200" b="1" dirty="0" err="1" smtClean="0">
              <a:solidFill>
                <a:schemeClr val="bg1"/>
              </a:solidFill>
            </a:rPr>
            <a:t>kehittämispalve-lut</a:t>
          </a:r>
          <a:r>
            <a:rPr lang="fi-FI" sz="1200" b="1" dirty="0" smtClean="0">
              <a:solidFill>
                <a:schemeClr val="bg1"/>
              </a:solidFill>
            </a:rPr>
            <a:t>, konsultointi, koulutus ja infot</a:t>
          </a:r>
        </a:p>
      </dgm:t>
    </dgm:pt>
    <dgm:pt modelId="{69B0ABC5-0A27-471C-8373-942F2F768F30}" type="parTrans" cxnId="{F25196B9-1201-49DF-A329-CCFCCF3DE673}">
      <dgm:prSet/>
      <dgm:spPr/>
      <dgm:t>
        <a:bodyPr/>
        <a:lstStyle/>
        <a:p>
          <a:endParaRPr lang="fi-FI"/>
        </a:p>
      </dgm:t>
    </dgm:pt>
    <dgm:pt modelId="{F9EB7129-77BC-4A05-9DE4-93D315952154}" type="sibTrans" cxnId="{F25196B9-1201-49DF-A329-CCFCCF3DE673}">
      <dgm:prSet/>
      <dgm:spPr/>
      <dgm:t>
        <a:bodyPr/>
        <a:lstStyle/>
        <a:p>
          <a:endParaRPr lang="fi-FI"/>
        </a:p>
      </dgm:t>
    </dgm:pt>
    <dgm:pt modelId="{65092D81-2111-4011-ABDE-DC8266F00B81}">
      <dgm:prSet phldrT="[Teksti]" custT="1"/>
      <dgm:spPr>
        <a:solidFill>
          <a:srgbClr val="003883">
            <a:alpha val="89804"/>
          </a:srgbClr>
        </a:solidFill>
        <a:ln>
          <a:noFill/>
        </a:ln>
      </dgm:spPr>
      <dgm:t>
        <a:bodyPr/>
        <a:lstStyle/>
        <a:p>
          <a:r>
            <a:rPr lang="fi-FI" sz="2000" b="1" dirty="0" smtClean="0">
              <a:solidFill>
                <a:schemeClr val="bg1"/>
              </a:solidFill>
            </a:rPr>
            <a:t>Tekes (kansain-</a:t>
          </a:r>
          <a:r>
            <a:rPr lang="fi-FI" sz="2000" b="1" dirty="0" err="1" smtClean="0">
              <a:solidFill>
                <a:schemeClr val="bg1"/>
              </a:solidFill>
            </a:rPr>
            <a:t>välistyvä</a:t>
          </a:r>
          <a:r>
            <a:rPr lang="fi-FI" sz="2000" b="1" dirty="0" smtClean="0">
              <a:solidFill>
                <a:schemeClr val="bg1"/>
              </a:solidFill>
            </a:rPr>
            <a:t> yritys)</a:t>
          </a:r>
          <a:endParaRPr lang="fi-FI" sz="2000" b="1" dirty="0">
            <a:solidFill>
              <a:schemeClr val="bg1"/>
            </a:solidFill>
          </a:endParaRPr>
        </a:p>
      </dgm:t>
    </dgm:pt>
    <dgm:pt modelId="{D97B82C0-0BEF-4299-AA1E-74C4E734D2D1}" type="parTrans" cxnId="{7ACE860F-655E-4EBB-8C65-118D75750DD6}">
      <dgm:prSet/>
      <dgm:spPr/>
      <dgm:t>
        <a:bodyPr/>
        <a:lstStyle/>
        <a:p>
          <a:endParaRPr lang="fi-FI"/>
        </a:p>
      </dgm:t>
    </dgm:pt>
    <dgm:pt modelId="{28EFF617-8116-4C4D-9285-007976933635}" type="sibTrans" cxnId="{7ACE860F-655E-4EBB-8C65-118D75750DD6}">
      <dgm:prSet/>
      <dgm:spPr/>
      <dgm:t>
        <a:bodyPr/>
        <a:lstStyle/>
        <a:p>
          <a:endParaRPr lang="fi-FI"/>
        </a:p>
      </dgm:t>
    </dgm:pt>
    <dgm:pt modelId="{6573FC5E-3F8B-4705-B995-3C10542B6824}">
      <dgm:prSet phldrT="[Teksti]" custT="1"/>
      <dgm:spPr>
        <a:solidFill>
          <a:srgbClr val="B6BF00">
            <a:alpha val="80000"/>
          </a:srgbClr>
        </a:solidFill>
        <a:ln>
          <a:noFill/>
        </a:ln>
      </dgm:spPr>
      <dgm:t>
        <a:bodyPr/>
        <a:lstStyle/>
        <a:p>
          <a:r>
            <a:rPr lang="fi-FI" sz="1600" b="1" dirty="0" smtClean="0">
              <a:solidFill>
                <a:schemeClr val="bg1"/>
              </a:solidFill>
            </a:rPr>
            <a:t>ELY: EAKR, ESR ja yritystuet (MMM, TEM; kasvua tavoitteleva yritys)</a:t>
          </a:r>
          <a:endParaRPr lang="fi-FI" sz="1600" b="1" dirty="0">
            <a:solidFill>
              <a:schemeClr val="bg1"/>
            </a:solidFill>
          </a:endParaRPr>
        </a:p>
      </dgm:t>
    </dgm:pt>
    <dgm:pt modelId="{AF47FA31-64C8-45F0-BF7A-2B5583D7F52D}" type="parTrans" cxnId="{49659D8B-9023-4619-B76B-B468670758A1}">
      <dgm:prSet/>
      <dgm:spPr/>
      <dgm:t>
        <a:bodyPr/>
        <a:lstStyle/>
        <a:p>
          <a:endParaRPr lang="fi-FI"/>
        </a:p>
      </dgm:t>
    </dgm:pt>
    <dgm:pt modelId="{66A7C368-AC1E-4FFD-A780-A35C5447C910}" type="sibTrans" cxnId="{49659D8B-9023-4619-B76B-B468670758A1}">
      <dgm:prSet/>
      <dgm:spPr/>
      <dgm:t>
        <a:bodyPr/>
        <a:lstStyle/>
        <a:p>
          <a:endParaRPr lang="fi-FI"/>
        </a:p>
      </dgm:t>
    </dgm:pt>
    <dgm:pt modelId="{E2C12DF1-7FA7-4AE5-97CB-BD328C87BC50}">
      <dgm:prSet phldrT="[Teksti]" custT="1"/>
      <dgm:spPr>
        <a:solidFill>
          <a:schemeClr val="bg2">
            <a:lumMod val="50000"/>
            <a:alpha val="80000"/>
          </a:schemeClr>
        </a:solidFill>
        <a:ln>
          <a:noFill/>
        </a:ln>
      </dgm:spPr>
      <dgm:t>
        <a:bodyPr/>
        <a:lstStyle/>
        <a:p>
          <a:r>
            <a:rPr lang="fi-FI" sz="1600" b="1" dirty="0" err="1" smtClean="0">
              <a:solidFill>
                <a:schemeClr val="bg1"/>
              </a:solidFill>
            </a:rPr>
            <a:t>Kansainvä</a:t>
          </a:r>
          <a:r>
            <a:rPr lang="fi-FI" sz="1600" b="1" dirty="0" smtClean="0">
              <a:solidFill>
                <a:schemeClr val="bg1"/>
              </a:solidFill>
            </a:rPr>
            <a:t>-liset, </a:t>
          </a:r>
          <a:r>
            <a:rPr lang="fi-FI" sz="1600" b="1" dirty="0" err="1" smtClean="0">
              <a:solidFill>
                <a:schemeClr val="bg1"/>
              </a:solidFill>
            </a:rPr>
            <a:t>valtakunnal</a:t>
          </a:r>
          <a:r>
            <a:rPr lang="fi-FI" sz="1600" b="1" dirty="0" smtClean="0">
              <a:solidFill>
                <a:schemeClr val="bg1"/>
              </a:solidFill>
            </a:rPr>
            <a:t>-liset ja alueelliset hankkeet</a:t>
          </a:r>
          <a:endParaRPr lang="fi-FI" sz="1600" b="1" dirty="0">
            <a:solidFill>
              <a:schemeClr val="bg1"/>
            </a:solidFill>
          </a:endParaRPr>
        </a:p>
      </dgm:t>
    </dgm:pt>
    <dgm:pt modelId="{DA0F6110-99A9-4977-9D4B-FA1BCC3594A0}" type="parTrans" cxnId="{0E7D4C1C-7BB0-4B9D-AE73-E9AB686FC02A}">
      <dgm:prSet/>
      <dgm:spPr/>
      <dgm:t>
        <a:bodyPr/>
        <a:lstStyle/>
        <a:p>
          <a:endParaRPr lang="fi-FI"/>
        </a:p>
      </dgm:t>
    </dgm:pt>
    <dgm:pt modelId="{E8755D8A-141A-4945-9E80-EFE7D2CA809C}" type="sibTrans" cxnId="{0E7D4C1C-7BB0-4B9D-AE73-E9AB686FC02A}">
      <dgm:prSet/>
      <dgm:spPr/>
      <dgm:t>
        <a:bodyPr/>
        <a:lstStyle/>
        <a:p>
          <a:endParaRPr lang="fi-FI"/>
        </a:p>
      </dgm:t>
    </dgm:pt>
    <dgm:pt modelId="{6ACBC184-4E6E-46C8-AAC1-8CF71F3D6F7D}">
      <dgm:prSet phldrT="[Teksti]" custT="1"/>
      <dgm:spPr>
        <a:solidFill>
          <a:schemeClr val="accent2">
            <a:alpha val="80000"/>
          </a:schemeClr>
        </a:solidFill>
        <a:ln>
          <a:noFill/>
        </a:ln>
      </dgm:spPr>
      <dgm:t>
        <a:bodyPr/>
        <a:lstStyle/>
        <a:p>
          <a:r>
            <a:rPr lang="fi-FI" sz="1500" b="1" dirty="0" err="1" smtClean="0">
              <a:solidFill>
                <a:schemeClr val="bg1"/>
              </a:solidFill>
            </a:rPr>
            <a:t>Maaseutura-hasto</a:t>
          </a:r>
          <a:r>
            <a:rPr lang="fi-FI" sz="1500" b="1" dirty="0" smtClean="0">
              <a:solidFill>
                <a:schemeClr val="bg1"/>
              </a:solidFill>
            </a:rPr>
            <a:t> (ELY ja </a:t>
          </a:r>
          <a:r>
            <a:rPr lang="fi-FI" sz="1500" b="1" dirty="0" err="1" smtClean="0">
              <a:solidFill>
                <a:schemeClr val="bg1"/>
              </a:solidFill>
            </a:rPr>
            <a:t>Leader</a:t>
          </a:r>
          <a:r>
            <a:rPr lang="fi-FI" sz="1500" b="1" dirty="0" smtClean="0">
              <a:solidFill>
                <a:schemeClr val="bg1"/>
              </a:solidFill>
            </a:rPr>
            <a:t>) (paikallisten yritysten tuki ja rahoitus)</a:t>
          </a:r>
          <a:endParaRPr lang="fi-FI" sz="1500" b="1" dirty="0">
            <a:solidFill>
              <a:schemeClr val="bg1"/>
            </a:solidFill>
          </a:endParaRPr>
        </a:p>
      </dgm:t>
    </dgm:pt>
    <dgm:pt modelId="{629672DC-4601-43A7-B5AE-FEF8BE6A3957}" type="parTrans" cxnId="{A77CD7DE-2430-46CD-B50E-2359D1F0CD3A}">
      <dgm:prSet/>
      <dgm:spPr/>
      <dgm:t>
        <a:bodyPr/>
        <a:lstStyle/>
        <a:p>
          <a:endParaRPr lang="fi-FI"/>
        </a:p>
      </dgm:t>
    </dgm:pt>
    <dgm:pt modelId="{C09ADBD5-92EF-43EF-8ADD-24AB29570EF0}" type="sibTrans" cxnId="{A77CD7DE-2430-46CD-B50E-2359D1F0CD3A}">
      <dgm:prSet/>
      <dgm:spPr/>
      <dgm:t>
        <a:bodyPr/>
        <a:lstStyle/>
        <a:p>
          <a:endParaRPr lang="fi-FI"/>
        </a:p>
      </dgm:t>
    </dgm:pt>
    <dgm:pt modelId="{9A4A6883-BC19-4949-B454-7F9331F6C300}">
      <dgm:prSet phldrT="[Teksti]" custT="1"/>
      <dgm:spPr>
        <a:solidFill>
          <a:srgbClr val="4460A5">
            <a:alpha val="89804"/>
          </a:srgbClr>
        </a:solidFill>
        <a:ln>
          <a:noFill/>
        </a:ln>
      </dgm:spPr>
      <dgm:t>
        <a:bodyPr/>
        <a:lstStyle/>
        <a:p>
          <a:r>
            <a:rPr lang="fi-FI" sz="2800" b="1" dirty="0" err="1" smtClean="0">
              <a:solidFill>
                <a:schemeClr val="bg1"/>
              </a:solidFill>
            </a:rPr>
            <a:t>CreMA</a:t>
          </a:r>
          <a:endParaRPr lang="fi-FI" sz="2800" b="1" dirty="0" smtClean="0">
            <a:solidFill>
              <a:schemeClr val="bg1"/>
            </a:solidFill>
          </a:endParaRPr>
        </a:p>
      </dgm:t>
    </dgm:pt>
    <dgm:pt modelId="{B85049B8-A49C-4A5B-92D7-2DC7A95BCDA1}" type="parTrans" cxnId="{B0F73E35-1C41-40D1-9404-2751F09ABB75}">
      <dgm:prSet/>
      <dgm:spPr/>
      <dgm:t>
        <a:bodyPr/>
        <a:lstStyle/>
        <a:p>
          <a:endParaRPr lang="fi-FI"/>
        </a:p>
      </dgm:t>
    </dgm:pt>
    <dgm:pt modelId="{CBF8F52E-860D-4014-BAED-F65B5FF30B0F}" type="sibTrans" cxnId="{B0F73E35-1C41-40D1-9404-2751F09ABB75}">
      <dgm:prSet/>
      <dgm:spPr/>
      <dgm:t>
        <a:bodyPr/>
        <a:lstStyle/>
        <a:p>
          <a:endParaRPr lang="fi-FI"/>
        </a:p>
      </dgm:t>
    </dgm:pt>
    <dgm:pt modelId="{12B84D07-924B-4848-A951-B40780313D4F}">
      <dgm:prSet phldrT="[Teksti]" custScaleX="109543" custScaleY="109543" custRadScaleRad="90170" custRadScaleInc="-100178"/>
      <dgm:spPr>
        <a:solidFill>
          <a:schemeClr val="accent3">
            <a:alpha val="80000"/>
          </a:schemeClr>
        </a:solidFill>
        <a:ln>
          <a:noFill/>
        </a:ln>
      </dgm:spPr>
      <dgm:t>
        <a:bodyPr/>
        <a:lstStyle/>
        <a:p>
          <a:endParaRPr lang="fi-FI"/>
        </a:p>
      </dgm:t>
    </dgm:pt>
    <dgm:pt modelId="{EBC05917-D8DD-45CF-BC90-DAAD4E30DCCC}" type="parTrans" cxnId="{6EC55753-040F-4B81-8160-A0C82B5D4FCF}">
      <dgm:prSet/>
      <dgm:spPr/>
      <dgm:t>
        <a:bodyPr/>
        <a:lstStyle/>
        <a:p>
          <a:endParaRPr lang="fi-FI"/>
        </a:p>
      </dgm:t>
    </dgm:pt>
    <dgm:pt modelId="{C37089BF-FF12-40DF-A129-3BBD93E95B82}" type="sibTrans" cxnId="{6EC55753-040F-4B81-8160-A0C82B5D4FCF}">
      <dgm:prSet/>
      <dgm:spPr/>
      <dgm:t>
        <a:bodyPr/>
        <a:lstStyle/>
        <a:p>
          <a:endParaRPr lang="fi-FI"/>
        </a:p>
      </dgm:t>
    </dgm:pt>
    <dgm:pt modelId="{70661007-BDE1-46B7-B885-4E543E97206B}">
      <dgm:prSet phldrT="[Teksti]" custScaleX="109543" custScaleY="109543" custRadScaleRad="90170" custRadScaleInc="-100178"/>
      <dgm:spPr>
        <a:solidFill>
          <a:schemeClr val="accent3">
            <a:alpha val="80000"/>
          </a:schemeClr>
        </a:solidFill>
        <a:ln>
          <a:noFill/>
        </a:ln>
      </dgm:spPr>
      <dgm:t>
        <a:bodyPr/>
        <a:lstStyle/>
        <a:p>
          <a:endParaRPr lang="fi-FI"/>
        </a:p>
      </dgm:t>
    </dgm:pt>
    <dgm:pt modelId="{C1E65ED4-4100-4934-9C8D-2459D606D410}" type="parTrans" cxnId="{FBBF1772-D328-4222-8AB8-FCAB0563F904}">
      <dgm:prSet/>
      <dgm:spPr/>
      <dgm:t>
        <a:bodyPr/>
        <a:lstStyle/>
        <a:p>
          <a:endParaRPr lang="fi-FI"/>
        </a:p>
      </dgm:t>
    </dgm:pt>
    <dgm:pt modelId="{8FBC3511-0D2E-4B7C-ACAC-679737E0BB01}" type="sibTrans" cxnId="{FBBF1772-D328-4222-8AB8-FCAB0563F904}">
      <dgm:prSet/>
      <dgm:spPr/>
      <dgm:t>
        <a:bodyPr/>
        <a:lstStyle/>
        <a:p>
          <a:endParaRPr lang="fi-FI"/>
        </a:p>
      </dgm:t>
    </dgm:pt>
    <dgm:pt modelId="{06821B37-91A8-4751-AB2D-F73F6F5E1455}">
      <dgm:prSet phldrT="[Teksti]"/>
      <dgm:spPr>
        <a:solidFill>
          <a:srgbClr val="7030A0">
            <a:alpha val="80000"/>
          </a:srgbClr>
        </a:solidFill>
        <a:ln>
          <a:noFill/>
        </a:ln>
      </dgm:spPr>
      <dgm:t>
        <a:bodyPr/>
        <a:lstStyle/>
        <a:p>
          <a:r>
            <a:rPr lang="fi-FI" b="1" dirty="0" smtClean="0">
              <a:solidFill>
                <a:schemeClr val="bg1"/>
              </a:solidFill>
            </a:rPr>
            <a:t>Yritys</a:t>
          </a:r>
          <a:endParaRPr lang="fi-FI" b="1" dirty="0">
            <a:solidFill>
              <a:schemeClr val="bg1"/>
            </a:solidFill>
          </a:endParaRPr>
        </a:p>
      </dgm:t>
    </dgm:pt>
    <dgm:pt modelId="{58C93631-3499-413B-BEE2-914CC7605BC2}" type="sibTrans" cxnId="{71373F20-780D-44F8-809C-38AFAE60095F}">
      <dgm:prSet/>
      <dgm:spPr/>
      <dgm:t>
        <a:bodyPr/>
        <a:lstStyle/>
        <a:p>
          <a:endParaRPr lang="fi-FI"/>
        </a:p>
      </dgm:t>
    </dgm:pt>
    <dgm:pt modelId="{F370FE12-0219-4C36-8404-5ED8D544CBF9}" type="parTrans" cxnId="{71373F20-780D-44F8-809C-38AFAE60095F}">
      <dgm:prSet/>
      <dgm:spPr/>
      <dgm:t>
        <a:bodyPr/>
        <a:lstStyle/>
        <a:p>
          <a:endParaRPr lang="fi-FI"/>
        </a:p>
      </dgm:t>
    </dgm:pt>
    <dgm:pt modelId="{D9BB5423-E9FA-4850-9D47-5D9255BE13C0}" type="pres">
      <dgm:prSet presAssocID="{6E50B86B-690B-4DBB-A598-FE5736FABEB3}" presName="composite" presStyleCnt="0">
        <dgm:presLayoutVars>
          <dgm:chMax val="1"/>
          <dgm:dir/>
          <dgm:resizeHandles val="exact"/>
        </dgm:presLayoutVars>
      </dgm:prSet>
      <dgm:spPr/>
      <dgm:t>
        <a:bodyPr/>
        <a:lstStyle/>
        <a:p>
          <a:endParaRPr lang="fi-FI"/>
        </a:p>
      </dgm:t>
    </dgm:pt>
    <dgm:pt modelId="{93D476FB-1A44-4F53-93E1-4D92D1E4CD67}" type="pres">
      <dgm:prSet presAssocID="{6E50B86B-690B-4DBB-A598-FE5736FABEB3}" presName="radial" presStyleCnt="0">
        <dgm:presLayoutVars>
          <dgm:animLvl val="ctr"/>
        </dgm:presLayoutVars>
      </dgm:prSet>
      <dgm:spPr/>
    </dgm:pt>
    <dgm:pt modelId="{F5BDB518-393C-45EC-BB9A-16F444F7A417}" type="pres">
      <dgm:prSet presAssocID="{06821B37-91A8-4751-AB2D-F73F6F5E1455}" presName="centerShape" presStyleLbl="vennNode1" presStyleIdx="0" presStyleCnt="7" custScaleX="91741" custScaleY="92810" custLinFactNeighborX="-24968" custLinFactNeighborY="-21904"/>
      <dgm:spPr/>
      <dgm:t>
        <a:bodyPr/>
        <a:lstStyle/>
        <a:p>
          <a:endParaRPr lang="fi-FI"/>
        </a:p>
      </dgm:t>
    </dgm:pt>
    <dgm:pt modelId="{41537917-519D-4B77-B1DC-135CE9B62C49}" type="pres">
      <dgm:prSet presAssocID="{7F738503-D4C3-4678-916A-DCA030F69607}" presName="node" presStyleLbl="vennNode1" presStyleIdx="1" presStyleCnt="7" custScaleX="109543" custScaleY="109543" custRadScaleRad="86508" custRadScaleInc="-170814">
        <dgm:presLayoutVars>
          <dgm:bulletEnabled val="1"/>
        </dgm:presLayoutVars>
      </dgm:prSet>
      <dgm:spPr/>
      <dgm:t>
        <a:bodyPr/>
        <a:lstStyle/>
        <a:p>
          <a:endParaRPr lang="fi-FI"/>
        </a:p>
      </dgm:t>
    </dgm:pt>
    <dgm:pt modelId="{233D6921-0907-44DC-99AD-4B344D9534D2}" type="pres">
      <dgm:prSet presAssocID="{9A4A6883-BC19-4949-B454-7F9331F6C300}" presName="node" presStyleLbl="vennNode1" presStyleIdx="2" presStyleCnt="7" custScaleX="109543" custScaleY="109543" custRadScaleRad="178588" custRadScaleInc="-292127">
        <dgm:presLayoutVars>
          <dgm:bulletEnabled val="1"/>
        </dgm:presLayoutVars>
      </dgm:prSet>
      <dgm:spPr/>
      <dgm:t>
        <a:bodyPr/>
        <a:lstStyle/>
        <a:p>
          <a:endParaRPr lang="fi-FI"/>
        </a:p>
      </dgm:t>
    </dgm:pt>
    <dgm:pt modelId="{A3890D2B-ECF5-4BFA-A15E-F049AB33A8E1}" type="pres">
      <dgm:prSet presAssocID="{E2C12DF1-7FA7-4AE5-97CB-BD328C87BC50}" presName="node" presStyleLbl="vennNode1" presStyleIdx="3" presStyleCnt="7" custScaleX="109543" custScaleY="109543" custRadScaleRad="76721" custRadScaleInc="-101691">
        <dgm:presLayoutVars>
          <dgm:bulletEnabled val="1"/>
        </dgm:presLayoutVars>
      </dgm:prSet>
      <dgm:spPr/>
      <dgm:t>
        <a:bodyPr/>
        <a:lstStyle/>
        <a:p>
          <a:endParaRPr lang="fi-FI"/>
        </a:p>
      </dgm:t>
    </dgm:pt>
    <dgm:pt modelId="{685D17A9-06CD-4D48-898C-84B07B324BCD}" type="pres">
      <dgm:prSet presAssocID="{6ACBC184-4E6E-46C8-AAC1-8CF71F3D6F7D}" presName="node" presStyleLbl="vennNode1" presStyleIdx="4" presStyleCnt="7" custScaleX="109543" custScaleY="109543" custRadScaleRad="16964" custRadScaleInc="40159">
        <dgm:presLayoutVars>
          <dgm:bulletEnabled val="1"/>
        </dgm:presLayoutVars>
      </dgm:prSet>
      <dgm:spPr/>
      <dgm:t>
        <a:bodyPr/>
        <a:lstStyle/>
        <a:p>
          <a:endParaRPr lang="fi-FI"/>
        </a:p>
      </dgm:t>
    </dgm:pt>
    <dgm:pt modelId="{B02AD9DC-1E67-4C52-B391-92EA705323C0}" type="pres">
      <dgm:prSet presAssocID="{65092D81-2111-4011-ABDE-DC8266F00B81}" presName="node" presStyleLbl="vennNode1" presStyleIdx="5" presStyleCnt="7" custScaleX="109543" custScaleY="109543" custRadScaleRad="174963" custRadScaleInc="-297620">
        <dgm:presLayoutVars>
          <dgm:bulletEnabled val="1"/>
        </dgm:presLayoutVars>
      </dgm:prSet>
      <dgm:spPr/>
      <dgm:t>
        <a:bodyPr/>
        <a:lstStyle/>
        <a:p>
          <a:endParaRPr lang="fi-FI"/>
        </a:p>
      </dgm:t>
    </dgm:pt>
    <dgm:pt modelId="{D8F0C761-5B4F-42EF-95C0-9F8FCDA4CE96}" type="pres">
      <dgm:prSet presAssocID="{6573FC5E-3F8B-4705-B995-3C10542B6824}" presName="node" presStyleLbl="vennNode1" presStyleIdx="6" presStyleCnt="7" custScaleX="109543" custScaleY="109543" custRadScaleRad="64450" custRadScaleInc="296186">
        <dgm:presLayoutVars>
          <dgm:bulletEnabled val="1"/>
        </dgm:presLayoutVars>
      </dgm:prSet>
      <dgm:spPr/>
      <dgm:t>
        <a:bodyPr/>
        <a:lstStyle/>
        <a:p>
          <a:endParaRPr lang="fi-FI"/>
        </a:p>
      </dgm:t>
    </dgm:pt>
  </dgm:ptLst>
  <dgm:cxnLst>
    <dgm:cxn modelId="{5EFE21E9-64D0-4C0A-8130-B2B6583B54ED}" type="presOf" srcId="{6E50B86B-690B-4DBB-A598-FE5736FABEB3}" destId="{D9BB5423-E9FA-4850-9D47-5D9255BE13C0}" srcOrd="0" destOrd="0" presId="urn:microsoft.com/office/officeart/2005/8/layout/radial3"/>
    <dgm:cxn modelId="{28E6DC0E-CED4-4FF3-BC29-27FDFBAD8AF8}" type="presOf" srcId="{6573FC5E-3F8B-4705-B995-3C10542B6824}" destId="{D8F0C761-5B4F-42EF-95C0-9F8FCDA4CE96}" srcOrd="0" destOrd="0" presId="urn:microsoft.com/office/officeart/2005/8/layout/radial3"/>
    <dgm:cxn modelId="{0E7D4C1C-7BB0-4B9D-AE73-E9AB686FC02A}" srcId="{06821B37-91A8-4751-AB2D-F73F6F5E1455}" destId="{E2C12DF1-7FA7-4AE5-97CB-BD328C87BC50}" srcOrd="2" destOrd="0" parTransId="{DA0F6110-99A9-4977-9D4B-FA1BCC3594A0}" sibTransId="{E8755D8A-141A-4945-9E80-EFE7D2CA809C}"/>
    <dgm:cxn modelId="{C426BF2D-BBF9-4033-8E0C-87EAAA66C6D2}" type="presOf" srcId="{6ACBC184-4E6E-46C8-AAC1-8CF71F3D6F7D}" destId="{685D17A9-06CD-4D48-898C-84B07B324BCD}" srcOrd="0" destOrd="0" presId="urn:microsoft.com/office/officeart/2005/8/layout/radial3"/>
    <dgm:cxn modelId="{A451F576-33BE-42FB-ADEE-11A6F596A7D3}" type="presOf" srcId="{06821B37-91A8-4751-AB2D-F73F6F5E1455}" destId="{F5BDB518-393C-45EC-BB9A-16F444F7A417}" srcOrd="0" destOrd="0" presId="urn:microsoft.com/office/officeart/2005/8/layout/radial3"/>
    <dgm:cxn modelId="{50206C8F-BC4F-405A-A1E8-73A6522D1D1D}" type="presOf" srcId="{9A4A6883-BC19-4949-B454-7F9331F6C300}" destId="{233D6921-0907-44DC-99AD-4B344D9534D2}" srcOrd="0" destOrd="0" presId="urn:microsoft.com/office/officeart/2005/8/layout/radial3"/>
    <dgm:cxn modelId="{5D7CB03C-5BFF-44F8-AA0C-7EE42776018C}" type="presOf" srcId="{E2C12DF1-7FA7-4AE5-97CB-BD328C87BC50}" destId="{A3890D2B-ECF5-4BFA-A15E-F049AB33A8E1}" srcOrd="0" destOrd="0" presId="urn:microsoft.com/office/officeart/2005/8/layout/radial3"/>
    <dgm:cxn modelId="{7ACE860F-655E-4EBB-8C65-118D75750DD6}" srcId="{06821B37-91A8-4751-AB2D-F73F6F5E1455}" destId="{65092D81-2111-4011-ABDE-DC8266F00B81}" srcOrd="4" destOrd="0" parTransId="{D97B82C0-0BEF-4299-AA1E-74C4E734D2D1}" sibTransId="{28EFF617-8116-4C4D-9285-007976933635}"/>
    <dgm:cxn modelId="{B0F73E35-1C41-40D1-9404-2751F09ABB75}" srcId="{06821B37-91A8-4751-AB2D-F73F6F5E1455}" destId="{9A4A6883-BC19-4949-B454-7F9331F6C300}" srcOrd="1" destOrd="0" parTransId="{B85049B8-A49C-4A5B-92D7-2DC7A95BCDA1}" sibTransId="{CBF8F52E-860D-4014-BAED-F65B5FF30B0F}"/>
    <dgm:cxn modelId="{3B739019-DCD2-43DC-9D8A-82ADEB29DBF9}" type="presOf" srcId="{65092D81-2111-4011-ABDE-DC8266F00B81}" destId="{B02AD9DC-1E67-4C52-B391-92EA705323C0}" srcOrd="0" destOrd="0" presId="urn:microsoft.com/office/officeart/2005/8/layout/radial3"/>
    <dgm:cxn modelId="{A77CD7DE-2430-46CD-B50E-2359D1F0CD3A}" srcId="{06821B37-91A8-4751-AB2D-F73F6F5E1455}" destId="{6ACBC184-4E6E-46C8-AAC1-8CF71F3D6F7D}" srcOrd="3" destOrd="0" parTransId="{629672DC-4601-43A7-B5AE-FEF8BE6A3957}" sibTransId="{C09ADBD5-92EF-43EF-8ADD-24AB29570EF0}"/>
    <dgm:cxn modelId="{FBBF1772-D328-4222-8AB8-FCAB0563F904}" srcId="{6E50B86B-690B-4DBB-A598-FE5736FABEB3}" destId="{70661007-BDE1-46B7-B885-4E543E97206B}" srcOrd="2" destOrd="0" parTransId="{C1E65ED4-4100-4934-9C8D-2459D606D410}" sibTransId="{8FBC3511-0D2E-4B7C-ACAC-679737E0BB01}"/>
    <dgm:cxn modelId="{49659D8B-9023-4619-B76B-B468670758A1}" srcId="{06821B37-91A8-4751-AB2D-F73F6F5E1455}" destId="{6573FC5E-3F8B-4705-B995-3C10542B6824}" srcOrd="5" destOrd="0" parTransId="{AF47FA31-64C8-45F0-BF7A-2B5583D7F52D}" sibTransId="{66A7C368-AC1E-4FFD-A780-A35C5447C910}"/>
    <dgm:cxn modelId="{6EC55753-040F-4B81-8160-A0C82B5D4FCF}" srcId="{6E50B86B-690B-4DBB-A598-FE5736FABEB3}" destId="{12B84D07-924B-4848-A951-B40780313D4F}" srcOrd="1" destOrd="0" parTransId="{EBC05917-D8DD-45CF-BC90-DAAD4E30DCCC}" sibTransId="{C37089BF-FF12-40DF-A129-3BBD93E95B82}"/>
    <dgm:cxn modelId="{F25196B9-1201-49DF-A329-CCFCCF3DE673}" srcId="{06821B37-91A8-4751-AB2D-F73F6F5E1455}" destId="{7F738503-D4C3-4678-916A-DCA030F69607}" srcOrd="0" destOrd="0" parTransId="{69B0ABC5-0A27-471C-8373-942F2F768F30}" sibTransId="{F9EB7129-77BC-4A05-9DE4-93D315952154}"/>
    <dgm:cxn modelId="{71373F20-780D-44F8-809C-38AFAE60095F}" srcId="{6E50B86B-690B-4DBB-A598-FE5736FABEB3}" destId="{06821B37-91A8-4751-AB2D-F73F6F5E1455}" srcOrd="0" destOrd="0" parTransId="{F370FE12-0219-4C36-8404-5ED8D544CBF9}" sibTransId="{58C93631-3499-413B-BEE2-914CC7605BC2}"/>
    <dgm:cxn modelId="{BF2872DA-FAC0-484B-9263-46BE2B40571F}" type="presOf" srcId="{7F738503-D4C3-4678-916A-DCA030F69607}" destId="{41537917-519D-4B77-B1DC-135CE9B62C49}" srcOrd="0" destOrd="0" presId="urn:microsoft.com/office/officeart/2005/8/layout/radial3"/>
    <dgm:cxn modelId="{377CBF75-98B8-45E5-857E-4800B51F9309}" type="presParOf" srcId="{D9BB5423-E9FA-4850-9D47-5D9255BE13C0}" destId="{93D476FB-1A44-4F53-93E1-4D92D1E4CD67}" srcOrd="0" destOrd="0" presId="urn:microsoft.com/office/officeart/2005/8/layout/radial3"/>
    <dgm:cxn modelId="{DBAF409F-DF3B-44A4-B6EF-F1486EA961DE}" type="presParOf" srcId="{93D476FB-1A44-4F53-93E1-4D92D1E4CD67}" destId="{F5BDB518-393C-45EC-BB9A-16F444F7A417}" srcOrd="0" destOrd="0" presId="urn:microsoft.com/office/officeart/2005/8/layout/radial3"/>
    <dgm:cxn modelId="{95590495-CE15-4A49-9294-75B16BDA7E7B}" type="presParOf" srcId="{93D476FB-1A44-4F53-93E1-4D92D1E4CD67}" destId="{41537917-519D-4B77-B1DC-135CE9B62C49}" srcOrd="1" destOrd="0" presId="urn:microsoft.com/office/officeart/2005/8/layout/radial3"/>
    <dgm:cxn modelId="{4D4534B1-CEA3-490F-A731-3B37F72DEF82}" type="presParOf" srcId="{93D476FB-1A44-4F53-93E1-4D92D1E4CD67}" destId="{233D6921-0907-44DC-99AD-4B344D9534D2}" srcOrd="2" destOrd="0" presId="urn:microsoft.com/office/officeart/2005/8/layout/radial3"/>
    <dgm:cxn modelId="{7C3417A4-E72C-476B-9311-6AB32CB6C013}" type="presParOf" srcId="{93D476FB-1A44-4F53-93E1-4D92D1E4CD67}" destId="{A3890D2B-ECF5-4BFA-A15E-F049AB33A8E1}" srcOrd="3" destOrd="0" presId="urn:microsoft.com/office/officeart/2005/8/layout/radial3"/>
    <dgm:cxn modelId="{7B6733BD-7404-4981-BD67-90BB389E57B5}" type="presParOf" srcId="{93D476FB-1A44-4F53-93E1-4D92D1E4CD67}" destId="{685D17A9-06CD-4D48-898C-84B07B324BCD}" srcOrd="4" destOrd="0" presId="urn:microsoft.com/office/officeart/2005/8/layout/radial3"/>
    <dgm:cxn modelId="{232B2944-3E27-4E04-8A07-124B4ADA8AE7}" type="presParOf" srcId="{93D476FB-1A44-4F53-93E1-4D92D1E4CD67}" destId="{B02AD9DC-1E67-4C52-B391-92EA705323C0}" srcOrd="5" destOrd="0" presId="urn:microsoft.com/office/officeart/2005/8/layout/radial3"/>
    <dgm:cxn modelId="{F9116453-9639-42C6-828A-8DC0F33B5C66}" type="presParOf" srcId="{93D476FB-1A44-4F53-93E1-4D92D1E4CD67}" destId="{D8F0C761-5B4F-42EF-95C0-9F8FCDA4CE96}" srcOrd="6"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50B86B-690B-4DBB-A598-FE5736FABEB3}" type="doc">
      <dgm:prSet loTypeId="urn:microsoft.com/office/officeart/2005/8/layout/radial3" loCatId="cycle" qsTypeId="urn:microsoft.com/office/officeart/2005/8/quickstyle/simple1" qsCatId="simple" csTypeId="urn:microsoft.com/office/officeart/2005/8/colors/accent3_5" csCatId="accent3" phldr="1"/>
      <dgm:spPr/>
      <dgm:t>
        <a:bodyPr/>
        <a:lstStyle/>
        <a:p>
          <a:endParaRPr lang="fi-FI"/>
        </a:p>
      </dgm:t>
    </dgm:pt>
    <dgm:pt modelId="{7F738503-D4C3-4678-916A-DCA030F69607}">
      <dgm:prSet phldrT="[Teksti]" custT="1"/>
      <dgm:spPr>
        <a:solidFill>
          <a:schemeClr val="accent3">
            <a:alpha val="80000"/>
          </a:schemeClr>
        </a:solidFill>
        <a:ln>
          <a:noFill/>
        </a:ln>
      </dgm:spPr>
      <dgm:t>
        <a:bodyPr/>
        <a:lstStyle/>
        <a:p>
          <a:endParaRPr lang="fi-FI" sz="1600" dirty="0" smtClean="0">
            <a:solidFill>
              <a:schemeClr val="bg1"/>
            </a:solidFill>
          </a:endParaRPr>
        </a:p>
        <a:p>
          <a:r>
            <a:rPr lang="fi-FI" sz="2400" b="1" dirty="0" smtClean="0">
              <a:solidFill>
                <a:schemeClr val="bg1"/>
              </a:solidFill>
            </a:rPr>
            <a:t>Säätiöt</a:t>
          </a:r>
        </a:p>
      </dgm:t>
    </dgm:pt>
    <dgm:pt modelId="{69B0ABC5-0A27-471C-8373-942F2F768F30}" type="parTrans" cxnId="{F25196B9-1201-49DF-A329-CCFCCF3DE673}">
      <dgm:prSet/>
      <dgm:spPr/>
      <dgm:t>
        <a:bodyPr/>
        <a:lstStyle/>
        <a:p>
          <a:endParaRPr lang="fi-FI"/>
        </a:p>
      </dgm:t>
    </dgm:pt>
    <dgm:pt modelId="{F9EB7129-77BC-4A05-9DE4-93D315952154}" type="sibTrans" cxnId="{F25196B9-1201-49DF-A329-CCFCCF3DE673}">
      <dgm:prSet/>
      <dgm:spPr/>
      <dgm:t>
        <a:bodyPr/>
        <a:lstStyle/>
        <a:p>
          <a:endParaRPr lang="fi-FI"/>
        </a:p>
      </dgm:t>
    </dgm:pt>
    <dgm:pt modelId="{65092D81-2111-4011-ABDE-DC8266F00B81}">
      <dgm:prSet phldrT="[Teksti]" custT="1"/>
      <dgm:spPr>
        <a:solidFill>
          <a:srgbClr val="003883">
            <a:alpha val="89804"/>
          </a:srgbClr>
        </a:solidFill>
        <a:ln>
          <a:noFill/>
        </a:ln>
      </dgm:spPr>
      <dgm:t>
        <a:bodyPr/>
        <a:lstStyle/>
        <a:p>
          <a:r>
            <a:rPr lang="fi-FI" sz="1600" b="1" dirty="0" smtClean="0">
              <a:solidFill>
                <a:schemeClr val="bg1"/>
              </a:solidFill>
            </a:rPr>
            <a:t>Paikalliset hankkeet, esim. Elämän teatteria ja sporttia (</a:t>
          </a:r>
          <a:r>
            <a:rPr lang="fi-FI" sz="1600" b="1" dirty="0" err="1" smtClean="0">
              <a:solidFill>
                <a:schemeClr val="bg1"/>
              </a:solidFill>
            </a:rPr>
            <a:t>Esedu</a:t>
          </a:r>
          <a:r>
            <a:rPr lang="fi-FI" sz="1600" b="1" dirty="0" smtClean="0">
              <a:solidFill>
                <a:schemeClr val="bg1"/>
              </a:solidFill>
            </a:rPr>
            <a:t>-ESLI)</a:t>
          </a:r>
          <a:endParaRPr lang="fi-FI" sz="1600" b="1" dirty="0">
            <a:solidFill>
              <a:schemeClr val="bg1"/>
            </a:solidFill>
          </a:endParaRPr>
        </a:p>
      </dgm:t>
    </dgm:pt>
    <dgm:pt modelId="{D97B82C0-0BEF-4299-AA1E-74C4E734D2D1}" type="parTrans" cxnId="{7ACE860F-655E-4EBB-8C65-118D75750DD6}">
      <dgm:prSet/>
      <dgm:spPr/>
      <dgm:t>
        <a:bodyPr/>
        <a:lstStyle/>
        <a:p>
          <a:endParaRPr lang="fi-FI"/>
        </a:p>
      </dgm:t>
    </dgm:pt>
    <dgm:pt modelId="{28EFF617-8116-4C4D-9285-007976933635}" type="sibTrans" cxnId="{7ACE860F-655E-4EBB-8C65-118D75750DD6}">
      <dgm:prSet/>
      <dgm:spPr/>
      <dgm:t>
        <a:bodyPr/>
        <a:lstStyle/>
        <a:p>
          <a:endParaRPr lang="fi-FI"/>
        </a:p>
      </dgm:t>
    </dgm:pt>
    <dgm:pt modelId="{6573FC5E-3F8B-4705-B995-3C10542B6824}">
      <dgm:prSet phldrT="[Teksti]" custT="1"/>
      <dgm:spPr>
        <a:solidFill>
          <a:srgbClr val="7030A0">
            <a:alpha val="80000"/>
          </a:srgbClr>
        </a:solidFill>
        <a:ln>
          <a:noFill/>
        </a:ln>
      </dgm:spPr>
      <dgm:t>
        <a:bodyPr/>
        <a:lstStyle/>
        <a:p>
          <a:r>
            <a:rPr lang="fi-FI" sz="1600" b="1" dirty="0" smtClean="0">
              <a:solidFill>
                <a:schemeClr val="bg1"/>
              </a:solidFill>
            </a:rPr>
            <a:t>ELY: ESR (OKM, TEM; indikaattori-en mukaan) </a:t>
          </a:r>
          <a:r>
            <a:rPr lang="fi-FI" sz="900" b="1" dirty="0" smtClean="0">
              <a:solidFill>
                <a:schemeClr val="bg1"/>
              </a:solidFill>
            </a:rPr>
            <a:t>http://www.rakennerahastot.fi</a:t>
          </a:r>
          <a:endParaRPr lang="fi-FI" sz="1600" b="1" dirty="0">
            <a:solidFill>
              <a:schemeClr val="bg1"/>
            </a:solidFill>
          </a:endParaRPr>
        </a:p>
      </dgm:t>
    </dgm:pt>
    <dgm:pt modelId="{AF47FA31-64C8-45F0-BF7A-2B5583D7F52D}" type="parTrans" cxnId="{49659D8B-9023-4619-B76B-B468670758A1}">
      <dgm:prSet/>
      <dgm:spPr/>
      <dgm:t>
        <a:bodyPr/>
        <a:lstStyle/>
        <a:p>
          <a:endParaRPr lang="fi-FI"/>
        </a:p>
      </dgm:t>
    </dgm:pt>
    <dgm:pt modelId="{66A7C368-AC1E-4FFD-A780-A35C5447C910}" type="sibTrans" cxnId="{49659D8B-9023-4619-B76B-B468670758A1}">
      <dgm:prSet/>
      <dgm:spPr/>
      <dgm:t>
        <a:bodyPr/>
        <a:lstStyle/>
        <a:p>
          <a:endParaRPr lang="fi-FI"/>
        </a:p>
      </dgm:t>
    </dgm:pt>
    <dgm:pt modelId="{E2C12DF1-7FA7-4AE5-97CB-BD328C87BC50}">
      <dgm:prSet phldrT="[Teksti]" custT="1"/>
      <dgm:spPr>
        <a:solidFill>
          <a:schemeClr val="bg2">
            <a:lumMod val="50000"/>
            <a:alpha val="80000"/>
          </a:schemeClr>
        </a:solidFill>
        <a:ln>
          <a:noFill/>
        </a:ln>
      </dgm:spPr>
      <dgm:t>
        <a:bodyPr/>
        <a:lstStyle/>
        <a:p>
          <a:r>
            <a:rPr lang="fi-FI" sz="1600" b="1" dirty="0" smtClean="0">
              <a:solidFill>
                <a:schemeClr val="bg1"/>
              </a:solidFill>
            </a:rPr>
            <a:t>Kansainväli-set, valtakunnalliset ja alueelliset hankkeet</a:t>
          </a:r>
          <a:endParaRPr lang="fi-FI" sz="1600" b="1" dirty="0">
            <a:solidFill>
              <a:schemeClr val="bg1"/>
            </a:solidFill>
          </a:endParaRPr>
        </a:p>
      </dgm:t>
    </dgm:pt>
    <dgm:pt modelId="{DA0F6110-99A9-4977-9D4B-FA1BCC3594A0}" type="parTrans" cxnId="{0E7D4C1C-7BB0-4B9D-AE73-E9AB686FC02A}">
      <dgm:prSet/>
      <dgm:spPr/>
      <dgm:t>
        <a:bodyPr/>
        <a:lstStyle/>
        <a:p>
          <a:endParaRPr lang="fi-FI"/>
        </a:p>
      </dgm:t>
    </dgm:pt>
    <dgm:pt modelId="{E8755D8A-141A-4945-9E80-EFE7D2CA809C}" type="sibTrans" cxnId="{0E7D4C1C-7BB0-4B9D-AE73-E9AB686FC02A}">
      <dgm:prSet/>
      <dgm:spPr/>
      <dgm:t>
        <a:bodyPr/>
        <a:lstStyle/>
        <a:p>
          <a:endParaRPr lang="fi-FI"/>
        </a:p>
      </dgm:t>
    </dgm:pt>
    <dgm:pt modelId="{6ACBC184-4E6E-46C8-AAC1-8CF71F3D6F7D}">
      <dgm:prSet phldrT="[Teksti]" custT="1"/>
      <dgm:spPr>
        <a:solidFill>
          <a:schemeClr val="accent2">
            <a:alpha val="80000"/>
          </a:schemeClr>
        </a:solidFill>
        <a:ln>
          <a:noFill/>
        </a:ln>
      </dgm:spPr>
      <dgm:t>
        <a:bodyPr/>
        <a:lstStyle/>
        <a:p>
          <a:r>
            <a:rPr lang="fi-FI" sz="1500" b="1" dirty="0" err="1" smtClean="0">
              <a:solidFill>
                <a:schemeClr val="bg1"/>
              </a:solidFill>
            </a:rPr>
            <a:t>Leader</a:t>
          </a:r>
          <a:r>
            <a:rPr lang="fi-FI" sz="1500" b="1" dirty="0" smtClean="0">
              <a:solidFill>
                <a:schemeClr val="bg1"/>
              </a:solidFill>
            </a:rPr>
            <a:t> (yhdistysten tuki ja rahoitus)</a:t>
          </a:r>
          <a:endParaRPr lang="fi-FI" sz="1500" b="1" dirty="0">
            <a:solidFill>
              <a:schemeClr val="bg1"/>
            </a:solidFill>
          </a:endParaRPr>
        </a:p>
      </dgm:t>
    </dgm:pt>
    <dgm:pt modelId="{629672DC-4601-43A7-B5AE-FEF8BE6A3957}" type="parTrans" cxnId="{A77CD7DE-2430-46CD-B50E-2359D1F0CD3A}">
      <dgm:prSet/>
      <dgm:spPr/>
      <dgm:t>
        <a:bodyPr/>
        <a:lstStyle/>
        <a:p>
          <a:endParaRPr lang="fi-FI"/>
        </a:p>
      </dgm:t>
    </dgm:pt>
    <dgm:pt modelId="{C09ADBD5-92EF-43EF-8ADD-24AB29570EF0}" type="sibTrans" cxnId="{A77CD7DE-2430-46CD-B50E-2359D1F0CD3A}">
      <dgm:prSet/>
      <dgm:spPr/>
      <dgm:t>
        <a:bodyPr/>
        <a:lstStyle/>
        <a:p>
          <a:endParaRPr lang="fi-FI"/>
        </a:p>
      </dgm:t>
    </dgm:pt>
    <dgm:pt modelId="{9A4A6883-BC19-4949-B454-7F9331F6C300}">
      <dgm:prSet phldrT="[Teksti]" custT="1"/>
      <dgm:spPr>
        <a:solidFill>
          <a:srgbClr val="4460A5">
            <a:alpha val="89804"/>
          </a:srgbClr>
        </a:solidFill>
        <a:ln>
          <a:noFill/>
        </a:ln>
      </dgm:spPr>
      <dgm:t>
        <a:bodyPr/>
        <a:lstStyle/>
        <a:p>
          <a:r>
            <a:rPr lang="fi-FI" sz="1600" b="1" dirty="0" smtClean="0">
              <a:solidFill>
                <a:schemeClr val="bg1"/>
              </a:solidFill>
            </a:rPr>
            <a:t>Creative and </a:t>
          </a:r>
          <a:r>
            <a:rPr lang="fi-FI" sz="1600" b="1" dirty="0" err="1" smtClean="0">
              <a:solidFill>
                <a:schemeClr val="bg1"/>
              </a:solidFill>
            </a:rPr>
            <a:t>Inclusive</a:t>
          </a:r>
          <a:r>
            <a:rPr lang="fi-FI" sz="1600" b="1" dirty="0" smtClean="0">
              <a:solidFill>
                <a:schemeClr val="bg1"/>
              </a:solidFill>
            </a:rPr>
            <a:t> Finland           -hankkeen kautta verkostoja </a:t>
          </a:r>
        </a:p>
      </dgm:t>
    </dgm:pt>
    <dgm:pt modelId="{B85049B8-A49C-4A5B-92D7-2DC7A95BCDA1}" type="parTrans" cxnId="{B0F73E35-1C41-40D1-9404-2751F09ABB75}">
      <dgm:prSet/>
      <dgm:spPr/>
      <dgm:t>
        <a:bodyPr/>
        <a:lstStyle/>
        <a:p>
          <a:endParaRPr lang="fi-FI"/>
        </a:p>
      </dgm:t>
    </dgm:pt>
    <dgm:pt modelId="{CBF8F52E-860D-4014-BAED-F65B5FF30B0F}" type="sibTrans" cxnId="{B0F73E35-1C41-40D1-9404-2751F09ABB75}">
      <dgm:prSet/>
      <dgm:spPr/>
      <dgm:t>
        <a:bodyPr/>
        <a:lstStyle/>
        <a:p>
          <a:endParaRPr lang="fi-FI"/>
        </a:p>
      </dgm:t>
    </dgm:pt>
    <dgm:pt modelId="{FAAFC0A4-50F5-4372-8E8E-94D20855C438}">
      <dgm:prSet phldrT="[Teksti]" custT="1"/>
      <dgm:spPr>
        <a:solidFill>
          <a:srgbClr val="003883">
            <a:alpha val="89804"/>
          </a:srgbClr>
        </a:solidFill>
        <a:ln>
          <a:noFill/>
        </a:ln>
      </dgm:spPr>
      <dgm:t>
        <a:bodyPr/>
        <a:lstStyle/>
        <a:p>
          <a:endParaRPr lang="fi-FI" sz="1600" dirty="0" smtClean="0">
            <a:solidFill>
              <a:schemeClr val="bg1"/>
            </a:solidFill>
          </a:endParaRPr>
        </a:p>
        <a:p>
          <a:r>
            <a:rPr lang="fi-FI" sz="1600" b="1" dirty="0" err="1" smtClean="0">
              <a:solidFill>
                <a:schemeClr val="bg1"/>
              </a:solidFill>
            </a:rPr>
            <a:t>OKM:n</a:t>
          </a:r>
          <a:r>
            <a:rPr lang="fi-FI" sz="1600" b="1" dirty="0" smtClean="0">
              <a:solidFill>
                <a:schemeClr val="bg1"/>
              </a:solidFill>
            </a:rPr>
            <a:t> avustukset, esim. </a:t>
          </a:r>
          <a:r>
            <a:rPr lang="fi-FI" sz="900" b="1" dirty="0" smtClean="0">
              <a:solidFill>
                <a:schemeClr val="bg1"/>
              </a:solidFill>
            </a:rPr>
            <a:t>http://www.minedu.fi/OPM/Kulttuuri/kulttuuripolitiikka/avustukset</a:t>
          </a:r>
        </a:p>
        <a:p>
          <a:r>
            <a:rPr lang="fi-FI" sz="1600" dirty="0" smtClean="0">
              <a:solidFill>
                <a:schemeClr val="bg1"/>
              </a:solidFill>
            </a:rPr>
            <a:t> </a:t>
          </a:r>
          <a:endParaRPr lang="fi-FI" sz="1600" dirty="0">
            <a:solidFill>
              <a:schemeClr val="bg1"/>
            </a:solidFill>
          </a:endParaRPr>
        </a:p>
      </dgm:t>
    </dgm:pt>
    <dgm:pt modelId="{BFA2EFC6-4433-4BB8-86DC-D8187A9FEB73}" type="parTrans" cxnId="{755A10E0-1BA4-475E-B241-AAD13A189620}">
      <dgm:prSet/>
      <dgm:spPr/>
      <dgm:t>
        <a:bodyPr/>
        <a:lstStyle/>
        <a:p>
          <a:endParaRPr lang="fi-FI"/>
        </a:p>
      </dgm:t>
    </dgm:pt>
    <dgm:pt modelId="{6CEE7CB4-A3B6-4484-985B-6EEE0D54782E}" type="sibTrans" cxnId="{755A10E0-1BA4-475E-B241-AAD13A189620}">
      <dgm:prSet/>
      <dgm:spPr/>
      <dgm:t>
        <a:bodyPr/>
        <a:lstStyle/>
        <a:p>
          <a:endParaRPr lang="fi-FI"/>
        </a:p>
      </dgm:t>
    </dgm:pt>
    <dgm:pt modelId="{12B84D07-924B-4848-A951-B40780313D4F}">
      <dgm:prSet phldrT="[Teksti]" custScaleX="109543" custScaleY="109543" custRadScaleRad="90170" custRadScaleInc="-100178"/>
      <dgm:spPr>
        <a:solidFill>
          <a:schemeClr val="accent3">
            <a:alpha val="80000"/>
          </a:schemeClr>
        </a:solidFill>
        <a:ln>
          <a:noFill/>
        </a:ln>
      </dgm:spPr>
      <dgm:t>
        <a:bodyPr/>
        <a:lstStyle/>
        <a:p>
          <a:endParaRPr lang="fi-FI"/>
        </a:p>
      </dgm:t>
    </dgm:pt>
    <dgm:pt modelId="{EBC05917-D8DD-45CF-BC90-DAAD4E30DCCC}" type="parTrans" cxnId="{6EC55753-040F-4B81-8160-A0C82B5D4FCF}">
      <dgm:prSet/>
      <dgm:spPr/>
      <dgm:t>
        <a:bodyPr/>
        <a:lstStyle/>
        <a:p>
          <a:endParaRPr lang="fi-FI"/>
        </a:p>
      </dgm:t>
    </dgm:pt>
    <dgm:pt modelId="{C37089BF-FF12-40DF-A129-3BBD93E95B82}" type="sibTrans" cxnId="{6EC55753-040F-4B81-8160-A0C82B5D4FCF}">
      <dgm:prSet/>
      <dgm:spPr/>
      <dgm:t>
        <a:bodyPr/>
        <a:lstStyle/>
        <a:p>
          <a:endParaRPr lang="fi-FI"/>
        </a:p>
      </dgm:t>
    </dgm:pt>
    <dgm:pt modelId="{70661007-BDE1-46B7-B885-4E543E97206B}">
      <dgm:prSet phldrT="[Teksti]" custScaleX="109543" custScaleY="109543" custRadScaleRad="90170" custRadScaleInc="-100178"/>
      <dgm:spPr>
        <a:solidFill>
          <a:schemeClr val="accent3">
            <a:alpha val="80000"/>
          </a:schemeClr>
        </a:solidFill>
        <a:ln>
          <a:noFill/>
        </a:ln>
      </dgm:spPr>
      <dgm:t>
        <a:bodyPr/>
        <a:lstStyle/>
        <a:p>
          <a:endParaRPr lang="fi-FI"/>
        </a:p>
      </dgm:t>
    </dgm:pt>
    <dgm:pt modelId="{C1E65ED4-4100-4934-9C8D-2459D606D410}" type="parTrans" cxnId="{FBBF1772-D328-4222-8AB8-FCAB0563F904}">
      <dgm:prSet/>
      <dgm:spPr/>
      <dgm:t>
        <a:bodyPr/>
        <a:lstStyle/>
        <a:p>
          <a:endParaRPr lang="fi-FI"/>
        </a:p>
      </dgm:t>
    </dgm:pt>
    <dgm:pt modelId="{8FBC3511-0D2E-4B7C-ACAC-679737E0BB01}" type="sibTrans" cxnId="{FBBF1772-D328-4222-8AB8-FCAB0563F904}">
      <dgm:prSet/>
      <dgm:spPr/>
      <dgm:t>
        <a:bodyPr/>
        <a:lstStyle/>
        <a:p>
          <a:endParaRPr lang="fi-FI"/>
        </a:p>
      </dgm:t>
    </dgm:pt>
    <dgm:pt modelId="{06821B37-91A8-4751-AB2D-F73F6F5E1455}">
      <dgm:prSet phldrT="[Teksti]"/>
      <dgm:spPr>
        <a:solidFill>
          <a:srgbClr val="B6BF00">
            <a:alpha val="80000"/>
          </a:srgbClr>
        </a:solidFill>
        <a:ln>
          <a:noFill/>
        </a:ln>
      </dgm:spPr>
      <dgm:t>
        <a:bodyPr/>
        <a:lstStyle/>
        <a:p>
          <a:r>
            <a:rPr lang="fi-FI" dirty="0" smtClean="0">
              <a:solidFill>
                <a:schemeClr val="bg1"/>
              </a:solidFill>
            </a:rPr>
            <a:t>Yhteisö</a:t>
          </a:r>
          <a:endParaRPr lang="fi-FI" dirty="0">
            <a:solidFill>
              <a:schemeClr val="bg1"/>
            </a:solidFill>
          </a:endParaRPr>
        </a:p>
      </dgm:t>
    </dgm:pt>
    <dgm:pt modelId="{58C93631-3499-413B-BEE2-914CC7605BC2}" type="sibTrans" cxnId="{71373F20-780D-44F8-809C-38AFAE60095F}">
      <dgm:prSet/>
      <dgm:spPr/>
      <dgm:t>
        <a:bodyPr/>
        <a:lstStyle/>
        <a:p>
          <a:endParaRPr lang="fi-FI"/>
        </a:p>
      </dgm:t>
    </dgm:pt>
    <dgm:pt modelId="{F370FE12-0219-4C36-8404-5ED8D544CBF9}" type="parTrans" cxnId="{71373F20-780D-44F8-809C-38AFAE60095F}">
      <dgm:prSet/>
      <dgm:spPr/>
      <dgm:t>
        <a:bodyPr/>
        <a:lstStyle/>
        <a:p>
          <a:endParaRPr lang="fi-FI"/>
        </a:p>
      </dgm:t>
    </dgm:pt>
    <dgm:pt modelId="{D9BB5423-E9FA-4850-9D47-5D9255BE13C0}" type="pres">
      <dgm:prSet presAssocID="{6E50B86B-690B-4DBB-A598-FE5736FABEB3}" presName="composite" presStyleCnt="0">
        <dgm:presLayoutVars>
          <dgm:chMax val="1"/>
          <dgm:dir/>
          <dgm:resizeHandles val="exact"/>
        </dgm:presLayoutVars>
      </dgm:prSet>
      <dgm:spPr/>
      <dgm:t>
        <a:bodyPr/>
        <a:lstStyle/>
        <a:p>
          <a:endParaRPr lang="fi-FI"/>
        </a:p>
      </dgm:t>
    </dgm:pt>
    <dgm:pt modelId="{93D476FB-1A44-4F53-93E1-4D92D1E4CD67}" type="pres">
      <dgm:prSet presAssocID="{6E50B86B-690B-4DBB-A598-FE5736FABEB3}" presName="radial" presStyleCnt="0">
        <dgm:presLayoutVars>
          <dgm:animLvl val="ctr"/>
        </dgm:presLayoutVars>
      </dgm:prSet>
      <dgm:spPr/>
    </dgm:pt>
    <dgm:pt modelId="{F5BDB518-393C-45EC-BB9A-16F444F7A417}" type="pres">
      <dgm:prSet presAssocID="{06821B37-91A8-4751-AB2D-F73F6F5E1455}" presName="centerShape" presStyleLbl="vennNode1" presStyleIdx="0" presStyleCnt="8" custScaleX="91741" custScaleY="92810" custLinFactNeighborX="5333" custLinFactNeighborY="5208"/>
      <dgm:spPr/>
      <dgm:t>
        <a:bodyPr/>
        <a:lstStyle/>
        <a:p>
          <a:endParaRPr lang="fi-FI"/>
        </a:p>
      </dgm:t>
    </dgm:pt>
    <dgm:pt modelId="{41537917-519D-4B77-B1DC-135CE9B62C49}" type="pres">
      <dgm:prSet presAssocID="{7F738503-D4C3-4678-916A-DCA030F69607}" presName="node" presStyleLbl="vennNode1" presStyleIdx="1" presStyleCnt="8" custScaleX="109543" custScaleY="109543" custRadScaleRad="68960" custRadScaleInc="-111739">
        <dgm:presLayoutVars>
          <dgm:bulletEnabled val="1"/>
        </dgm:presLayoutVars>
      </dgm:prSet>
      <dgm:spPr/>
      <dgm:t>
        <a:bodyPr/>
        <a:lstStyle/>
        <a:p>
          <a:endParaRPr lang="fi-FI"/>
        </a:p>
      </dgm:t>
    </dgm:pt>
    <dgm:pt modelId="{233D6921-0907-44DC-99AD-4B344D9534D2}" type="pres">
      <dgm:prSet presAssocID="{9A4A6883-BC19-4949-B454-7F9331F6C300}" presName="node" presStyleLbl="vennNode1" presStyleIdx="2" presStyleCnt="8" custScaleX="109543" custScaleY="109543" custRadScaleRad="157482" custRadScaleInc="-327804">
        <dgm:presLayoutVars>
          <dgm:bulletEnabled val="1"/>
        </dgm:presLayoutVars>
      </dgm:prSet>
      <dgm:spPr/>
      <dgm:t>
        <a:bodyPr/>
        <a:lstStyle/>
        <a:p>
          <a:endParaRPr lang="fi-FI"/>
        </a:p>
      </dgm:t>
    </dgm:pt>
    <dgm:pt modelId="{A3890D2B-ECF5-4BFA-A15E-F049AB33A8E1}" type="pres">
      <dgm:prSet presAssocID="{E2C12DF1-7FA7-4AE5-97CB-BD328C87BC50}" presName="node" presStyleLbl="vennNode1" presStyleIdx="3" presStyleCnt="8" custScaleX="109543" custScaleY="109543" custRadScaleRad="97806" custRadScaleInc="-13220">
        <dgm:presLayoutVars>
          <dgm:bulletEnabled val="1"/>
        </dgm:presLayoutVars>
      </dgm:prSet>
      <dgm:spPr/>
      <dgm:t>
        <a:bodyPr/>
        <a:lstStyle/>
        <a:p>
          <a:endParaRPr lang="fi-FI"/>
        </a:p>
      </dgm:t>
    </dgm:pt>
    <dgm:pt modelId="{685D17A9-06CD-4D48-898C-84B07B324BCD}" type="pres">
      <dgm:prSet presAssocID="{6ACBC184-4E6E-46C8-AAC1-8CF71F3D6F7D}" presName="node" presStyleLbl="vennNode1" presStyleIdx="4" presStyleCnt="8" custScaleX="109543" custScaleY="109543" custRadScaleRad="88154" custRadScaleInc="159077">
        <dgm:presLayoutVars>
          <dgm:bulletEnabled val="1"/>
        </dgm:presLayoutVars>
      </dgm:prSet>
      <dgm:spPr/>
      <dgm:t>
        <a:bodyPr/>
        <a:lstStyle/>
        <a:p>
          <a:endParaRPr lang="fi-FI"/>
        </a:p>
      </dgm:t>
    </dgm:pt>
    <dgm:pt modelId="{B02AD9DC-1E67-4C52-B391-92EA705323C0}" type="pres">
      <dgm:prSet presAssocID="{65092D81-2111-4011-ABDE-DC8266F00B81}" presName="node" presStyleLbl="vennNode1" presStyleIdx="5" presStyleCnt="8" custScaleX="109543" custScaleY="109543" custRadScaleRad="125780" custRadScaleInc="-148308">
        <dgm:presLayoutVars>
          <dgm:bulletEnabled val="1"/>
        </dgm:presLayoutVars>
      </dgm:prSet>
      <dgm:spPr/>
      <dgm:t>
        <a:bodyPr/>
        <a:lstStyle/>
        <a:p>
          <a:endParaRPr lang="fi-FI"/>
        </a:p>
      </dgm:t>
    </dgm:pt>
    <dgm:pt modelId="{B7434EF9-4D8E-4784-981B-967CF6C08F26}" type="pres">
      <dgm:prSet presAssocID="{FAAFC0A4-50F5-4372-8E8E-94D20855C438}" presName="node" presStyleLbl="vennNode1" presStyleIdx="6" presStyleCnt="8" custScaleX="109543" custScaleY="109543" custRadScaleRad="66596" custRadScaleInc="239874">
        <dgm:presLayoutVars>
          <dgm:bulletEnabled val="1"/>
        </dgm:presLayoutVars>
      </dgm:prSet>
      <dgm:spPr/>
      <dgm:t>
        <a:bodyPr/>
        <a:lstStyle/>
        <a:p>
          <a:endParaRPr lang="fi-FI"/>
        </a:p>
      </dgm:t>
    </dgm:pt>
    <dgm:pt modelId="{D8F0C761-5B4F-42EF-95C0-9F8FCDA4CE96}" type="pres">
      <dgm:prSet presAssocID="{6573FC5E-3F8B-4705-B995-3C10542B6824}" presName="node" presStyleLbl="vennNode1" presStyleIdx="7" presStyleCnt="8" custScaleX="109543" custScaleY="109543" custRadScaleRad="65326" custRadScaleInc="-278335">
        <dgm:presLayoutVars>
          <dgm:bulletEnabled val="1"/>
        </dgm:presLayoutVars>
      </dgm:prSet>
      <dgm:spPr/>
      <dgm:t>
        <a:bodyPr/>
        <a:lstStyle/>
        <a:p>
          <a:endParaRPr lang="fi-FI"/>
        </a:p>
      </dgm:t>
    </dgm:pt>
  </dgm:ptLst>
  <dgm:cxnLst>
    <dgm:cxn modelId="{755A10E0-1BA4-475E-B241-AAD13A189620}" srcId="{06821B37-91A8-4751-AB2D-F73F6F5E1455}" destId="{FAAFC0A4-50F5-4372-8E8E-94D20855C438}" srcOrd="5" destOrd="0" parTransId="{BFA2EFC6-4433-4BB8-86DC-D8187A9FEB73}" sibTransId="{6CEE7CB4-A3B6-4484-985B-6EEE0D54782E}"/>
    <dgm:cxn modelId="{0E7D4C1C-7BB0-4B9D-AE73-E9AB686FC02A}" srcId="{06821B37-91A8-4751-AB2D-F73F6F5E1455}" destId="{E2C12DF1-7FA7-4AE5-97CB-BD328C87BC50}" srcOrd="2" destOrd="0" parTransId="{DA0F6110-99A9-4977-9D4B-FA1BCC3594A0}" sibTransId="{E8755D8A-141A-4945-9E80-EFE7D2CA809C}"/>
    <dgm:cxn modelId="{FDF779A6-9120-4A11-BA1E-FFA46DC60A93}" type="presOf" srcId="{E2C12DF1-7FA7-4AE5-97CB-BD328C87BC50}" destId="{A3890D2B-ECF5-4BFA-A15E-F049AB33A8E1}" srcOrd="0" destOrd="0" presId="urn:microsoft.com/office/officeart/2005/8/layout/radial3"/>
    <dgm:cxn modelId="{CF3BEADC-B8E2-4A16-A4AA-560A4E01F154}" type="presOf" srcId="{65092D81-2111-4011-ABDE-DC8266F00B81}" destId="{B02AD9DC-1E67-4C52-B391-92EA705323C0}" srcOrd="0" destOrd="0" presId="urn:microsoft.com/office/officeart/2005/8/layout/radial3"/>
    <dgm:cxn modelId="{A0F28196-3355-4D77-BFFC-C2269958C84F}" type="presOf" srcId="{7F738503-D4C3-4678-916A-DCA030F69607}" destId="{41537917-519D-4B77-B1DC-135CE9B62C49}" srcOrd="0" destOrd="0" presId="urn:microsoft.com/office/officeart/2005/8/layout/radial3"/>
    <dgm:cxn modelId="{7DB3FCC9-3D31-49FF-9A29-DD06D51978AA}" type="presOf" srcId="{9A4A6883-BC19-4949-B454-7F9331F6C300}" destId="{233D6921-0907-44DC-99AD-4B344D9534D2}" srcOrd="0" destOrd="0" presId="urn:microsoft.com/office/officeart/2005/8/layout/radial3"/>
    <dgm:cxn modelId="{2520548A-4888-4E54-9441-3F37B8AE5D89}" type="presOf" srcId="{6ACBC184-4E6E-46C8-AAC1-8CF71F3D6F7D}" destId="{685D17A9-06CD-4D48-898C-84B07B324BCD}" srcOrd="0" destOrd="0" presId="urn:microsoft.com/office/officeart/2005/8/layout/radial3"/>
    <dgm:cxn modelId="{8355C181-CEF4-4431-A391-08CCC6F8662B}" type="presOf" srcId="{06821B37-91A8-4751-AB2D-F73F6F5E1455}" destId="{F5BDB518-393C-45EC-BB9A-16F444F7A417}" srcOrd="0" destOrd="0" presId="urn:microsoft.com/office/officeart/2005/8/layout/radial3"/>
    <dgm:cxn modelId="{7ACE860F-655E-4EBB-8C65-118D75750DD6}" srcId="{06821B37-91A8-4751-AB2D-F73F6F5E1455}" destId="{65092D81-2111-4011-ABDE-DC8266F00B81}" srcOrd="4" destOrd="0" parTransId="{D97B82C0-0BEF-4299-AA1E-74C4E734D2D1}" sibTransId="{28EFF617-8116-4C4D-9285-007976933635}"/>
    <dgm:cxn modelId="{B0F73E35-1C41-40D1-9404-2751F09ABB75}" srcId="{06821B37-91A8-4751-AB2D-F73F6F5E1455}" destId="{9A4A6883-BC19-4949-B454-7F9331F6C300}" srcOrd="1" destOrd="0" parTransId="{B85049B8-A49C-4A5B-92D7-2DC7A95BCDA1}" sibTransId="{CBF8F52E-860D-4014-BAED-F65B5FF30B0F}"/>
    <dgm:cxn modelId="{A77CD7DE-2430-46CD-B50E-2359D1F0CD3A}" srcId="{06821B37-91A8-4751-AB2D-F73F6F5E1455}" destId="{6ACBC184-4E6E-46C8-AAC1-8CF71F3D6F7D}" srcOrd="3" destOrd="0" parTransId="{629672DC-4601-43A7-B5AE-FEF8BE6A3957}" sibTransId="{C09ADBD5-92EF-43EF-8ADD-24AB29570EF0}"/>
    <dgm:cxn modelId="{47984BDF-861F-4AB4-A189-8E7BC63AEDA1}" type="presOf" srcId="{6E50B86B-690B-4DBB-A598-FE5736FABEB3}" destId="{D9BB5423-E9FA-4850-9D47-5D9255BE13C0}" srcOrd="0" destOrd="0" presId="urn:microsoft.com/office/officeart/2005/8/layout/radial3"/>
    <dgm:cxn modelId="{FBBF1772-D328-4222-8AB8-FCAB0563F904}" srcId="{6E50B86B-690B-4DBB-A598-FE5736FABEB3}" destId="{70661007-BDE1-46B7-B885-4E543E97206B}" srcOrd="2" destOrd="0" parTransId="{C1E65ED4-4100-4934-9C8D-2459D606D410}" sibTransId="{8FBC3511-0D2E-4B7C-ACAC-679737E0BB01}"/>
    <dgm:cxn modelId="{49659D8B-9023-4619-B76B-B468670758A1}" srcId="{06821B37-91A8-4751-AB2D-F73F6F5E1455}" destId="{6573FC5E-3F8B-4705-B995-3C10542B6824}" srcOrd="6" destOrd="0" parTransId="{AF47FA31-64C8-45F0-BF7A-2B5583D7F52D}" sibTransId="{66A7C368-AC1E-4FFD-A780-A35C5447C910}"/>
    <dgm:cxn modelId="{6EC55753-040F-4B81-8160-A0C82B5D4FCF}" srcId="{6E50B86B-690B-4DBB-A598-FE5736FABEB3}" destId="{12B84D07-924B-4848-A951-B40780313D4F}" srcOrd="1" destOrd="0" parTransId="{EBC05917-D8DD-45CF-BC90-DAAD4E30DCCC}" sibTransId="{C37089BF-FF12-40DF-A129-3BBD93E95B82}"/>
    <dgm:cxn modelId="{2ADF5248-6422-427F-AA3C-730C72678454}" type="presOf" srcId="{FAAFC0A4-50F5-4372-8E8E-94D20855C438}" destId="{B7434EF9-4D8E-4784-981B-967CF6C08F26}" srcOrd="0" destOrd="0" presId="urn:microsoft.com/office/officeart/2005/8/layout/radial3"/>
    <dgm:cxn modelId="{AD32204E-EA5D-4195-A1CF-9BC2D9010ADD}" type="presOf" srcId="{6573FC5E-3F8B-4705-B995-3C10542B6824}" destId="{D8F0C761-5B4F-42EF-95C0-9F8FCDA4CE96}" srcOrd="0" destOrd="0" presId="urn:microsoft.com/office/officeart/2005/8/layout/radial3"/>
    <dgm:cxn modelId="{F25196B9-1201-49DF-A329-CCFCCF3DE673}" srcId="{06821B37-91A8-4751-AB2D-F73F6F5E1455}" destId="{7F738503-D4C3-4678-916A-DCA030F69607}" srcOrd="0" destOrd="0" parTransId="{69B0ABC5-0A27-471C-8373-942F2F768F30}" sibTransId="{F9EB7129-77BC-4A05-9DE4-93D315952154}"/>
    <dgm:cxn modelId="{71373F20-780D-44F8-809C-38AFAE60095F}" srcId="{6E50B86B-690B-4DBB-A598-FE5736FABEB3}" destId="{06821B37-91A8-4751-AB2D-F73F6F5E1455}" srcOrd="0" destOrd="0" parTransId="{F370FE12-0219-4C36-8404-5ED8D544CBF9}" sibTransId="{58C93631-3499-413B-BEE2-914CC7605BC2}"/>
    <dgm:cxn modelId="{753960D2-7F07-4297-A114-039D60F0F386}" type="presParOf" srcId="{D9BB5423-E9FA-4850-9D47-5D9255BE13C0}" destId="{93D476FB-1A44-4F53-93E1-4D92D1E4CD67}" srcOrd="0" destOrd="0" presId="urn:microsoft.com/office/officeart/2005/8/layout/radial3"/>
    <dgm:cxn modelId="{21D77C1C-C068-4221-B0E4-018E62E47A65}" type="presParOf" srcId="{93D476FB-1A44-4F53-93E1-4D92D1E4CD67}" destId="{F5BDB518-393C-45EC-BB9A-16F444F7A417}" srcOrd="0" destOrd="0" presId="urn:microsoft.com/office/officeart/2005/8/layout/radial3"/>
    <dgm:cxn modelId="{DA489314-E87B-4F64-BF04-3312D62FED56}" type="presParOf" srcId="{93D476FB-1A44-4F53-93E1-4D92D1E4CD67}" destId="{41537917-519D-4B77-B1DC-135CE9B62C49}" srcOrd="1" destOrd="0" presId="urn:microsoft.com/office/officeart/2005/8/layout/radial3"/>
    <dgm:cxn modelId="{BCE1B6DE-A3D6-48E4-84CB-A630DD28CB76}" type="presParOf" srcId="{93D476FB-1A44-4F53-93E1-4D92D1E4CD67}" destId="{233D6921-0907-44DC-99AD-4B344D9534D2}" srcOrd="2" destOrd="0" presId="urn:microsoft.com/office/officeart/2005/8/layout/radial3"/>
    <dgm:cxn modelId="{924F47FB-59A1-4150-BAB5-A4169C2610B5}" type="presParOf" srcId="{93D476FB-1A44-4F53-93E1-4D92D1E4CD67}" destId="{A3890D2B-ECF5-4BFA-A15E-F049AB33A8E1}" srcOrd="3" destOrd="0" presId="urn:microsoft.com/office/officeart/2005/8/layout/radial3"/>
    <dgm:cxn modelId="{259DF7B4-F055-4C06-A01B-B52AA5244147}" type="presParOf" srcId="{93D476FB-1A44-4F53-93E1-4D92D1E4CD67}" destId="{685D17A9-06CD-4D48-898C-84B07B324BCD}" srcOrd="4" destOrd="0" presId="urn:microsoft.com/office/officeart/2005/8/layout/radial3"/>
    <dgm:cxn modelId="{F9B21E7B-099D-4584-86E6-83B8AA476CFD}" type="presParOf" srcId="{93D476FB-1A44-4F53-93E1-4D92D1E4CD67}" destId="{B02AD9DC-1E67-4C52-B391-92EA705323C0}" srcOrd="5" destOrd="0" presId="urn:microsoft.com/office/officeart/2005/8/layout/radial3"/>
    <dgm:cxn modelId="{CBDD1029-57BF-4141-9F3B-1A6F574AA96F}" type="presParOf" srcId="{93D476FB-1A44-4F53-93E1-4D92D1E4CD67}" destId="{B7434EF9-4D8E-4784-981B-967CF6C08F26}" srcOrd="6" destOrd="0" presId="urn:microsoft.com/office/officeart/2005/8/layout/radial3"/>
    <dgm:cxn modelId="{8C72C60B-C3F4-4A02-B43F-1EC32FEF6306}" type="presParOf" srcId="{93D476FB-1A44-4F53-93E1-4D92D1E4CD67}" destId="{D8F0C761-5B4F-42EF-95C0-9F8FCDA4CE96}" srcOrd="7"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895600"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defTabSz="876300">
              <a:defRPr sz="1200">
                <a:cs typeface="+mn-cs"/>
              </a:defRPr>
            </a:lvl1pPr>
          </a:lstStyle>
          <a:p>
            <a:pPr>
              <a:defRPr/>
            </a:pPr>
            <a:r>
              <a:rPr lang="fi-FI" smtClean="0"/>
              <a:t>Kulttuuria kaikille kouluasteille</a:t>
            </a:r>
            <a:endParaRPr lang="fi-FI"/>
          </a:p>
        </p:txBody>
      </p:sp>
      <p:sp>
        <p:nvSpPr>
          <p:cNvPr id="57347" name="Rectangle 3"/>
          <p:cNvSpPr>
            <a:spLocks noGrp="1" noChangeArrowheads="1"/>
          </p:cNvSpPr>
          <p:nvPr>
            <p:ph type="dt" sz="quarter" idx="1"/>
          </p:nvPr>
        </p:nvSpPr>
        <p:spPr bwMode="auto">
          <a:xfrm>
            <a:off x="3836988" y="0"/>
            <a:ext cx="2894012"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algn="r" defTabSz="876300">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12288"/>
            <a:ext cx="2895600"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defTabSz="876300">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36988" y="9412288"/>
            <a:ext cx="2894012"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algn="r" defTabSz="876300">
              <a:defRPr sz="1200">
                <a:cs typeface="+mn-cs"/>
              </a:defRPr>
            </a:lvl1pPr>
          </a:lstStyle>
          <a:p>
            <a:pPr>
              <a:defRPr/>
            </a:pPr>
            <a:fld id="{427D5255-CF73-492F-B10F-955D90C448C1}" type="slidenum">
              <a:rPr lang="fi-FI"/>
              <a:pPr>
                <a:defRPr/>
              </a:pPr>
              <a:t>‹#›</a:t>
            </a:fld>
            <a:endParaRPr lang="fi-FI"/>
          </a:p>
        </p:txBody>
      </p:sp>
    </p:spTree>
    <p:extLst>
      <p:ext uri="{BB962C8B-B14F-4D97-AF65-F5344CB8AC3E}">
        <p14:creationId xmlns:p14="http://schemas.microsoft.com/office/powerpoint/2010/main" val="2677337960"/>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defTabSz="949325">
              <a:defRPr sz="1200">
                <a:cs typeface="+mn-cs"/>
              </a:defRPr>
            </a:lvl1pPr>
          </a:lstStyle>
          <a:p>
            <a:pPr>
              <a:defRPr/>
            </a:pPr>
            <a:r>
              <a:rPr lang="fi-FI" smtClean="0"/>
              <a:t>Kulttuuria kaikille kouluasteille</a:t>
            </a:r>
            <a:endParaRPr lang="fi-FI"/>
          </a:p>
        </p:txBody>
      </p:sp>
      <p:sp>
        <p:nvSpPr>
          <p:cNvPr id="18435" name="Rectangle 3"/>
          <p:cNvSpPr>
            <a:spLocks noGrp="1" noChangeArrowheads="1"/>
          </p:cNvSpPr>
          <p:nvPr>
            <p:ph type="dt" idx="1"/>
          </p:nvPr>
        </p:nvSpPr>
        <p:spPr bwMode="auto">
          <a:xfrm>
            <a:off x="3819525"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algn="r" defTabSz="949325">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49213" y="768350"/>
            <a:ext cx="6581775" cy="3703638"/>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74688" y="4691063"/>
            <a:ext cx="5394325" cy="4443412"/>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8438" name="Rectangle 6"/>
          <p:cNvSpPr>
            <a:spLocks noGrp="1" noChangeArrowheads="1"/>
          </p:cNvSpPr>
          <p:nvPr>
            <p:ph type="ftr" sz="quarter" idx="4"/>
          </p:nvPr>
        </p:nvSpPr>
        <p:spPr bwMode="auto">
          <a:xfrm>
            <a:off x="0"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defTabSz="949325">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19525"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algn="r" defTabSz="949325">
              <a:defRPr sz="1200">
                <a:cs typeface="+mn-cs"/>
              </a:defRPr>
            </a:lvl1pPr>
          </a:lstStyle>
          <a:p>
            <a:pPr>
              <a:defRPr/>
            </a:pPr>
            <a:fld id="{5312E06E-8A9D-4E03-A5FC-18B53F18C2A2}" type="slidenum">
              <a:rPr lang="fi-FI"/>
              <a:pPr>
                <a:defRPr/>
              </a:pPr>
              <a:t>‹#›</a:t>
            </a:fld>
            <a:endParaRPr lang="fi-FI"/>
          </a:p>
        </p:txBody>
      </p:sp>
    </p:spTree>
    <p:extLst>
      <p:ext uri="{BB962C8B-B14F-4D97-AF65-F5344CB8AC3E}">
        <p14:creationId xmlns:p14="http://schemas.microsoft.com/office/powerpoint/2010/main" val="2904186110"/>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1</a:t>
            </a:fld>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Ylätunnisteen paikkamerkki 5"/>
          <p:cNvSpPr>
            <a:spLocks noGrp="1"/>
          </p:cNvSpPr>
          <p:nvPr>
            <p:ph type="hdr" sz="quarter" idx="12"/>
          </p:nvPr>
        </p:nvSpPr>
        <p:spPr/>
        <p:txBody>
          <a:bodyPr/>
          <a:lstStyle/>
          <a:p>
            <a:pPr>
              <a:defRPr/>
            </a:pPr>
            <a:r>
              <a:rPr lang="fi-FI" smtClean="0"/>
              <a:t>Kulttuuria kaikille kouluasteille</a:t>
            </a:r>
            <a:endParaRPr lang="fi-FI"/>
          </a:p>
        </p:txBody>
      </p:sp>
    </p:spTree>
    <p:extLst>
      <p:ext uri="{BB962C8B-B14F-4D97-AF65-F5344CB8AC3E}">
        <p14:creationId xmlns:p14="http://schemas.microsoft.com/office/powerpoint/2010/main" val="1871313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2</a:t>
            </a:fld>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Ylätunnisteen paikkamerkki 5"/>
          <p:cNvSpPr>
            <a:spLocks noGrp="1"/>
          </p:cNvSpPr>
          <p:nvPr>
            <p:ph type="hdr" sz="quarter" idx="12"/>
          </p:nvPr>
        </p:nvSpPr>
        <p:spPr/>
        <p:txBody>
          <a:bodyPr/>
          <a:lstStyle/>
          <a:p>
            <a:pPr>
              <a:defRPr/>
            </a:pPr>
            <a:r>
              <a:rPr lang="fi-FI" smtClean="0"/>
              <a:t>Kulttuuria kaikille kouluasteille</a:t>
            </a:r>
            <a:endParaRPr lang="fi-FI"/>
          </a:p>
        </p:txBody>
      </p:sp>
    </p:spTree>
    <p:extLst>
      <p:ext uri="{BB962C8B-B14F-4D97-AF65-F5344CB8AC3E}">
        <p14:creationId xmlns:p14="http://schemas.microsoft.com/office/powerpoint/2010/main" val="2884377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3</a:t>
            </a:fld>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Ylätunnisteen paikkamerkki 5"/>
          <p:cNvSpPr>
            <a:spLocks noGrp="1"/>
          </p:cNvSpPr>
          <p:nvPr>
            <p:ph type="hdr" sz="quarter" idx="12"/>
          </p:nvPr>
        </p:nvSpPr>
        <p:spPr/>
        <p:txBody>
          <a:bodyPr/>
          <a:lstStyle/>
          <a:p>
            <a:pPr>
              <a:defRPr/>
            </a:pPr>
            <a:r>
              <a:rPr lang="fi-FI" smtClean="0"/>
              <a:t>Kulttuuria kaikille kouluasteille</a:t>
            </a:r>
            <a:endParaRPr lang="fi-FI"/>
          </a:p>
        </p:txBody>
      </p:sp>
    </p:spTree>
    <p:extLst>
      <p:ext uri="{BB962C8B-B14F-4D97-AF65-F5344CB8AC3E}">
        <p14:creationId xmlns:p14="http://schemas.microsoft.com/office/powerpoint/2010/main" val="4149842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4</a:t>
            </a:fld>
            <a:endParaRPr lang="fi-FI"/>
          </a:p>
        </p:txBody>
      </p:sp>
      <p:sp>
        <p:nvSpPr>
          <p:cNvPr id="5" name="Alatunnisteen paikkamerkki 4"/>
          <p:cNvSpPr>
            <a:spLocks noGrp="1"/>
          </p:cNvSpPr>
          <p:nvPr>
            <p:ph type="ftr" sz="quarter" idx="11"/>
          </p:nvPr>
        </p:nvSpPr>
        <p:spPr/>
        <p:txBody>
          <a:bodyPr/>
          <a:lstStyle/>
          <a:p>
            <a:pPr>
              <a:defRPr/>
            </a:pPr>
            <a:endParaRPr lang="fi-FI"/>
          </a:p>
        </p:txBody>
      </p:sp>
      <p:sp>
        <p:nvSpPr>
          <p:cNvPr id="6" name="Ylätunnisteen paikkamerkki 5"/>
          <p:cNvSpPr>
            <a:spLocks noGrp="1"/>
          </p:cNvSpPr>
          <p:nvPr>
            <p:ph type="hdr" sz="quarter" idx="12"/>
          </p:nvPr>
        </p:nvSpPr>
        <p:spPr/>
        <p:txBody>
          <a:bodyPr/>
          <a:lstStyle/>
          <a:p>
            <a:pPr>
              <a:defRPr/>
            </a:pPr>
            <a:r>
              <a:rPr lang="fi-FI" smtClean="0"/>
              <a:t>Kulttuuria kaikille kouluasteille</a:t>
            </a:r>
            <a:endParaRPr lang="fi-FI"/>
          </a:p>
        </p:txBody>
      </p:sp>
    </p:spTree>
    <p:extLst>
      <p:ext uri="{BB962C8B-B14F-4D97-AF65-F5344CB8AC3E}">
        <p14:creationId xmlns:p14="http://schemas.microsoft.com/office/powerpoint/2010/main" val="3159865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fld id="{ACDAED18-CCFB-4C9A-A888-C576DEC42774}" type="slidenum">
              <a:rPr lang="fi-FI" smtClean="0"/>
              <a:pPr/>
              <a:t>5</a:t>
            </a:fld>
            <a:endParaRPr lang="fi-FI"/>
          </a:p>
        </p:txBody>
      </p:sp>
    </p:spTree>
    <p:extLst>
      <p:ext uri="{BB962C8B-B14F-4D97-AF65-F5344CB8AC3E}">
        <p14:creationId xmlns:p14="http://schemas.microsoft.com/office/powerpoint/2010/main" val="897172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6</a:t>
            </a:fld>
            <a:endParaRPr lang="fi-FI"/>
          </a:p>
        </p:txBody>
      </p:sp>
    </p:spTree>
    <p:extLst>
      <p:ext uri="{BB962C8B-B14F-4D97-AF65-F5344CB8AC3E}">
        <p14:creationId xmlns:p14="http://schemas.microsoft.com/office/powerpoint/2010/main" val="464048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7</a:t>
            </a:fld>
            <a:endParaRPr lang="fi-FI"/>
          </a:p>
        </p:txBody>
      </p:sp>
    </p:spTree>
    <p:extLst>
      <p:ext uri="{BB962C8B-B14F-4D97-AF65-F5344CB8AC3E}">
        <p14:creationId xmlns:p14="http://schemas.microsoft.com/office/powerpoint/2010/main" val="37087993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1044463"/>
            <a:ext cx="12203324"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6" name="Otsikko 6"/>
          <p:cNvSpPr>
            <a:spLocks noGrp="1"/>
          </p:cNvSpPr>
          <p:nvPr>
            <p:ph type="title" hasCustomPrompt="1"/>
          </p:nvPr>
        </p:nvSpPr>
        <p:spPr>
          <a:xfrm>
            <a:off x="1055440" y="2744924"/>
            <a:ext cx="7200800" cy="1656184"/>
          </a:xfrm>
          <a:prstGeom prst="rect">
            <a:avLst/>
          </a:prstGeom>
        </p:spPr>
        <p:txBody>
          <a:bodyPr/>
          <a:lstStyle>
            <a:lvl1pPr algn="ctr">
              <a:defRPr sz="3600" baseline="0">
                <a:solidFill>
                  <a:schemeClr val="bg1"/>
                </a:solidFill>
              </a:defRPr>
            </a:lvl1pPr>
          </a:lstStyle>
          <a:p>
            <a:r>
              <a:rPr lang="fi-FI" noProof="0" dirty="0" smtClean="0"/>
              <a:t>Lisää otsikko</a:t>
            </a:r>
            <a:endParaRPr lang="fi-FI" noProof="0" dirty="0"/>
          </a:p>
        </p:txBody>
      </p:sp>
      <p:sp>
        <p:nvSpPr>
          <p:cNvPr id="7" name="Tekstin paikkamerkki 16"/>
          <p:cNvSpPr>
            <a:spLocks noGrp="1"/>
          </p:cNvSpPr>
          <p:nvPr>
            <p:ph type="body" sz="quarter" idx="10"/>
          </p:nvPr>
        </p:nvSpPr>
        <p:spPr>
          <a:xfrm>
            <a:off x="1055440" y="4581128"/>
            <a:ext cx="7200800"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8" name="Platshållare för datum 3"/>
          <p:cNvSpPr>
            <a:spLocks noGrp="1"/>
          </p:cNvSpPr>
          <p:nvPr>
            <p:ph type="dt" sz="half" idx="13"/>
          </p:nvPr>
        </p:nvSpPr>
        <p:spPr>
          <a:xfrm>
            <a:off x="1055440" y="6417332"/>
            <a:ext cx="7200800" cy="360040"/>
          </a:xfrm>
        </p:spPr>
        <p:txBody>
          <a:bodyPr/>
          <a:lstStyle>
            <a:lvl1pPr algn="ctr">
              <a:defRPr>
                <a:solidFill>
                  <a:schemeClr val="bg1"/>
                </a:solidFill>
              </a:defRPr>
            </a:lvl1pPr>
          </a:lstStyle>
          <a:p>
            <a:endParaRPr lang="fi-FI" dirty="0"/>
          </a:p>
        </p:txBody>
      </p:sp>
      <p:sp>
        <p:nvSpPr>
          <p:cNvPr id="9" name="Platshållare för sidfot 4"/>
          <p:cNvSpPr>
            <a:spLocks noGrp="1"/>
          </p:cNvSpPr>
          <p:nvPr>
            <p:ph type="ftr" sz="quarter" idx="14"/>
          </p:nvPr>
        </p:nvSpPr>
        <p:spPr>
          <a:xfrm>
            <a:off x="1055440" y="6057292"/>
            <a:ext cx="7200800" cy="360040"/>
          </a:xfrm>
        </p:spPr>
        <p:txBody>
          <a:bodyPr/>
          <a:lstStyle>
            <a:lvl1pPr algn="ctr">
              <a:defRPr>
                <a:solidFill>
                  <a:schemeClr val="bg1"/>
                </a:solidFill>
              </a:defRPr>
            </a:lvl1pPr>
          </a:lstStyle>
          <a:p>
            <a:r>
              <a:rPr lang="fi-FI" smtClean="0"/>
              <a:t>Tavoitteena taata kulttuurinen osallisuus kaikille ikäkausille kasvatuksen ja koulutuksen eri vaiheissa </a:t>
            </a:r>
            <a:endParaRPr lang="fi-FI" dirty="0"/>
          </a:p>
        </p:txBody>
      </p:sp>
      <p:pic>
        <p:nvPicPr>
          <p:cNvPr id="2" name="Kuva 1"/>
          <p:cNvPicPr>
            <a:picLocks noChangeAspect="1"/>
          </p:cNvPicPr>
          <p:nvPr userDrawn="1"/>
        </p:nvPicPr>
        <p:blipFill rotWithShape="1">
          <a:blip r:embed="rId2" cstate="print">
            <a:extLst>
              <a:ext uri="{28A0092B-C50C-407E-A947-70E740481C1C}">
                <a14:useLocalDpi xmlns:a14="http://schemas.microsoft.com/office/drawing/2010/main" val="0"/>
              </a:ext>
            </a:extLst>
          </a:blip>
          <a:srcRect r="38773"/>
          <a:stretch/>
        </p:blipFill>
        <p:spPr>
          <a:xfrm>
            <a:off x="9588388" y="1952836"/>
            <a:ext cx="2628292" cy="4428492"/>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10956540" y="0"/>
            <a:ext cx="123546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0" name="Kuva 9"/>
          <p:cNvPicPr>
            <a:picLocks noChangeAspect="1"/>
          </p:cNvPicPr>
          <p:nvPr userDrawn="1"/>
        </p:nvPicPr>
        <p:blipFill rotWithShape="1">
          <a:blip r:embed="rId2" cstate="print">
            <a:extLst>
              <a:ext uri="{28A0092B-C50C-407E-A947-70E740481C1C}">
                <a14:useLocalDpi xmlns:a14="http://schemas.microsoft.com/office/drawing/2010/main" val="0"/>
              </a:ext>
            </a:extLst>
          </a:blip>
          <a:srcRect l="32813" t="964" r="33343" b="-964"/>
          <a:stretch/>
        </p:blipFill>
        <p:spPr>
          <a:xfrm>
            <a:off x="10956540" y="2960948"/>
            <a:ext cx="1225485" cy="3735478"/>
          </a:xfrm>
          <a:prstGeom prst="rect">
            <a:avLst/>
          </a:prstGeom>
        </p:spPr>
      </p:pic>
      <p:sp>
        <p:nvSpPr>
          <p:cNvPr id="14"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5"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6"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17"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10956540" y="0"/>
            <a:ext cx="123546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0" name="Kuva 9"/>
          <p:cNvPicPr>
            <a:picLocks noChangeAspect="1"/>
          </p:cNvPicPr>
          <p:nvPr userDrawn="1"/>
        </p:nvPicPr>
        <p:blipFill rotWithShape="1">
          <a:blip r:embed="rId2" cstate="print">
            <a:extLst>
              <a:ext uri="{28A0092B-C50C-407E-A947-70E740481C1C}">
                <a14:useLocalDpi xmlns:a14="http://schemas.microsoft.com/office/drawing/2010/main" val="0"/>
              </a:ext>
            </a:extLst>
          </a:blip>
          <a:srcRect l="32813" t="964" r="33343" b="-964"/>
          <a:stretch/>
        </p:blipFill>
        <p:spPr>
          <a:xfrm>
            <a:off x="10956540" y="2960948"/>
            <a:ext cx="1225485" cy="3735478"/>
          </a:xfrm>
          <a:prstGeom prst="rect">
            <a:avLst/>
          </a:prstGeom>
        </p:spPr>
      </p:pic>
      <p:sp>
        <p:nvSpPr>
          <p:cNvPr id="13"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4"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5"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16"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pic>
        <p:nvPicPr>
          <p:cNvPr id="3" name="Kuva 2"/>
          <p:cNvPicPr>
            <a:picLocks noChangeAspect="1"/>
          </p:cNvPicPr>
          <p:nvPr userDrawn="1"/>
        </p:nvPicPr>
        <p:blipFill rotWithShape="1">
          <a:blip r:embed="rId2" cstate="print">
            <a:extLst>
              <a:ext uri="{28A0092B-C50C-407E-A947-70E740481C1C}">
                <a14:useLocalDpi xmlns:a14="http://schemas.microsoft.com/office/drawing/2010/main" val="0"/>
              </a:ext>
            </a:extLst>
          </a:blip>
          <a:srcRect r="38930"/>
          <a:stretch/>
        </p:blipFill>
        <p:spPr>
          <a:xfrm>
            <a:off x="10572346" y="3983580"/>
            <a:ext cx="1619654" cy="2736000"/>
          </a:xfrm>
          <a:prstGeom prst="rect">
            <a:avLst/>
          </a:prstGeom>
        </p:spPr>
      </p:pic>
      <p:sp>
        <p:nvSpPr>
          <p:cNvPr id="10"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2"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3"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14"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pic>
        <p:nvPicPr>
          <p:cNvPr id="2" name="Kuva 1"/>
          <p:cNvPicPr>
            <a:picLocks noChangeAspect="1"/>
          </p:cNvPicPr>
          <p:nvPr userDrawn="1"/>
        </p:nvPicPr>
        <p:blipFill rotWithShape="1">
          <a:blip r:embed="rId2" cstate="print">
            <a:extLst>
              <a:ext uri="{28A0092B-C50C-407E-A947-70E740481C1C}">
                <a14:useLocalDpi xmlns:a14="http://schemas.microsoft.com/office/drawing/2010/main" val="0"/>
              </a:ext>
            </a:extLst>
          </a:blip>
          <a:srcRect r="38930"/>
          <a:stretch/>
        </p:blipFill>
        <p:spPr>
          <a:xfrm>
            <a:off x="10572346" y="4005368"/>
            <a:ext cx="1619654" cy="2736000"/>
          </a:xfrm>
          <a:prstGeom prst="rect">
            <a:avLst/>
          </a:prstGeom>
        </p:spPr>
      </p:pic>
      <p:sp>
        <p:nvSpPr>
          <p:cNvPr id="16"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7"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8"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19"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pic>
        <p:nvPicPr>
          <p:cNvPr id="2" name="Kuva 1"/>
          <p:cNvPicPr>
            <a:picLocks noChangeAspect="1"/>
          </p:cNvPicPr>
          <p:nvPr userDrawn="1"/>
        </p:nvPicPr>
        <p:blipFill rotWithShape="1">
          <a:blip r:embed="rId2" cstate="print">
            <a:extLst>
              <a:ext uri="{28A0092B-C50C-407E-A947-70E740481C1C}">
                <a14:useLocalDpi xmlns:a14="http://schemas.microsoft.com/office/drawing/2010/main" val="0"/>
              </a:ext>
            </a:extLst>
          </a:blip>
          <a:srcRect l="-1" r="38275"/>
          <a:stretch/>
        </p:blipFill>
        <p:spPr>
          <a:xfrm>
            <a:off x="10560496" y="3981979"/>
            <a:ext cx="1637015" cy="2736000"/>
          </a:xfrm>
          <a:prstGeom prst="rect">
            <a:avLst/>
          </a:prstGeom>
        </p:spPr>
      </p:pic>
      <p:sp>
        <p:nvSpPr>
          <p:cNvPr id="15"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6"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7"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18"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11" name="Platshållare för bild 2"/>
          <p:cNvSpPr>
            <a:spLocks noGrp="1"/>
          </p:cNvSpPr>
          <p:nvPr>
            <p:ph type="pic" idx="1"/>
          </p:nvPr>
        </p:nvSpPr>
        <p:spPr>
          <a:xfrm>
            <a:off x="9732404" y="0"/>
            <a:ext cx="2448272"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10" name="Otsikko 6"/>
          <p:cNvSpPr>
            <a:spLocks noGrp="1"/>
          </p:cNvSpPr>
          <p:nvPr>
            <p:ph type="title" hasCustomPrompt="1"/>
          </p:nvPr>
        </p:nvSpPr>
        <p:spPr>
          <a:xfrm>
            <a:off x="1091446" y="1267841"/>
            <a:ext cx="8244916"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2" name="Tekstin paikkamerkki 16"/>
          <p:cNvSpPr>
            <a:spLocks noGrp="1"/>
          </p:cNvSpPr>
          <p:nvPr>
            <p:ph type="body" sz="quarter" idx="10"/>
          </p:nvPr>
        </p:nvSpPr>
        <p:spPr>
          <a:xfrm>
            <a:off x="1091445" y="2084238"/>
            <a:ext cx="8244916"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3" name="Platshållare för sidfot 4"/>
          <p:cNvSpPr>
            <a:spLocks noGrp="1"/>
          </p:cNvSpPr>
          <p:nvPr>
            <p:ph type="ftr" sz="quarter" idx="14"/>
          </p:nvPr>
        </p:nvSpPr>
        <p:spPr>
          <a:xfrm>
            <a:off x="1086925" y="6376243"/>
            <a:ext cx="8249436" cy="365125"/>
          </a:xfrm>
        </p:spPr>
        <p:txBody>
          <a:bodyPr/>
          <a:lstStyle/>
          <a:p>
            <a:r>
              <a:rPr lang="fi-FI" smtClean="0"/>
              <a:t>Tavoitteena taata kulttuurinen osallisuus kaikille ikäkausille kasvatuksen ja koulutuksen eri vaiheissa </a:t>
            </a:r>
            <a:endParaRPr lang="fi-FI" dirty="0"/>
          </a:p>
        </p:txBody>
      </p:sp>
      <p:sp>
        <p:nvSpPr>
          <p:cNvPr id="14"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91444" y="4947046"/>
            <a:ext cx="8832980" cy="498178"/>
          </a:xfrm>
          <a:prstGeom prst="rect">
            <a:avLst/>
          </a:prstGeom>
        </p:spPr>
        <p:txBody>
          <a:bodyPr anchor="b"/>
          <a:lstStyle>
            <a:lvl1pPr algn="l">
              <a:defRPr sz="2200" b="0">
                <a:solidFill>
                  <a:schemeClr val="tx1"/>
                </a:solidFill>
              </a:defRPr>
            </a:lvl1pPr>
          </a:lstStyle>
          <a:p>
            <a:r>
              <a:rPr lang="fi-FI" dirty="0" smtClean="0"/>
              <a:t>Muokkaa perustyyliä napsauttamalla</a:t>
            </a:r>
            <a:endParaRPr lang="fi-FI" dirty="0"/>
          </a:p>
        </p:txBody>
      </p:sp>
      <p:sp>
        <p:nvSpPr>
          <p:cNvPr id="3" name="Platshållare för bild 2"/>
          <p:cNvSpPr>
            <a:spLocks noGrp="1"/>
          </p:cNvSpPr>
          <p:nvPr>
            <p:ph type="pic" idx="1"/>
          </p:nvPr>
        </p:nvSpPr>
        <p:spPr>
          <a:xfrm>
            <a:off x="1091443" y="1268760"/>
            <a:ext cx="8832981"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4" name="Platshållare för text 3"/>
          <p:cNvSpPr>
            <a:spLocks noGrp="1"/>
          </p:cNvSpPr>
          <p:nvPr>
            <p:ph type="body" sz="half" idx="2"/>
          </p:nvPr>
        </p:nvSpPr>
        <p:spPr>
          <a:xfrm>
            <a:off x="1091444" y="5511354"/>
            <a:ext cx="883298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335360" y="260648"/>
            <a:ext cx="1152128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335360" y="5661248"/>
            <a:ext cx="1152128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1268760"/>
            <a:ext cx="11137237" cy="1143000"/>
          </a:xfrm>
          <a:prstGeom prst="rect">
            <a:avLst/>
          </a:prstGeom>
        </p:spPr>
        <p:txBody>
          <a:bodyPr/>
          <a:lstStyle>
            <a:lvl1pPr>
              <a:defRPr sz="3000">
                <a:solidFill>
                  <a:schemeClr val="tx1"/>
                </a:solidFill>
              </a:defRPr>
            </a:lvl1pPr>
          </a:lstStyle>
          <a:p>
            <a:r>
              <a:rPr lang="fi-FI" noProof="0" dirty="0" smtClean="0"/>
              <a:t>Lisää otsikko</a:t>
            </a:r>
            <a:endParaRPr lang="fi-FI" dirty="0"/>
          </a:p>
        </p:txBody>
      </p:sp>
      <p:sp>
        <p:nvSpPr>
          <p:cNvPr id="3" name="Platshållare för innehåll 2"/>
          <p:cNvSpPr>
            <a:spLocks noGrp="1"/>
          </p:cNvSpPr>
          <p:nvPr>
            <p:ph idx="1"/>
          </p:nvPr>
        </p:nvSpPr>
        <p:spPr>
          <a:xfrm>
            <a:off x="335360" y="2564904"/>
            <a:ext cx="11164821" cy="3268960"/>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buClr>
                <a:schemeClr val="accent6"/>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8"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9"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980728"/>
            <a:ext cx="11425269" cy="1008112"/>
          </a:xfrm>
          <a:prstGeom prst="rect">
            <a:avLst/>
          </a:prstGeom>
        </p:spPr>
        <p:txBody>
          <a:bodyPr/>
          <a:lstStyle>
            <a:lvl1pPr>
              <a:defRPr sz="3000">
                <a:solidFill>
                  <a:schemeClr val="tx1"/>
                </a:solidFill>
              </a:defRPr>
            </a:lvl1pPr>
          </a:lstStyle>
          <a:p>
            <a:r>
              <a:rPr lang="fi-FI" noProof="0" dirty="0" smtClean="0"/>
              <a:t>Lisää otsikko</a:t>
            </a:r>
            <a:endParaRPr lang="fi-FI" dirty="0"/>
          </a:p>
        </p:txBody>
      </p:sp>
      <p:sp>
        <p:nvSpPr>
          <p:cNvPr id="3" name="Platshållare för innehåll 2"/>
          <p:cNvSpPr>
            <a:spLocks noGrp="1"/>
          </p:cNvSpPr>
          <p:nvPr>
            <p:ph sz="half" idx="1"/>
          </p:nvPr>
        </p:nvSpPr>
        <p:spPr>
          <a:xfrm>
            <a:off x="335360" y="1988841"/>
            <a:ext cx="5672832" cy="4320480"/>
          </a:xfrm>
          <a:prstGeom prst="rect">
            <a:avLst/>
          </a:prstGeom>
        </p:spPr>
        <p:txBody>
          <a:bodyPr/>
          <a:lstStyle>
            <a:lvl1pPr>
              <a:buClr>
                <a:schemeClr val="tx2"/>
              </a:buClr>
              <a:buFont typeface="Wingdings" pitchFamily="2" charset="2"/>
              <a:buChar char="§"/>
              <a:defRPr sz="2200"/>
            </a:lvl1pPr>
            <a:lvl2pPr>
              <a:buClr>
                <a:schemeClr val="tx2"/>
              </a:buClr>
              <a:defRPr sz="2200"/>
            </a:lvl2pPr>
            <a:lvl3pPr>
              <a:buClr>
                <a:schemeClr val="tx2"/>
              </a:buClr>
              <a:defRPr sz="1800"/>
            </a:lvl3pPr>
            <a:lvl4pPr>
              <a:buClr>
                <a:schemeClr val="tx2"/>
              </a:buCl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innehåll 3"/>
          <p:cNvSpPr>
            <a:spLocks noGrp="1"/>
          </p:cNvSpPr>
          <p:nvPr>
            <p:ph sz="half" idx="2"/>
          </p:nvPr>
        </p:nvSpPr>
        <p:spPr>
          <a:xfrm>
            <a:off x="6096000" y="1988841"/>
            <a:ext cx="5664629" cy="4320480"/>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buClr>
                <a:schemeClr val="tx2"/>
              </a:buCl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SE" dirty="0" smtClean="0"/>
          </a:p>
        </p:txBody>
      </p:sp>
      <p:sp>
        <p:nvSpPr>
          <p:cNvPr id="9"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9" name="Rektangel 9"/>
          <p:cNvSpPr/>
          <p:nvPr userDrawn="1"/>
        </p:nvSpPr>
        <p:spPr>
          <a:xfrm>
            <a:off x="0" y="981075"/>
            <a:ext cx="1221668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14" name="Otsikko 6"/>
          <p:cNvSpPr>
            <a:spLocks noGrp="1"/>
          </p:cNvSpPr>
          <p:nvPr>
            <p:ph type="title" hasCustomPrompt="1"/>
          </p:nvPr>
        </p:nvSpPr>
        <p:spPr>
          <a:xfrm>
            <a:off x="1091444" y="2744924"/>
            <a:ext cx="6984777" cy="1656184"/>
          </a:xfrm>
          <a:prstGeom prst="rect">
            <a:avLst/>
          </a:prstGeom>
        </p:spPr>
        <p:txBody>
          <a:bodyPr/>
          <a:lstStyle>
            <a:lvl1pPr algn="ctr">
              <a:defRPr sz="3600" baseline="0">
                <a:solidFill>
                  <a:schemeClr val="bg1"/>
                </a:solidFill>
              </a:defRPr>
            </a:lvl1pPr>
          </a:lstStyle>
          <a:p>
            <a:r>
              <a:rPr lang="fi-FI" noProof="0" dirty="0" smtClean="0"/>
              <a:t>Lisää otsikko</a:t>
            </a:r>
            <a:endParaRPr lang="fi-FI" noProof="0" dirty="0"/>
          </a:p>
        </p:txBody>
      </p:sp>
      <p:sp>
        <p:nvSpPr>
          <p:cNvPr id="15" name="Tekstin paikkamerkki 16"/>
          <p:cNvSpPr>
            <a:spLocks noGrp="1"/>
          </p:cNvSpPr>
          <p:nvPr>
            <p:ph type="body" sz="quarter" idx="10"/>
          </p:nvPr>
        </p:nvSpPr>
        <p:spPr>
          <a:xfrm>
            <a:off x="1091444" y="4581128"/>
            <a:ext cx="6984777"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6" name="Platshållare för datum 3"/>
          <p:cNvSpPr>
            <a:spLocks noGrp="1"/>
          </p:cNvSpPr>
          <p:nvPr>
            <p:ph type="dt" sz="half" idx="13"/>
          </p:nvPr>
        </p:nvSpPr>
        <p:spPr>
          <a:xfrm>
            <a:off x="1091444" y="6417332"/>
            <a:ext cx="6984777" cy="360040"/>
          </a:xfrm>
        </p:spPr>
        <p:txBody>
          <a:bodyPr/>
          <a:lstStyle>
            <a:lvl1pPr algn="ctr">
              <a:defRPr>
                <a:solidFill>
                  <a:schemeClr val="bg1"/>
                </a:solidFill>
              </a:defRPr>
            </a:lvl1pPr>
          </a:lstStyle>
          <a:p>
            <a:endParaRPr lang="fi-FI" dirty="0"/>
          </a:p>
        </p:txBody>
      </p:sp>
      <p:sp>
        <p:nvSpPr>
          <p:cNvPr id="17" name="Platshållare för sidfot 4"/>
          <p:cNvSpPr>
            <a:spLocks noGrp="1"/>
          </p:cNvSpPr>
          <p:nvPr>
            <p:ph type="ftr" sz="quarter" idx="14"/>
          </p:nvPr>
        </p:nvSpPr>
        <p:spPr>
          <a:xfrm>
            <a:off x="1091444" y="6021288"/>
            <a:ext cx="6984777" cy="360040"/>
          </a:xfrm>
        </p:spPr>
        <p:txBody>
          <a:bodyPr/>
          <a:lstStyle>
            <a:lvl1pPr algn="ctr">
              <a:defRPr>
                <a:solidFill>
                  <a:schemeClr val="bg1"/>
                </a:solidFill>
              </a:defRPr>
            </a:lvl1pPr>
          </a:lstStyle>
          <a:p>
            <a:r>
              <a:rPr lang="fi-FI" smtClean="0"/>
              <a:t>Tavoitteena taata kulttuurinen osallisuus kaikille ikäkausille kasvatuksen ja koulutuksen eri vaiheissa </a:t>
            </a:r>
            <a:endParaRPr lang="fi-FI" dirty="0"/>
          </a:p>
        </p:txBody>
      </p:sp>
      <p:pic>
        <p:nvPicPr>
          <p:cNvPr id="18" name="Kuva 17"/>
          <p:cNvPicPr>
            <a:picLocks noChangeAspect="1"/>
          </p:cNvPicPr>
          <p:nvPr userDrawn="1"/>
        </p:nvPicPr>
        <p:blipFill rotWithShape="1">
          <a:blip r:embed="rId2" cstate="print">
            <a:extLst>
              <a:ext uri="{28A0092B-C50C-407E-A947-70E740481C1C}">
                <a14:useLocalDpi xmlns:a14="http://schemas.microsoft.com/office/drawing/2010/main" val="0"/>
              </a:ext>
            </a:extLst>
          </a:blip>
          <a:srcRect r="38773"/>
          <a:stretch/>
        </p:blipFill>
        <p:spPr>
          <a:xfrm>
            <a:off x="9588388" y="1952836"/>
            <a:ext cx="2628292" cy="4428492"/>
          </a:xfrm>
          <a:prstGeom prst="rect">
            <a:avLst/>
          </a:prstGeom>
        </p:spPr>
      </p:pic>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1196752"/>
            <a:ext cx="11521280" cy="576064"/>
          </a:xfrm>
          <a:prstGeom prst="rect">
            <a:avLst/>
          </a:prstGeom>
        </p:spPr>
        <p:txBody>
          <a:bodyPr/>
          <a:lstStyle>
            <a:lvl1pPr>
              <a:defRPr sz="3000">
                <a:solidFill>
                  <a:schemeClr val="tx1"/>
                </a:solidFill>
              </a:defRPr>
            </a:lvl1pPr>
          </a:lstStyle>
          <a:p>
            <a:r>
              <a:rPr lang="fi-FI" noProof="0" dirty="0" smtClean="0"/>
              <a:t>Lisää otsikko</a:t>
            </a:r>
            <a:endParaRPr lang="fi-FI" dirty="0"/>
          </a:p>
        </p:txBody>
      </p:sp>
      <p:sp>
        <p:nvSpPr>
          <p:cNvPr id="3" name="Platshållare för text 2"/>
          <p:cNvSpPr>
            <a:spLocks noGrp="1"/>
          </p:cNvSpPr>
          <p:nvPr>
            <p:ph type="body" idx="1"/>
          </p:nvPr>
        </p:nvSpPr>
        <p:spPr>
          <a:xfrm>
            <a:off x="335360" y="1988840"/>
            <a:ext cx="5664629"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Platshållare för innehåll 3"/>
          <p:cNvSpPr>
            <a:spLocks noGrp="1"/>
          </p:cNvSpPr>
          <p:nvPr>
            <p:ph sz="half" idx="2"/>
          </p:nvPr>
        </p:nvSpPr>
        <p:spPr>
          <a:xfrm>
            <a:off x="335360" y="2894956"/>
            <a:ext cx="5664629" cy="3414365"/>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buClr>
                <a:schemeClr val="accent6"/>
              </a:buCl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text 4"/>
          <p:cNvSpPr>
            <a:spLocks noGrp="1"/>
          </p:cNvSpPr>
          <p:nvPr>
            <p:ph type="body" sz="quarter" idx="3"/>
          </p:nvPr>
        </p:nvSpPr>
        <p:spPr>
          <a:xfrm>
            <a:off x="6192011" y="1988840"/>
            <a:ext cx="5664629"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Platshållare för innehåll 5"/>
          <p:cNvSpPr>
            <a:spLocks noGrp="1"/>
          </p:cNvSpPr>
          <p:nvPr>
            <p:ph sz="quarter" idx="4"/>
          </p:nvPr>
        </p:nvSpPr>
        <p:spPr>
          <a:xfrm>
            <a:off x="6193368" y="2894956"/>
            <a:ext cx="5663273" cy="3414365"/>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11"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12"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1268760"/>
            <a:ext cx="5376597" cy="792088"/>
          </a:xfrm>
          <a:prstGeom prst="rect">
            <a:avLst/>
          </a:prstGeom>
        </p:spPr>
        <p:txBody>
          <a:bodyPr anchor="b"/>
          <a:lstStyle>
            <a:lvl1pPr algn="l">
              <a:defRPr sz="2200" b="0">
                <a:solidFill>
                  <a:schemeClr val="tx1"/>
                </a:solidFill>
              </a:defRPr>
            </a:lvl1pPr>
          </a:lstStyle>
          <a:p>
            <a:r>
              <a:rPr lang="fi-FI" noProof="0" dirty="0" smtClean="0"/>
              <a:t>Lisää otsikko</a:t>
            </a:r>
            <a:endParaRPr lang="fi-FI" noProof="0" dirty="0"/>
          </a:p>
        </p:txBody>
      </p:sp>
      <p:sp>
        <p:nvSpPr>
          <p:cNvPr id="3" name="Platshållare för innehåll 2"/>
          <p:cNvSpPr>
            <a:spLocks noGrp="1"/>
          </p:cNvSpPr>
          <p:nvPr>
            <p:ph idx="1"/>
          </p:nvPr>
        </p:nvSpPr>
        <p:spPr>
          <a:xfrm>
            <a:off x="6096000" y="404665"/>
            <a:ext cx="5760640" cy="5760640"/>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text 3"/>
          <p:cNvSpPr>
            <a:spLocks noGrp="1"/>
          </p:cNvSpPr>
          <p:nvPr>
            <p:ph type="body" sz="half" idx="2"/>
          </p:nvPr>
        </p:nvSpPr>
        <p:spPr>
          <a:xfrm>
            <a:off x="335360" y="2204864"/>
            <a:ext cx="5376597"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6"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7"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9" name="Rektangel 9"/>
          <p:cNvSpPr/>
          <p:nvPr userDrawn="1"/>
        </p:nvSpPr>
        <p:spPr>
          <a:xfrm>
            <a:off x="0" y="1044463"/>
            <a:ext cx="1221668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14" name="Otsikko 6"/>
          <p:cNvSpPr>
            <a:spLocks noGrp="1"/>
          </p:cNvSpPr>
          <p:nvPr>
            <p:ph type="title" hasCustomPrompt="1"/>
          </p:nvPr>
        </p:nvSpPr>
        <p:spPr>
          <a:xfrm>
            <a:off x="1055440" y="2744924"/>
            <a:ext cx="7164796" cy="1656184"/>
          </a:xfrm>
          <a:prstGeom prst="rect">
            <a:avLst/>
          </a:prstGeom>
        </p:spPr>
        <p:txBody>
          <a:bodyPr/>
          <a:lstStyle>
            <a:lvl1pPr algn="ctr">
              <a:defRPr sz="3600" baseline="0">
                <a:solidFill>
                  <a:schemeClr val="bg1"/>
                </a:solidFill>
              </a:defRPr>
            </a:lvl1pPr>
          </a:lstStyle>
          <a:p>
            <a:r>
              <a:rPr lang="fi-FI" noProof="0" dirty="0" smtClean="0"/>
              <a:t>Lisää otsikko</a:t>
            </a:r>
            <a:endParaRPr lang="fi-FI" noProof="0" dirty="0"/>
          </a:p>
        </p:txBody>
      </p:sp>
      <p:sp>
        <p:nvSpPr>
          <p:cNvPr id="15" name="Tekstin paikkamerkki 16"/>
          <p:cNvSpPr>
            <a:spLocks noGrp="1"/>
          </p:cNvSpPr>
          <p:nvPr>
            <p:ph type="body" sz="quarter" idx="10"/>
          </p:nvPr>
        </p:nvSpPr>
        <p:spPr>
          <a:xfrm>
            <a:off x="1055440" y="4581128"/>
            <a:ext cx="7164796"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6" name="Platshållare för datum 3"/>
          <p:cNvSpPr>
            <a:spLocks noGrp="1"/>
          </p:cNvSpPr>
          <p:nvPr>
            <p:ph type="dt" sz="half" idx="13"/>
          </p:nvPr>
        </p:nvSpPr>
        <p:spPr>
          <a:xfrm>
            <a:off x="1055440" y="6417332"/>
            <a:ext cx="7164795" cy="360040"/>
          </a:xfrm>
        </p:spPr>
        <p:txBody>
          <a:bodyPr/>
          <a:lstStyle>
            <a:lvl1pPr algn="ctr">
              <a:defRPr>
                <a:solidFill>
                  <a:schemeClr val="bg1"/>
                </a:solidFill>
              </a:defRPr>
            </a:lvl1pPr>
          </a:lstStyle>
          <a:p>
            <a:endParaRPr lang="fi-FI" dirty="0"/>
          </a:p>
        </p:txBody>
      </p:sp>
      <p:sp>
        <p:nvSpPr>
          <p:cNvPr id="17" name="Platshållare för sidfot 4"/>
          <p:cNvSpPr>
            <a:spLocks noGrp="1"/>
          </p:cNvSpPr>
          <p:nvPr>
            <p:ph type="ftr" sz="quarter" idx="14"/>
          </p:nvPr>
        </p:nvSpPr>
        <p:spPr>
          <a:xfrm>
            <a:off x="1055440" y="6021288"/>
            <a:ext cx="7164796" cy="360040"/>
          </a:xfrm>
        </p:spPr>
        <p:txBody>
          <a:bodyPr/>
          <a:lstStyle>
            <a:lvl1pPr algn="ctr">
              <a:defRPr>
                <a:solidFill>
                  <a:schemeClr val="bg1"/>
                </a:solidFill>
              </a:defRPr>
            </a:lvl1pPr>
          </a:lstStyle>
          <a:p>
            <a:r>
              <a:rPr lang="fi-FI" smtClean="0"/>
              <a:t>Tavoitteena taata kulttuurinen osallisuus kaikille ikäkausille kasvatuksen ja koulutuksen eri vaiheissa </a:t>
            </a:r>
            <a:endParaRPr lang="fi-FI" dirty="0"/>
          </a:p>
        </p:txBody>
      </p:sp>
      <p:pic>
        <p:nvPicPr>
          <p:cNvPr id="18" name="Kuva 17"/>
          <p:cNvPicPr>
            <a:picLocks noChangeAspect="1"/>
          </p:cNvPicPr>
          <p:nvPr userDrawn="1"/>
        </p:nvPicPr>
        <p:blipFill rotWithShape="1">
          <a:blip r:embed="rId2" cstate="print">
            <a:extLst>
              <a:ext uri="{28A0092B-C50C-407E-A947-70E740481C1C}">
                <a14:useLocalDpi xmlns:a14="http://schemas.microsoft.com/office/drawing/2010/main" val="0"/>
              </a:ext>
            </a:extLst>
          </a:blip>
          <a:srcRect r="38773"/>
          <a:stretch/>
        </p:blipFill>
        <p:spPr>
          <a:xfrm>
            <a:off x="9588388" y="1952836"/>
            <a:ext cx="2628292" cy="4428492"/>
          </a:xfrm>
          <a:prstGeom prst="rect">
            <a:avLst/>
          </a:prstGeom>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9" name="Platshållare för sidfot 4"/>
          <p:cNvSpPr>
            <a:spLocks noGrp="1"/>
          </p:cNvSpPr>
          <p:nvPr>
            <p:ph type="ftr" sz="quarter" idx="14"/>
          </p:nvPr>
        </p:nvSpPr>
        <p:spPr>
          <a:xfrm>
            <a:off x="1091445" y="6376243"/>
            <a:ext cx="9325036" cy="365125"/>
          </a:xfrm>
        </p:spPr>
        <p:txBody>
          <a:bodyPr/>
          <a:lstStyle/>
          <a:p>
            <a:r>
              <a:rPr lang="fi-FI" smtClean="0"/>
              <a:t>Tavoitteena taata kulttuurinen osallisuus kaikille ikäkausille kasvatuksen ja koulutuksen eri vaiheissa </a:t>
            </a:r>
            <a:endParaRPr lang="fi-FI" dirty="0"/>
          </a:p>
        </p:txBody>
      </p:sp>
      <p:sp>
        <p:nvSpPr>
          <p:cNvPr id="8"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
        <p:nvSpPr>
          <p:cNvPr id="10" name="Otsikko 6"/>
          <p:cNvSpPr>
            <a:spLocks noGrp="1"/>
          </p:cNvSpPr>
          <p:nvPr>
            <p:ph type="title" hasCustomPrompt="1"/>
          </p:nvPr>
        </p:nvSpPr>
        <p:spPr>
          <a:xfrm>
            <a:off x="1091445" y="1278951"/>
            <a:ext cx="9325036" cy="642942"/>
          </a:xfrm>
          <a:prstGeom prst="rect">
            <a:avLst/>
          </a:prstGeom>
        </p:spPr>
        <p:txBody>
          <a:bodyPr/>
          <a:lstStyle>
            <a:lvl1pPr>
              <a:defRPr lang="fi-FI" sz="3000" dirty="0">
                <a:solidFill>
                  <a:schemeClr val="tx1"/>
                </a:solidFill>
              </a:defRPr>
            </a:lvl1pPr>
          </a:lstStyle>
          <a:p>
            <a:r>
              <a:rPr lang="fi-FI" noProof="0" dirty="0" smtClean="0"/>
              <a:t>Lisää otsikko</a:t>
            </a:r>
            <a:endParaRPr lang="fi-FI" dirty="0"/>
          </a:p>
        </p:txBody>
      </p:sp>
      <p:sp>
        <p:nvSpPr>
          <p:cNvPr id="11" name="Tekstin paikkamerkki 16"/>
          <p:cNvSpPr>
            <a:spLocks noGrp="1"/>
          </p:cNvSpPr>
          <p:nvPr>
            <p:ph type="body" sz="quarter" idx="10"/>
          </p:nvPr>
        </p:nvSpPr>
        <p:spPr>
          <a:xfrm>
            <a:off x="1091444" y="2060848"/>
            <a:ext cx="9325037"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hasCustomPrompt="1"/>
          </p:nvPr>
        </p:nvSpPr>
        <p:spPr>
          <a:xfrm>
            <a:off x="1091444" y="1268760"/>
            <a:ext cx="9330377" cy="642942"/>
          </a:xfrm>
          <a:prstGeom prst="rect">
            <a:avLst/>
          </a:prstGeom>
        </p:spPr>
        <p:txBody>
          <a:bodyPr/>
          <a:lstStyle>
            <a:lvl1pPr>
              <a:defRPr lang="fi-FI" sz="3000" dirty="0">
                <a:solidFill>
                  <a:schemeClr val="tx1"/>
                </a:solidFill>
              </a:defRPr>
            </a:lvl1pPr>
          </a:lstStyle>
          <a:p>
            <a:r>
              <a:rPr lang="fi-FI" noProof="0" dirty="0" smtClean="0"/>
              <a:t>Lisää otsikko</a:t>
            </a:r>
            <a:endParaRPr lang="fi-FI" dirty="0"/>
          </a:p>
        </p:txBody>
      </p:sp>
      <p:sp>
        <p:nvSpPr>
          <p:cNvPr id="7" name="Tekstin paikkamerkki 16"/>
          <p:cNvSpPr>
            <a:spLocks noGrp="1"/>
          </p:cNvSpPr>
          <p:nvPr>
            <p:ph type="body" sz="quarter" idx="10"/>
          </p:nvPr>
        </p:nvSpPr>
        <p:spPr>
          <a:xfrm>
            <a:off x="1091444" y="2060848"/>
            <a:ext cx="9330377"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6" name="Platshållare för sidfot 4"/>
          <p:cNvSpPr>
            <a:spLocks noGrp="1"/>
          </p:cNvSpPr>
          <p:nvPr>
            <p:ph type="ftr" sz="quarter" idx="14"/>
          </p:nvPr>
        </p:nvSpPr>
        <p:spPr>
          <a:xfrm>
            <a:off x="1089268" y="6376243"/>
            <a:ext cx="9327212" cy="365125"/>
          </a:xfrm>
        </p:spPr>
        <p:txBody>
          <a:bodyPr/>
          <a:lstStyle/>
          <a:p>
            <a:r>
              <a:rPr lang="fi-FI" smtClean="0"/>
              <a:t>Tavoitteena taata kulttuurinen osallisuus kaikille ikäkausille kasvatuksen ja koulutuksen eri vaiheissa </a:t>
            </a:r>
            <a:endParaRPr lang="fi-FI" dirty="0"/>
          </a:p>
        </p:txBody>
      </p:sp>
      <p:sp>
        <p:nvSpPr>
          <p:cNvPr id="17"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pic>
        <p:nvPicPr>
          <p:cNvPr id="8" name="Kuva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668509" y="147396"/>
            <a:ext cx="853081" cy="882000"/>
          </a:xfrm>
          <a:prstGeom prst="rect">
            <a:avLst/>
          </a:prstGeom>
          <a:noFill/>
          <a:ln w="9525">
            <a:noFill/>
            <a:miter lim="800000"/>
            <a:headEnd/>
            <a:tailEnd/>
          </a:ln>
        </p:spPr>
      </p:pic>
      <p:pic>
        <p:nvPicPr>
          <p:cNvPr id="9" name="Kuva 8" descr="VipuvoimaaEU_2014_2020_rgb.png"/>
          <p:cNvPicPr>
            <a:picLocks noChangeAspect="1"/>
          </p:cNvPicPr>
          <p:nvPr userDrawn="1"/>
        </p:nvPicPr>
        <p:blipFill>
          <a:blip r:embed="rId3" cstate="print"/>
          <a:stretch>
            <a:fillRect/>
          </a:stretch>
        </p:blipFill>
        <p:spPr>
          <a:xfrm>
            <a:off x="9259136" y="188640"/>
            <a:ext cx="1049332" cy="742796"/>
          </a:xfrm>
          <a:prstGeom prst="rect">
            <a:avLst/>
          </a:prstGeom>
        </p:spPr>
      </p:pic>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hasCustomPrompt="1"/>
          </p:nvPr>
        </p:nvSpPr>
        <p:spPr>
          <a:xfrm>
            <a:off x="1091444" y="587655"/>
            <a:ext cx="9330377"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7" name="Tekstin paikkamerkki 16"/>
          <p:cNvSpPr>
            <a:spLocks noGrp="1"/>
          </p:cNvSpPr>
          <p:nvPr>
            <p:ph type="body" sz="quarter" idx="10"/>
          </p:nvPr>
        </p:nvSpPr>
        <p:spPr>
          <a:xfrm>
            <a:off x="1091444" y="1547289"/>
            <a:ext cx="9330377" cy="4536504"/>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1" name="Platshållare för sidfot 4"/>
          <p:cNvSpPr>
            <a:spLocks noGrp="1"/>
          </p:cNvSpPr>
          <p:nvPr>
            <p:ph type="ftr" sz="quarter" idx="14"/>
          </p:nvPr>
        </p:nvSpPr>
        <p:spPr>
          <a:xfrm>
            <a:off x="1091444" y="6376243"/>
            <a:ext cx="9330377" cy="365125"/>
          </a:xfrm>
        </p:spPr>
        <p:txBody>
          <a:bodyPr/>
          <a:lstStyle/>
          <a:p>
            <a:r>
              <a:rPr lang="fi-FI" smtClean="0"/>
              <a:t>Tavoitteena taata kulttuurinen osallisuus kaikille ikäkausille kasvatuksen ja koulutuksen eri vaiheissa </a:t>
            </a:r>
            <a:endParaRPr lang="fi-FI" dirty="0"/>
          </a:p>
        </p:txBody>
      </p:sp>
      <p:sp>
        <p:nvSpPr>
          <p:cNvPr id="12"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1091442" y="1989181"/>
            <a:ext cx="9289034" cy="1470025"/>
          </a:xfrm>
          <a:prstGeom prst="rect">
            <a:avLst/>
          </a:prstGeom>
        </p:spPr>
        <p:txBody>
          <a:bodyPr/>
          <a:lstStyle>
            <a:lvl1pPr algn="ctr">
              <a:defRPr sz="3000">
                <a:solidFill>
                  <a:schemeClr val="tx1"/>
                </a:solidFill>
              </a:defRPr>
            </a:lvl1pPr>
          </a:lstStyle>
          <a:p>
            <a:r>
              <a:rPr lang="fi-FI" noProof="0" dirty="0" smtClean="0"/>
              <a:t>Lisää otsikko</a:t>
            </a:r>
            <a:endParaRPr lang="fi-FI" dirty="0"/>
          </a:p>
        </p:txBody>
      </p:sp>
      <p:sp>
        <p:nvSpPr>
          <p:cNvPr id="3" name="Underrubrik 2"/>
          <p:cNvSpPr>
            <a:spLocks noGrp="1"/>
          </p:cNvSpPr>
          <p:nvPr>
            <p:ph type="subTitle" idx="1" hasCustomPrompt="1"/>
          </p:nvPr>
        </p:nvSpPr>
        <p:spPr>
          <a:xfrm>
            <a:off x="1091444" y="3825044"/>
            <a:ext cx="9289034"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smtClean="0"/>
              <a:t>Muokkaa alaotsikon perustyyliä napsauttamalla</a:t>
            </a:r>
          </a:p>
        </p:txBody>
      </p:sp>
      <p:sp>
        <p:nvSpPr>
          <p:cNvPr id="8" name="Platshållare för sidfot 4"/>
          <p:cNvSpPr>
            <a:spLocks noGrp="1"/>
          </p:cNvSpPr>
          <p:nvPr>
            <p:ph type="ftr" sz="quarter" idx="14"/>
          </p:nvPr>
        </p:nvSpPr>
        <p:spPr>
          <a:xfrm>
            <a:off x="1091444" y="6376243"/>
            <a:ext cx="9289032" cy="365125"/>
          </a:xfrm>
        </p:spPr>
        <p:txBody>
          <a:bodyPr/>
          <a:lstStyle/>
          <a:p>
            <a:r>
              <a:rPr lang="fi-FI" smtClean="0"/>
              <a:t>Tavoitteena taata kulttuurinen osallisuus kaikille ikäkausille kasvatuksen ja koulutuksen eri vaiheissa </a:t>
            </a:r>
            <a:endParaRPr lang="fi-FI" dirty="0"/>
          </a:p>
        </p:txBody>
      </p:sp>
      <p:sp>
        <p:nvSpPr>
          <p:cNvPr id="9"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91445" y="1268760"/>
            <a:ext cx="9325036" cy="4464496"/>
          </a:xfrm>
          <a:prstGeom prst="rect">
            <a:avLst/>
          </a:prstGeom>
        </p:spPr>
        <p:txBody>
          <a:bodyPr/>
          <a:lstStyle>
            <a:lvl1pPr>
              <a:defRPr>
                <a:solidFill>
                  <a:schemeClr val="tx1"/>
                </a:solidFill>
              </a:defRPr>
            </a:lvl1pPr>
          </a:lstStyle>
          <a:p>
            <a:r>
              <a:rPr lang="fi-FI" dirty="0" smtClean="0"/>
              <a:t>Muokkaa perustyyliä napsauttamalla</a:t>
            </a:r>
            <a:endParaRPr lang="fi-FI" dirty="0"/>
          </a:p>
        </p:txBody>
      </p:sp>
      <p:sp>
        <p:nvSpPr>
          <p:cNvPr id="6" name="Platshållare för sidfot 4"/>
          <p:cNvSpPr>
            <a:spLocks noGrp="1"/>
          </p:cNvSpPr>
          <p:nvPr>
            <p:ph type="ftr" sz="quarter" idx="14"/>
          </p:nvPr>
        </p:nvSpPr>
        <p:spPr>
          <a:xfrm>
            <a:off x="1086925" y="6376243"/>
            <a:ext cx="8477249" cy="365125"/>
          </a:xfrm>
        </p:spPr>
        <p:txBody>
          <a:bodyPr/>
          <a:lstStyle/>
          <a:p>
            <a:r>
              <a:rPr lang="fi-FI" smtClean="0"/>
              <a:t>Tavoitteena taata kulttuurinen osallisuus kaikille ikäkausille kasvatuksen ja koulutuksen eri vaiheissa </a:t>
            </a:r>
            <a:endParaRPr lang="fi-FI" dirty="0"/>
          </a:p>
        </p:txBody>
      </p:sp>
      <p:sp>
        <p:nvSpPr>
          <p:cNvPr id="8"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10956540" y="0"/>
            <a:ext cx="123546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6" name="Otsikko 6"/>
          <p:cNvSpPr>
            <a:spLocks noGrp="1"/>
          </p:cNvSpPr>
          <p:nvPr userDrawn="1">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8"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pic>
        <p:nvPicPr>
          <p:cNvPr id="10" name="Kuva 9"/>
          <p:cNvPicPr>
            <a:picLocks noChangeAspect="1"/>
          </p:cNvPicPr>
          <p:nvPr userDrawn="1"/>
        </p:nvPicPr>
        <p:blipFill rotWithShape="1">
          <a:blip r:embed="rId2" cstate="print">
            <a:extLst>
              <a:ext uri="{28A0092B-C50C-407E-A947-70E740481C1C}">
                <a14:useLocalDpi xmlns:a14="http://schemas.microsoft.com/office/drawing/2010/main" val="0"/>
              </a:ext>
            </a:extLst>
          </a:blip>
          <a:srcRect l="32813" t="964" r="33343" b="-964"/>
          <a:stretch/>
        </p:blipFill>
        <p:spPr>
          <a:xfrm>
            <a:off x="10956540" y="2960948"/>
            <a:ext cx="1225485" cy="3735478"/>
          </a:xfrm>
          <a:prstGeom prst="rect">
            <a:avLst/>
          </a:prstGeom>
        </p:spPr>
      </p:pic>
      <p:sp>
        <p:nvSpPr>
          <p:cNvPr id="14" name="Platshållare för sidfot 4"/>
          <p:cNvSpPr>
            <a:spLocks noGrp="1"/>
          </p:cNvSpPr>
          <p:nvPr>
            <p:ph type="ftr" sz="quarter" idx="14"/>
          </p:nvPr>
        </p:nvSpPr>
        <p:spPr>
          <a:xfrm>
            <a:off x="1086925" y="6376243"/>
            <a:ext cx="8837500" cy="365125"/>
          </a:xfrm>
        </p:spPr>
        <p:txBody>
          <a:bodyPr/>
          <a:lstStyle/>
          <a:p>
            <a:r>
              <a:rPr lang="fi-FI" smtClean="0"/>
              <a:t>Tavoitteena taata kulttuurinen osallisuus kaikille ikäkausille kasvatuksen ja koulutuksen eri vaiheissa </a:t>
            </a:r>
            <a:endParaRPr lang="fi-FI" dirty="0"/>
          </a:p>
        </p:txBody>
      </p:sp>
      <p:sp>
        <p:nvSpPr>
          <p:cNvPr id="15"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431800" y="6021389"/>
            <a:ext cx="2592917"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8951384" y="6357939"/>
            <a:ext cx="1081053"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endParaRPr lang="fi-FI"/>
          </a:p>
        </p:txBody>
      </p:sp>
      <p:sp>
        <p:nvSpPr>
          <p:cNvPr id="6" name="Alatunnisteen paikkamerkki 5"/>
          <p:cNvSpPr>
            <a:spLocks noGrp="1"/>
          </p:cNvSpPr>
          <p:nvPr>
            <p:ph type="ftr" sz="quarter" idx="3"/>
          </p:nvPr>
        </p:nvSpPr>
        <p:spPr>
          <a:xfrm>
            <a:off x="378885" y="6357939"/>
            <a:ext cx="8477249"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r>
              <a:rPr lang="fi-FI" smtClean="0"/>
              <a:t>Tavoitteena taata kulttuurinen osallisuus kaikille ikäkausille kasvatuksen ja koulutuksen eri vaiheissa </a:t>
            </a:r>
            <a:endParaRPr lang="fi-FI" dirty="0"/>
          </a:p>
        </p:txBody>
      </p:sp>
      <p:sp>
        <p:nvSpPr>
          <p:cNvPr id="7" name="Dian numeron paikkamerkki 6"/>
          <p:cNvSpPr>
            <a:spLocks noGrp="1"/>
          </p:cNvSpPr>
          <p:nvPr>
            <p:ph type="sldNum" sz="quarter" idx="4"/>
          </p:nvPr>
        </p:nvSpPr>
        <p:spPr>
          <a:xfrm>
            <a:off x="10320469" y="6381328"/>
            <a:ext cx="53340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9" name="Kuva 8" descr="ELY_LB01_FiSvEn_3L_B3___RGB_tresprak.jpg"/>
          <p:cNvPicPr>
            <a:picLocks noChangeAspect="1"/>
          </p:cNvPicPr>
          <p:nvPr userDrawn="1"/>
        </p:nvPicPr>
        <p:blipFill>
          <a:blip r:embed="rId24" cstate="print"/>
          <a:stretch>
            <a:fillRect/>
          </a:stretch>
        </p:blipFill>
        <p:spPr>
          <a:xfrm>
            <a:off x="191344" y="8620"/>
            <a:ext cx="5069360" cy="1080120"/>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timing>
    <p:tnLst>
      <p:par>
        <p:cTn id="1" dur="indefinite" restart="never" nodeType="tmRoot"/>
      </p:par>
    </p:tnLst>
  </p:timing>
  <p:hf sldNum="0"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t="-17000" b="-17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1091444" y="548680"/>
            <a:ext cx="6984777" cy="3852428"/>
          </a:xfrm>
        </p:spPr>
        <p:txBody>
          <a:bodyPr anchor="t"/>
          <a:lstStyle/>
          <a:p>
            <a:pPr algn="l"/>
            <a:r>
              <a:rPr lang="fi-FI" sz="5400" b="1" dirty="0"/>
              <a:t>Askel kulttuuriin, polku osallisuuteen</a:t>
            </a:r>
            <a:r>
              <a:rPr lang="fi-FI" b="1" dirty="0"/>
              <a:t/>
            </a:r>
            <a:br>
              <a:rPr lang="fi-FI" b="1" dirty="0"/>
            </a:br>
            <a:r>
              <a:rPr lang="fi-FI" sz="3200" b="1" dirty="0"/>
              <a:t>Tavoitteena mahdollisuus tasavertaiseen kulttuurikasvatukseen päiväkodista yliopistoon</a:t>
            </a:r>
            <a:r>
              <a:rPr lang="fi-FI" b="1" dirty="0">
                <a:solidFill>
                  <a:schemeClr val="tx1"/>
                </a:solidFill>
              </a:rPr>
              <a:t/>
            </a:r>
            <a:br>
              <a:rPr lang="fi-FI" b="1" dirty="0">
                <a:solidFill>
                  <a:schemeClr val="tx1"/>
                </a:solidFill>
              </a:rPr>
            </a:br>
            <a:r>
              <a:rPr lang="fi-FI" dirty="0" smtClean="0"/>
              <a:t/>
            </a:r>
            <a:br>
              <a:rPr lang="fi-FI" dirty="0" smtClean="0"/>
            </a:br>
            <a:r>
              <a:rPr lang="fi-FI" dirty="0" smtClean="0"/>
              <a:t/>
            </a:r>
            <a:br>
              <a:rPr lang="fi-FI" dirty="0" smtClean="0"/>
            </a:br>
            <a:r>
              <a:rPr lang="fi-FI" sz="2400" dirty="0" smtClean="0"/>
              <a:t>Suunnitelmaa 29.9.2016 Juvan työpajaan</a:t>
            </a:r>
            <a:br>
              <a:rPr lang="fi-FI" sz="2400" dirty="0" smtClean="0"/>
            </a:br>
            <a:r>
              <a:rPr lang="fi-FI" sz="2400" dirty="0" smtClean="0"/>
              <a:t>Tuija Toivakainen, Terhi Siippainen, Nazia Asif</a:t>
            </a:r>
            <a:r>
              <a:rPr lang="fi-FI" sz="4400" b="1" dirty="0" smtClean="0"/>
              <a:t/>
            </a:r>
            <a:br>
              <a:rPr lang="fi-FI" sz="4400" b="1" dirty="0" smtClean="0"/>
            </a:br>
            <a:r>
              <a:rPr lang="fi-FI" sz="4400" b="1" dirty="0"/>
              <a:t/>
            </a:r>
            <a:br>
              <a:rPr lang="fi-FI" sz="4400" b="1" dirty="0"/>
            </a:br>
            <a:r>
              <a:rPr lang="fi-FI" sz="4400" b="1" dirty="0"/>
              <a:t/>
            </a:r>
            <a:br>
              <a:rPr lang="fi-FI" sz="4400" b="1" dirty="0"/>
            </a:br>
            <a:r>
              <a:rPr lang="fi-FI" sz="4400" b="1" dirty="0" smtClean="0"/>
              <a:t/>
            </a:r>
            <a:br>
              <a:rPr lang="fi-FI" sz="4400" b="1" dirty="0" smtClean="0"/>
            </a:br>
            <a:endParaRPr lang="fi-FI" sz="4400" b="1" i="1" dirty="0">
              <a:solidFill>
                <a:srgbClr val="FFFF00"/>
              </a:solidFill>
            </a:endParaRPr>
          </a:p>
        </p:txBody>
      </p:sp>
      <p:sp>
        <p:nvSpPr>
          <p:cNvPr id="9" name="Tekstin paikkamerkki 8"/>
          <p:cNvSpPr>
            <a:spLocks noGrp="1"/>
          </p:cNvSpPr>
          <p:nvPr>
            <p:ph type="body" sz="quarter" idx="10"/>
          </p:nvPr>
        </p:nvSpPr>
        <p:spPr>
          <a:xfrm>
            <a:off x="1091443" y="4509120"/>
            <a:ext cx="6984777" cy="432047"/>
          </a:xfrm>
        </p:spPr>
        <p:txBody>
          <a:bodyPr/>
          <a:lstStyle/>
          <a:p>
            <a:endParaRPr lang="fi-FI" dirty="0"/>
          </a:p>
        </p:txBody>
      </p:sp>
      <p:sp>
        <p:nvSpPr>
          <p:cNvPr id="6" name="Alatunnisteen paikkamerkki 5"/>
          <p:cNvSpPr>
            <a:spLocks noGrp="1"/>
          </p:cNvSpPr>
          <p:nvPr>
            <p:ph type="ftr" sz="quarter" idx="14"/>
          </p:nvPr>
        </p:nvSpPr>
        <p:spPr>
          <a:xfrm>
            <a:off x="-96688" y="6165304"/>
            <a:ext cx="11089232" cy="576064"/>
          </a:xfrm>
        </p:spPr>
        <p:txBody>
          <a:bodyPr/>
          <a:lstStyle/>
          <a:p>
            <a:r>
              <a:rPr lang="fi-FI" sz="1400" b="1" dirty="0" smtClean="0"/>
              <a:t>Tavoitteena taata kulttuurinen osallisuus kaikille ikäkausille kasvatuksen ja koulutuksen eri vaiheissa </a:t>
            </a:r>
            <a:endParaRPr lang="fi-FI" sz="1400" b="1" dirty="0"/>
          </a:p>
        </p:txBody>
      </p:sp>
    </p:spTree>
    <p:extLst>
      <p:ext uri="{BB962C8B-B14F-4D97-AF65-F5344CB8AC3E}">
        <p14:creationId xmlns:p14="http://schemas.microsoft.com/office/powerpoint/2010/main" val="2007769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4"/>
          </p:nvPr>
        </p:nvSpPr>
        <p:spPr/>
        <p:txBody>
          <a:bodyPr/>
          <a:lstStyle/>
          <a:p>
            <a:r>
              <a:rPr lang="fi-FI" smtClean="0"/>
              <a:t>Tavoitteena taata kulttuurinen osallisuus kaikille ikäkausille kasvatuksen ja koulutuksen eri vaiheissa </a:t>
            </a:r>
            <a:endParaRPr lang="fi-FI" dirty="0"/>
          </a:p>
        </p:txBody>
      </p:sp>
      <p:sp>
        <p:nvSpPr>
          <p:cNvPr id="3" name="Otsikko 2"/>
          <p:cNvSpPr>
            <a:spLocks noGrp="1"/>
          </p:cNvSpPr>
          <p:nvPr>
            <p:ph type="title"/>
          </p:nvPr>
        </p:nvSpPr>
        <p:spPr/>
        <p:txBody>
          <a:bodyPr/>
          <a:lstStyle/>
          <a:p>
            <a:r>
              <a:rPr lang="fi-FI" b="1" dirty="0" smtClean="0">
                <a:solidFill>
                  <a:schemeClr val="accent5">
                    <a:lumMod val="50000"/>
                  </a:schemeClr>
                </a:solidFill>
              </a:rPr>
              <a:t>Ensimmäinen kokonaisuus ja rahoitushaku</a:t>
            </a:r>
            <a:endParaRPr lang="fi-FI" b="1" dirty="0">
              <a:solidFill>
                <a:schemeClr val="accent5">
                  <a:lumMod val="50000"/>
                </a:schemeClr>
              </a:solidFill>
            </a:endParaRPr>
          </a:p>
        </p:txBody>
      </p:sp>
      <p:sp>
        <p:nvSpPr>
          <p:cNvPr id="4" name="Tekstin paikkamerkki 3"/>
          <p:cNvSpPr>
            <a:spLocks noGrp="1"/>
          </p:cNvSpPr>
          <p:nvPr>
            <p:ph type="body" sz="quarter" idx="10"/>
          </p:nvPr>
        </p:nvSpPr>
        <p:spPr/>
        <p:txBody>
          <a:bodyPr/>
          <a:lstStyle/>
          <a:p>
            <a:r>
              <a:rPr lang="fi-FI" dirty="0" smtClean="0"/>
              <a:t>Ensimmäinen haku ja hakija? Haun tarkka rajaus? </a:t>
            </a:r>
            <a:r>
              <a:rPr lang="fi-FI" dirty="0" err="1" smtClean="0"/>
              <a:t>DeSavolta</a:t>
            </a:r>
            <a:r>
              <a:rPr lang="fi-FI" dirty="0" smtClean="0"/>
              <a:t> kysytään!</a:t>
            </a:r>
          </a:p>
          <a:p>
            <a:r>
              <a:rPr lang="fi-FI" dirty="0" smtClean="0"/>
              <a:t>Seuraava kokonaisuus? Ja mahdollinen kolmas? Neuvotellaan vielä toteuttajien ja hakuehdokkaiden kanssa</a:t>
            </a:r>
            <a:endParaRPr lang="fi-FI" dirty="0"/>
          </a:p>
        </p:txBody>
      </p:sp>
    </p:spTree>
    <p:extLst>
      <p:ext uri="{BB962C8B-B14F-4D97-AF65-F5344CB8AC3E}">
        <p14:creationId xmlns:p14="http://schemas.microsoft.com/office/powerpoint/2010/main" val="40780424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4"/>
          </p:nvPr>
        </p:nvSpPr>
        <p:spPr/>
        <p:txBody>
          <a:bodyPr/>
          <a:lstStyle/>
          <a:p>
            <a:r>
              <a:rPr lang="fi-FI" smtClean="0"/>
              <a:t>Tavoitteena taata kulttuurinen osallisuus kaikille ikäkausille kasvatuksen ja koulutuksen eri vaiheissa </a:t>
            </a:r>
            <a:endParaRPr lang="fi-FI" dirty="0"/>
          </a:p>
        </p:txBody>
      </p:sp>
      <p:sp>
        <p:nvSpPr>
          <p:cNvPr id="3" name="Otsikko 2"/>
          <p:cNvSpPr>
            <a:spLocks noGrp="1"/>
          </p:cNvSpPr>
          <p:nvPr>
            <p:ph type="title"/>
          </p:nvPr>
        </p:nvSpPr>
        <p:spPr/>
        <p:txBody>
          <a:bodyPr/>
          <a:lstStyle/>
          <a:p>
            <a:r>
              <a:rPr lang="fi-FI" b="1" dirty="0" smtClean="0">
                <a:solidFill>
                  <a:srgbClr val="002060"/>
                </a:solidFill>
              </a:rPr>
              <a:t>Suomen kulttuurirahaston haut</a:t>
            </a:r>
            <a:endParaRPr lang="fi-FI" b="1" dirty="0">
              <a:solidFill>
                <a:srgbClr val="002060"/>
              </a:solidFill>
            </a:endParaRPr>
          </a:p>
        </p:txBody>
      </p:sp>
      <p:sp>
        <p:nvSpPr>
          <p:cNvPr id="4" name="Tekstin paikkamerkki 3"/>
          <p:cNvSpPr>
            <a:spLocks noGrp="1"/>
          </p:cNvSpPr>
          <p:nvPr>
            <p:ph type="body" sz="quarter" idx="10"/>
          </p:nvPr>
        </p:nvSpPr>
        <p:spPr/>
        <p:txBody>
          <a:bodyPr/>
          <a:lstStyle/>
          <a:p>
            <a:r>
              <a:rPr lang="fi-FI" dirty="0" smtClean="0"/>
              <a:t>www.skr.fi &gt; Hankkeet </a:t>
            </a:r>
          </a:p>
          <a:p>
            <a:r>
              <a:rPr lang="fi-FI" dirty="0" smtClean="0"/>
              <a:t>Hyvät mallit ja kokemukset esiin julkisuuteen</a:t>
            </a:r>
          </a:p>
          <a:p>
            <a:r>
              <a:rPr lang="fi-FI" dirty="0" smtClean="0"/>
              <a:t>Työryhmät ja yhdistykset voivat hakea apurahaa</a:t>
            </a:r>
          </a:p>
          <a:p>
            <a:r>
              <a:rPr lang="fi-FI" dirty="0" smtClean="0"/>
              <a:t>La 1.10. aukeaa (- 31.10.2016) keskusrahaston haku: yli maakuntarajojen ja vaikuttavat hankkeet (yli 25 miljoonaa €) (sopii meille!)</a:t>
            </a:r>
          </a:p>
          <a:p>
            <a:r>
              <a:rPr lang="fi-FI" dirty="0" smtClean="0"/>
              <a:t>Taide toiseen -haku myöhemmin</a:t>
            </a:r>
          </a:p>
          <a:p>
            <a:r>
              <a:rPr lang="fi-FI" dirty="0" smtClean="0"/>
              <a:t>Mitä tehdään nyt, mutta mitä tämän jälkeen? &gt; Tämä olennaista hakemuksessa!</a:t>
            </a:r>
          </a:p>
          <a:p>
            <a:endParaRPr lang="fi-FI" dirty="0" smtClean="0"/>
          </a:p>
          <a:p>
            <a:endParaRPr lang="fi-FI" dirty="0" smtClean="0"/>
          </a:p>
          <a:p>
            <a:endParaRPr lang="fi-FI" dirty="0"/>
          </a:p>
        </p:txBody>
      </p:sp>
    </p:spTree>
    <p:extLst>
      <p:ext uri="{BB962C8B-B14F-4D97-AF65-F5344CB8AC3E}">
        <p14:creationId xmlns:p14="http://schemas.microsoft.com/office/powerpoint/2010/main" val="7812410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4"/>
          </p:nvPr>
        </p:nvSpPr>
        <p:spPr/>
        <p:txBody>
          <a:bodyPr/>
          <a:lstStyle/>
          <a:p>
            <a:r>
              <a:rPr lang="fi-FI" smtClean="0"/>
              <a:t>Tavoitteena taata kulttuurinen osallisuus kaikille ikäkausille kasvatuksen ja koulutuksen eri vaiheissa </a:t>
            </a:r>
            <a:endParaRPr lang="fi-FI" dirty="0"/>
          </a:p>
        </p:txBody>
      </p:sp>
      <p:sp>
        <p:nvSpPr>
          <p:cNvPr id="3" name="Otsikko 2"/>
          <p:cNvSpPr>
            <a:spLocks noGrp="1"/>
          </p:cNvSpPr>
          <p:nvPr>
            <p:ph type="title"/>
          </p:nvPr>
        </p:nvSpPr>
        <p:spPr/>
        <p:txBody>
          <a:bodyPr/>
          <a:lstStyle/>
          <a:p>
            <a:r>
              <a:rPr lang="fi-FI" b="1" dirty="0" smtClean="0">
                <a:solidFill>
                  <a:srgbClr val="002060"/>
                </a:solidFill>
              </a:rPr>
              <a:t>Keskustelu </a:t>
            </a:r>
            <a:r>
              <a:rPr lang="fi-FI" b="1" dirty="0" err="1" smtClean="0">
                <a:solidFill>
                  <a:srgbClr val="002060"/>
                </a:solidFill>
              </a:rPr>
              <a:t>DeSavon</a:t>
            </a:r>
            <a:r>
              <a:rPr lang="fi-FI" b="1" dirty="0" smtClean="0">
                <a:solidFill>
                  <a:srgbClr val="002060"/>
                </a:solidFill>
              </a:rPr>
              <a:t> kanssa 7.10.2016</a:t>
            </a:r>
            <a:endParaRPr lang="fi-FI" b="1" dirty="0">
              <a:solidFill>
                <a:srgbClr val="002060"/>
              </a:solidFill>
            </a:endParaRPr>
          </a:p>
        </p:txBody>
      </p:sp>
      <p:sp>
        <p:nvSpPr>
          <p:cNvPr id="4" name="Tekstin paikkamerkki 3"/>
          <p:cNvSpPr>
            <a:spLocks noGrp="1"/>
          </p:cNvSpPr>
          <p:nvPr>
            <p:ph type="body" sz="quarter" idx="10"/>
          </p:nvPr>
        </p:nvSpPr>
        <p:spPr/>
        <p:txBody>
          <a:bodyPr/>
          <a:lstStyle/>
          <a:p>
            <a:r>
              <a:rPr lang="fi-FI" dirty="0" err="1" smtClean="0"/>
              <a:t>Paleverissa</a:t>
            </a:r>
            <a:r>
              <a:rPr lang="fi-FI" dirty="0" smtClean="0"/>
              <a:t> mukana Elisa Hillgen, Hanna Vahvaselkä, Tuija Toivakainen, Nazia Asif (sekä Terhi Siippainen alussa) ja Kaija Villman etänä pe 7.10.2016 klo 9 - 11</a:t>
            </a:r>
          </a:p>
          <a:p>
            <a:r>
              <a:rPr lang="fi-FI" dirty="0" smtClean="0"/>
              <a:t>Mahdollisimman nopeasti kannanotto yhdistyksen hallitukselta (17.10. kokous)</a:t>
            </a:r>
          </a:p>
          <a:p>
            <a:r>
              <a:rPr lang="fi-FI" dirty="0" err="1" smtClean="0"/>
              <a:t>SKR:n</a:t>
            </a:r>
            <a:r>
              <a:rPr lang="fi-FI" dirty="0" smtClean="0"/>
              <a:t> haku 1. – 31.10. olisi matalan rahoituskynnyksen vaihtoehto kokonaisuuden alkuun toiminnan kautta</a:t>
            </a:r>
          </a:p>
          <a:p>
            <a:r>
              <a:rPr lang="fi-FI" dirty="0" smtClean="0"/>
              <a:t>Yhdistys hakijana vakuuttavampi kuin muut vaihtoehdot</a:t>
            </a:r>
          </a:p>
          <a:p>
            <a:r>
              <a:rPr lang="fi-FI" dirty="0" smtClean="0"/>
              <a:t>Hyöty yhdistykselle: saa lisää verkostoja kumppaneiden kautta, jalka oven väliin taiteen ja kulttuurin ammattilaisille eri kouluasteiden taidelähtöisiin menetelmiin ja osaksi vakiintunutta opetusta</a:t>
            </a:r>
          </a:p>
          <a:p>
            <a:endParaRPr lang="fi-FI" dirty="0"/>
          </a:p>
        </p:txBody>
      </p:sp>
    </p:spTree>
    <p:extLst>
      <p:ext uri="{BB962C8B-B14F-4D97-AF65-F5344CB8AC3E}">
        <p14:creationId xmlns:p14="http://schemas.microsoft.com/office/powerpoint/2010/main" val="24677384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4"/>
          </p:nvPr>
        </p:nvSpPr>
        <p:spPr/>
        <p:txBody>
          <a:bodyPr/>
          <a:lstStyle/>
          <a:p>
            <a:r>
              <a:rPr lang="fi-FI" smtClean="0"/>
              <a:t>Tavoitteena taata kulttuurinen osallisuus kaikille ikäkausille kasvatuksen ja koulutuksen eri vaiheissa </a:t>
            </a:r>
            <a:endParaRPr lang="fi-FI" dirty="0"/>
          </a:p>
        </p:txBody>
      </p:sp>
      <p:sp>
        <p:nvSpPr>
          <p:cNvPr id="3" name="Otsikko 2"/>
          <p:cNvSpPr>
            <a:spLocks noGrp="1"/>
          </p:cNvSpPr>
          <p:nvPr>
            <p:ph type="title"/>
          </p:nvPr>
        </p:nvSpPr>
        <p:spPr/>
        <p:txBody>
          <a:bodyPr/>
          <a:lstStyle/>
          <a:p>
            <a:r>
              <a:rPr lang="fi-FI" b="1" dirty="0">
                <a:solidFill>
                  <a:srgbClr val="002060"/>
                </a:solidFill>
              </a:rPr>
              <a:t>Keskustelu </a:t>
            </a:r>
            <a:r>
              <a:rPr lang="fi-FI" b="1" dirty="0" err="1">
                <a:solidFill>
                  <a:srgbClr val="002060"/>
                </a:solidFill>
              </a:rPr>
              <a:t>DeSavon</a:t>
            </a:r>
            <a:r>
              <a:rPr lang="fi-FI" b="1" dirty="0">
                <a:solidFill>
                  <a:srgbClr val="002060"/>
                </a:solidFill>
              </a:rPr>
              <a:t> kanssa 7.10.2016</a:t>
            </a:r>
            <a:endParaRPr lang="fi-FI" dirty="0"/>
          </a:p>
        </p:txBody>
      </p:sp>
      <p:sp>
        <p:nvSpPr>
          <p:cNvPr id="4" name="Tekstin paikkamerkki 3"/>
          <p:cNvSpPr>
            <a:spLocks noGrp="1"/>
          </p:cNvSpPr>
          <p:nvPr>
            <p:ph type="body" sz="quarter" idx="10"/>
          </p:nvPr>
        </p:nvSpPr>
        <p:spPr/>
        <p:txBody>
          <a:bodyPr/>
          <a:lstStyle/>
          <a:p>
            <a:r>
              <a:rPr lang="fi-FI" dirty="0" smtClean="0"/>
              <a:t>TT ja versolaiset tekevät taulukon, josta näkyvät taidekasvatussuunnitelmien tilanteet kunnissa ja oppilaitoksissa Etelä- ja </a:t>
            </a:r>
            <a:r>
              <a:rPr lang="fi-FI" dirty="0" err="1" smtClean="0"/>
              <a:t>Pohjois</a:t>
            </a:r>
            <a:r>
              <a:rPr lang="fi-FI" dirty="0" smtClean="0"/>
              <a:t>-Savossa</a:t>
            </a:r>
          </a:p>
          <a:p>
            <a:r>
              <a:rPr lang="fi-FI" dirty="0" smtClean="0"/>
              <a:t>Hanke lähtee käytännön tekemisen kautta kokeillen taiteen ja kulttuurin menetelmiä, sisältöjä integroituen kasvatuksen ja koulutuksen kanssa, yhdessä esim. opettajien kanssa</a:t>
            </a:r>
          </a:p>
          <a:p>
            <a:r>
              <a:rPr lang="fi-FI" dirty="0" smtClean="0"/>
              <a:t>Pysyvänä tuotoksena tulee kulttuurikasvatussuunnitelma, jossa kaikille ikäluokan lapsille ja nuorille eri koulutuksen ja kasvatuksen vaiheissa oltava perustaso ja lisäksi syvempi perehtymisen taso, vrt. www.kulttuuriketju.fi </a:t>
            </a:r>
          </a:p>
          <a:p>
            <a:endParaRPr lang="fi-FI" dirty="0"/>
          </a:p>
        </p:txBody>
      </p:sp>
    </p:spTree>
    <p:extLst>
      <p:ext uri="{BB962C8B-B14F-4D97-AF65-F5344CB8AC3E}">
        <p14:creationId xmlns:p14="http://schemas.microsoft.com/office/powerpoint/2010/main" val="36336202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4"/>
          </p:nvPr>
        </p:nvSpPr>
        <p:spPr/>
        <p:txBody>
          <a:bodyPr/>
          <a:lstStyle/>
          <a:p>
            <a:r>
              <a:rPr lang="fi-FI" smtClean="0"/>
              <a:t>Tavoitteena taata kulttuurinen osallisuus kaikille ikäkausille kasvatuksen ja koulutuksen eri vaiheissa </a:t>
            </a:r>
            <a:endParaRPr lang="fi-FI" dirty="0"/>
          </a:p>
        </p:txBody>
      </p:sp>
      <p:sp>
        <p:nvSpPr>
          <p:cNvPr id="3" name="Otsikko 2"/>
          <p:cNvSpPr>
            <a:spLocks noGrp="1"/>
          </p:cNvSpPr>
          <p:nvPr>
            <p:ph type="title"/>
          </p:nvPr>
        </p:nvSpPr>
        <p:spPr/>
        <p:txBody>
          <a:bodyPr/>
          <a:lstStyle/>
          <a:p>
            <a:r>
              <a:rPr lang="fi-FI" b="1" dirty="0">
                <a:solidFill>
                  <a:srgbClr val="002060"/>
                </a:solidFill>
              </a:rPr>
              <a:t>Keskustelu </a:t>
            </a:r>
            <a:r>
              <a:rPr lang="fi-FI" b="1" dirty="0" err="1">
                <a:solidFill>
                  <a:srgbClr val="002060"/>
                </a:solidFill>
              </a:rPr>
              <a:t>DeSavon</a:t>
            </a:r>
            <a:r>
              <a:rPr lang="fi-FI" b="1" dirty="0">
                <a:solidFill>
                  <a:srgbClr val="002060"/>
                </a:solidFill>
              </a:rPr>
              <a:t> kanssa 7.10.2016</a:t>
            </a:r>
            <a:endParaRPr lang="fi-FI" dirty="0"/>
          </a:p>
        </p:txBody>
      </p:sp>
      <p:sp>
        <p:nvSpPr>
          <p:cNvPr id="4" name="Tekstin paikkamerkki 3"/>
          <p:cNvSpPr>
            <a:spLocks noGrp="1"/>
          </p:cNvSpPr>
          <p:nvPr>
            <p:ph type="body" sz="quarter" idx="10"/>
          </p:nvPr>
        </p:nvSpPr>
        <p:spPr/>
        <p:txBody>
          <a:bodyPr/>
          <a:lstStyle/>
          <a:p>
            <a:r>
              <a:rPr lang="fi-FI" dirty="0"/>
              <a:t>Toinen pysyvä tuotos ovat </a:t>
            </a:r>
            <a:r>
              <a:rPr lang="fi-FI" dirty="0" smtClean="0"/>
              <a:t>taiteen ja kulttuurin ammattilaisten </a:t>
            </a:r>
            <a:r>
              <a:rPr lang="fi-FI" dirty="0"/>
              <a:t>ja kasvatus- ja koulutushenkilöstön </a:t>
            </a:r>
            <a:r>
              <a:rPr lang="fi-FI" dirty="0" smtClean="0"/>
              <a:t>yhdessä luomat </a:t>
            </a:r>
            <a:r>
              <a:rPr lang="fi-FI" dirty="0"/>
              <a:t>taiteen ja kulttuurin menetelmät, käytännöt ja </a:t>
            </a:r>
            <a:r>
              <a:rPr lang="fi-FI" dirty="0" smtClean="0"/>
              <a:t>yhdessä tekemisen tavat </a:t>
            </a:r>
          </a:p>
          <a:p>
            <a:r>
              <a:rPr lang="fi-FI" dirty="0" smtClean="0"/>
              <a:t>Kolmas pysyvä tulos on taiteen ja kulttuurin ammattilaisten työllistyminen ja työmahdollisuuksien lisääminen kasvatus- ja koulutusaloille</a:t>
            </a:r>
          </a:p>
          <a:p>
            <a:r>
              <a:rPr lang="fi-FI" dirty="0" smtClean="0"/>
              <a:t>Pitkän ajan vaikutus: lapset ja nuoret sekä aikuiset osallistuvat itse kulttuurin ja taiteen tekemiseen ja siitä nauttimiseen, mikä pitää yllä nuorena ja aikuisena hyvinvoinnin kierrettä!</a:t>
            </a:r>
          </a:p>
          <a:p>
            <a:r>
              <a:rPr lang="fi-FI" dirty="0" smtClean="0"/>
              <a:t>Kyse on korkeatasoisen taiteen </a:t>
            </a:r>
            <a:r>
              <a:rPr lang="fi-FI" smtClean="0"/>
              <a:t>ja kulttuurin opetuksesta </a:t>
            </a:r>
            <a:r>
              <a:rPr lang="fi-FI" dirty="0" smtClean="0"/>
              <a:t>sekä taidelähtöisin menetelmin oppimisesta, missä taide ja kulttuuri tulevat osaksi oppimista sekä kasvatusta ja opetusta</a:t>
            </a:r>
            <a:endParaRPr lang="fi-FI" dirty="0"/>
          </a:p>
          <a:p>
            <a:endParaRPr lang="fi-FI" dirty="0"/>
          </a:p>
        </p:txBody>
      </p:sp>
    </p:spTree>
    <p:extLst>
      <p:ext uri="{BB962C8B-B14F-4D97-AF65-F5344CB8AC3E}">
        <p14:creationId xmlns:p14="http://schemas.microsoft.com/office/powerpoint/2010/main" val="18013874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4"/>
          </p:nvPr>
        </p:nvSpPr>
        <p:spPr/>
        <p:txBody>
          <a:bodyPr/>
          <a:lstStyle/>
          <a:p>
            <a:r>
              <a:rPr lang="fi-FI" smtClean="0"/>
              <a:t>Tavoitteena taata kulttuurinen osallisuus kaikille ikäkausille kasvatuksen ja koulutuksen eri vaiheissa </a:t>
            </a:r>
            <a:endParaRPr lang="fi-FI" dirty="0"/>
          </a:p>
        </p:txBody>
      </p:sp>
      <p:sp>
        <p:nvSpPr>
          <p:cNvPr id="3" name="Otsikko 2"/>
          <p:cNvSpPr>
            <a:spLocks noGrp="1"/>
          </p:cNvSpPr>
          <p:nvPr>
            <p:ph type="title"/>
          </p:nvPr>
        </p:nvSpPr>
        <p:spPr/>
        <p:txBody>
          <a:bodyPr/>
          <a:lstStyle/>
          <a:p>
            <a:r>
              <a:rPr lang="fi-FI" b="1" dirty="0">
                <a:solidFill>
                  <a:srgbClr val="002060"/>
                </a:solidFill>
              </a:rPr>
              <a:t>Keskustelu </a:t>
            </a:r>
            <a:r>
              <a:rPr lang="fi-FI" b="1" dirty="0" err="1" smtClean="0">
                <a:solidFill>
                  <a:srgbClr val="002060"/>
                </a:solidFill>
              </a:rPr>
              <a:t>Esedun</a:t>
            </a:r>
            <a:r>
              <a:rPr lang="fi-FI" b="1" dirty="0" smtClean="0">
                <a:solidFill>
                  <a:srgbClr val="002060"/>
                </a:solidFill>
              </a:rPr>
              <a:t> Kati Torniaisen </a:t>
            </a:r>
            <a:r>
              <a:rPr lang="fi-FI" b="1" dirty="0">
                <a:solidFill>
                  <a:srgbClr val="002060"/>
                </a:solidFill>
              </a:rPr>
              <a:t>kanssa 14.10.</a:t>
            </a:r>
            <a:endParaRPr lang="fi-FI" dirty="0"/>
          </a:p>
        </p:txBody>
      </p:sp>
      <p:sp>
        <p:nvSpPr>
          <p:cNvPr id="4" name="Tekstin paikkamerkki 3"/>
          <p:cNvSpPr>
            <a:spLocks noGrp="1"/>
          </p:cNvSpPr>
          <p:nvPr>
            <p:ph type="body" sz="quarter" idx="10"/>
          </p:nvPr>
        </p:nvSpPr>
        <p:spPr/>
        <p:txBody>
          <a:bodyPr/>
          <a:lstStyle/>
          <a:p>
            <a:r>
              <a:rPr lang="fi-FI" dirty="0" smtClean="0"/>
              <a:t>Keskustelee ja ottaa esiin johtoryhmässä </a:t>
            </a:r>
            <a:r>
              <a:rPr lang="fi-FI" dirty="0" err="1" smtClean="0"/>
              <a:t>Esedussa</a:t>
            </a:r>
            <a:endParaRPr lang="fi-FI" dirty="0" smtClean="0"/>
          </a:p>
          <a:p>
            <a:r>
              <a:rPr lang="fi-FI" dirty="0" smtClean="0"/>
              <a:t>Kumppaneiden (muut toisen asteen ammatilliset oppilaitokset ja kolmannen asteen oppilaitokset) kanssa keskusteluja</a:t>
            </a:r>
          </a:p>
          <a:p>
            <a:r>
              <a:rPr lang="fi-FI" dirty="0" smtClean="0"/>
              <a:t>Selvittää mahdollisuutta hakuun ensi vuoden alkuun</a:t>
            </a:r>
          </a:p>
          <a:p>
            <a:r>
              <a:rPr lang="fi-FI" dirty="0" smtClean="0"/>
              <a:t>Olisi hyvää täydennystä </a:t>
            </a:r>
            <a:r>
              <a:rPr lang="fi-FI" dirty="0" err="1" smtClean="0"/>
              <a:t>OKM:n</a:t>
            </a:r>
            <a:r>
              <a:rPr lang="fi-FI" dirty="0" smtClean="0"/>
              <a:t> rahoituksella palloliiton ja MP:n kanssa liikunnan kanssa rinnalle ja tukisi myös opiskelijakunnan toimintaa sen lisäksi mitä esim. </a:t>
            </a:r>
            <a:r>
              <a:rPr lang="fi-FI" dirty="0" err="1" smtClean="0"/>
              <a:t>ESLIn</a:t>
            </a:r>
            <a:r>
              <a:rPr lang="fi-FI" dirty="0" smtClean="0"/>
              <a:t> kanssa on tehty</a:t>
            </a:r>
            <a:endParaRPr lang="fi-FI" dirty="0"/>
          </a:p>
        </p:txBody>
      </p:sp>
    </p:spTree>
    <p:extLst>
      <p:ext uri="{BB962C8B-B14F-4D97-AF65-F5344CB8AC3E}">
        <p14:creationId xmlns:p14="http://schemas.microsoft.com/office/powerpoint/2010/main" val="234820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4"/>
          </p:nvPr>
        </p:nvSpPr>
        <p:spPr/>
        <p:txBody>
          <a:bodyPr/>
          <a:lstStyle/>
          <a:p>
            <a:r>
              <a:rPr lang="fi-FI" smtClean="0"/>
              <a:t>Tavoitteena taata kulttuurinen osallisuus kaikille ikäkausille kasvatuksen ja koulutuksen eri vaiheissa </a:t>
            </a:r>
            <a:endParaRPr lang="fi-FI" dirty="0"/>
          </a:p>
        </p:txBody>
      </p:sp>
      <p:sp>
        <p:nvSpPr>
          <p:cNvPr id="3" name="Otsikko 2"/>
          <p:cNvSpPr>
            <a:spLocks noGrp="1"/>
          </p:cNvSpPr>
          <p:nvPr>
            <p:ph type="title"/>
          </p:nvPr>
        </p:nvSpPr>
        <p:spPr/>
        <p:txBody>
          <a:bodyPr/>
          <a:lstStyle/>
          <a:p>
            <a:r>
              <a:rPr lang="fi-FI" b="1" dirty="0" smtClean="0">
                <a:solidFill>
                  <a:srgbClr val="002060"/>
                </a:solidFill>
              </a:rPr>
              <a:t>Keskustelu </a:t>
            </a:r>
            <a:r>
              <a:rPr lang="fi-FI" b="1" dirty="0" err="1" smtClean="0">
                <a:solidFill>
                  <a:srgbClr val="002060"/>
                </a:solidFill>
              </a:rPr>
              <a:t>SAMIn</a:t>
            </a:r>
            <a:r>
              <a:rPr lang="fi-FI" b="1" dirty="0" smtClean="0">
                <a:solidFill>
                  <a:srgbClr val="002060"/>
                </a:solidFill>
              </a:rPr>
              <a:t> Jonna Kokkosen kanssa 14.10.</a:t>
            </a:r>
            <a:endParaRPr lang="fi-FI" b="1" dirty="0">
              <a:solidFill>
                <a:srgbClr val="002060"/>
              </a:solidFill>
            </a:endParaRPr>
          </a:p>
        </p:txBody>
      </p:sp>
      <p:sp>
        <p:nvSpPr>
          <p:cNvPr id="4" name="Tekstin paikkamerkki 3"/>
          <p:cNvSpPr>
            <a:spLocks noGrp="1"/>
          </p:cNvSpPr>
          <p:nvPr>
            <p:ph type="body" sz="quarter" idx="10"/>
          </p:nvPr>
        </p:nvSpPr>
        <p:spPr>
          <a:xfrm>
            <a:off x="1091444" y="2060848"/>
            <a:ext cx="9325037" cy="4248472"/>
          </a:xfrm>
        </p:spPr>
        <p:txBody>
          <a:bodyPr/>
          <a:lstStyle/>
          <a:p>
            <a:r>
              <a:rPr lang="fi-FI" dirty="0" err="1" smtClean="0"/>
              <a:t>SAMIssa</a:t>
            </a:r>
            <a:r>
              <a:rPr lang="fi-FI" dirty="0" smtClean="0"/>
              <a:t> ottaa asian esiin ensi viikon johtoryhmään</a:t>
            </a:r>
          </a:p>
          <a:p>
            <a:r>
              <a:rPr lang="fi-FI" dirty="0" smtClean="0"/>
              <a:t>Mahdollisuus yhteistyöhön esim. lukioiden kanssa</a:t>
            </a:r>
          </a:p>
          <a:p>
            <a:r>
              <a:rPr lang="fi-FI" dirty="0" smtClean="0"/>
              <a:t>Antaa hyvää pohjaa kulttuurin koulutusalojen lisäksi kaikille opiskelijoille, kun yhdessä tekemistä jo paljon esim. oopperajuhlien kanssa</a:t>
            </a:r>
          </a:p>
          <a:p>
            <a:r>
              <a:rPr lang="fi-FI" dirty="0" smtClean="0"/>
              <a:t>Selvittää mahdollisuuksia kumppaneiden kanssa ensi vuoden alun mahdolliseen hakuun</a:t>
            </a:r>
          </a:p>
          <a:p>
            <a:r>
              <a:rPr lang="fi-FI" dirty="0" smtClean="0"/>
              <a:t>Taiteen ja kulttuurin menetelmiä opetuksessa ja lisäksi ammattitaitelijoita ja kulttuuriammattilaisia mahdollisuus hyödyntää oppimisessa</a:t>
            </a:r>
          </a:p>
          <a:p>
            <a:r>
              <a:rPr lang="fi-FI" dirty="0" smtClean="0"/>
              <a:t>Näkökulma voisi olla kulttuurihyvinvointi</a:t>
            </a:r>
            <a:endParaRPr lang="fi-FI" dirty="0"/>
          </a:p>
        </p:txBody>
      </p:sp>
    </p:spTree>
    <p:extLst>
      <p:ext uri="{BB962C8B-B14F-4D97-AF65-F5344CB8AC3E}">
        <p14:creationId xmlns:p14="http://schemas.microsoft.com/office/powerpoint/2010/main" val="776030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200" b="1" dirty="0">
                <a:solidFill>
                  <a:schemeClr val="tx2"/>
                </a:solidFill>
              </a:rPr>
              <a:t>Mikä on </a:t>
            </a:r>
            <a:r>
              <a:rPr lang="fi-FI" sz="3200" b="1" dirty="0" smtClean="0">
                <a:solidFill>
                  <a:schemeClr val="tx2"/>
                </a:solidFill>
              </a:rPr>
              <a:t>Askel kulttuuriin, polku osallisuuteen?</a:t>
            </a:r>
            <a:endParaRPr lang="fi-FI" sz="3200" b="1" dirty="0">
              <a:solidFill>
                <a:schemeClr val="tx2"/>
              </a:solidFill>
            </a:endParaRPr>
          </a:p>
        </p:txBody>
      </p:sp>
      <p:sp>
        <p:nvSpPr>
          <p:cNvPr id="31" name="Suorakulmio 30"/>
          <p:cNvSpPr/>
          <p:nvPr/>
        </p:nvSpPr>
        <p:spPr>
          <a:xfrm>
            <a:off x="983433" y="2071610"/>
            <a:ext cx="6552727" cy="1080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endParaRPr lang="fi-FI" sz="1600" dirty="0">
              <a:solidFill>
                <a:schemeClr val="bg1"/>
              </a:solidFill>
            </a:endParaRPr>
          </a:p>
        </p:txBody>
      </p:sp>
      <p:sp>
        <p:nvSpPr>
          <p:cNvPr id="32" name="Suorakulmio 31"/>
          <p:cNvSpPr/>
          <p:nvPr/>
        </p:nvSpPr>
        <p:spPr>
          <a:xfrm>
            <a:off x="983432" y="5599944"/>
            <a:ext cx="6552619" cy="108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sz="1600" dirty="0">
              <a:solidFill>
                <a:schemeClr val="bg1"/>
              </a:solidFill>
            </a:endParaRPr>
          </a:p>
        </p:txBody>
      </p:sp>
      <p:sp>
        <p:nvSpPr>
          <p:cNvPr id="33" name="Suorakulmio 32"/>
          <p:cNvSpPr/>
          <p:nvPr/>
        </p:nvSpPr>
        <p:spPr>
          <a:xfrm>
            <a:off x="983433" y="3247721"/>
            <a:ext cx="6552727" cy="1080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50000"/>
                </a:schemeClr>
              </a:buClr>
            </a:pPr>
            <a:endParaRPr lang="fi-FI" sz="1600" dirty="0">
              <a:solidFill>
                <a:schemeClr val="bg1"/>
              </a:solidFill>
            </a:endParaRPr>
          </a:p>
        </p:txBody>
      </p:sp>
      <p:sp>
        <p:nvSpPr>
          <p:cNvPr id="34" name="Suorakulmio 33"/>
          <p:cNvSpPr/>
          <p:nvPr/>
        </p:nvSpPr>
        <p:spPr>
          <a:xfrm>
            <a:off x="983433" y="4423832"/>
            <a:ext cx="6552727" cy="10800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50000"/>
                </a:schemeClr>
              </a:buClr>
            </a:pPr>
            <a:endParaRPr lang="fi-FI" sz="1600" dirty="0">
              <a:solidFill>
                <a:schemeClr val="bg1"/>
              </a:solidFill>
            </a:endParaRPr>
          </a:p>
        </p:txBody>
      </p:sp>
      <p:sp>
        <p:nvSpPr>
          <p:cNvPr id="35" name="Puoliympyrä 34"/>
          <p:cNvSpPr/>
          <p:nvPr/>
        </p:nvSpPr>
        <p:spPr>
          <a:xfrm rot="5150326">
            <a:off x="1157693" y="2173689"/>
            <a:ext cx="865026" cy="865026"/>
          </a:xfrm>
          <a:prstGeom prst="chord">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cxnSp>
        <p:nvCxnSpPr>
          <p:cNvPr id="36" name="Suora yhdysviiva 35"/>
          <p:cNvCxnSpPr/>
          <p:nvPr/>
        </p:nvCxnSpPr>
        <p:spPr>
          <a:xfrm>
            <a:off x="1405972" y="2163759"/>
            <a:ext cx="513564" cy="841295"/>
          </a:xfrm>
          <a:prstGeom prst="line">
            <a:avLst/>
          </a:prstGeom>
          <a:ln w="73025">
            <a:solidFill>
              <a:schemeClr val="bg1"/>
            </a:solidFill>
          </a:ln>
        </p:spPr>
        <p:style>
          <a:lnRef idx="1">
            <a:schemeClr val="accent1"/>
          </a:lnRef>
          <a:fillRef idx="0">
            <a:schemeClr val="accent1"/>
          </a:fillRef>
          <a:effectRef idx="0">
            <a:schemeClr val="accent1"/>
          </a:effectRef>
          <a:fontRef idx="minor">
            <a:schemeClr val="tx1"/>
          </a:fontRef>
        </p:style>
      </p:cxnSp>
      <p:sp>
        <p:nvSpPr>
          <p:cNvPr id="41" name="Puoliympyrä 40"/>
          <p:cNvSpPr/>
          <p:nvPr/>
        </p:nvSpPr>
        <p:spPr>
          <a:xfrm rot="6760930">
            <a:off x="1501613" y="3788774"/>
            <a:ext cx="558799" cy="558799"/>
          </a:xfrm>
          <a:prstGeom prst="chord">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8" name="Tekstiruutu 47"/>
          <p:cNvSpPr txBox="1"/>
          <p:nvPr/>
        </p:nvSpPr>
        <p:spPr>
          <a:xfrm>
            <a:off x="1415480" y="4199891"/>
            <a:ext cx="813043" cy="1446550"/>
          </a:xfrm>
          <a:prstGeom prst="rect">
            <a:avLst/>
          </a:prstGeom>
          <a:noFill/>
        </p:spPr>
        <p:txBody>
          <a:bodyPr wrap="none" rtlCol="0">
            <a:spAutoFit/>
          </a:bodyPr>
          <a:lstStyle/>
          <a:p>
            <a:r>
              <a:rPr lang="fi-FI" sz="8800" dirty="0">
                <a:solidFill>
                  <a:schemeClr val="bg1"/>
                </a:solidFill>
                <a:latin typeface="+mj-lt"/>
                <a:cs typeface="Times New Roman" panose="02020603050405020304" pitchFamily="18" charset="0"/>
              </a:rPr>
              <a:t>€</a:t>
            </a:r>
          </a:p>
        </p:txBody>
      </p:sp>
      <p:sp>
        <p:nvSpPr>
          <p:cNvPr id="51" name="Suorakulmio 50"/>
          <p:cNvSpPr/>
          <p:nvPr/>
        </p:nvSpPr>
        <p:spPr>
          <a:xfrm>
            <a:off x="2808312" y="3250915"/>
            <a:ext cx="4709277" cy="1046440"/>
          </a:xfrm>
          <a:prstGeom prst="rect">
            <a:avLst/>
          </a:prstGeom>
        </p:spPr>
        <p:txBody>
          <a:bodyPr wrap="square">
            <a:spAutoFit/>
          </a:bodyPr>
          <a:lstStyle/>
          <a:p>
            <a:r>
              <a:rPr lang="fi-FI" sz="2400" dirty="0" smtClean="0">
                <a:solidFill>
                  <a:schemeClr val="bg1"/>
                </a:solidFill>
              </a:rPr>
              <a:t>Kasvatuksen, opetuksen ja kulttuurin yhteisverkosto </a:t>
            </a:r>
            <a:r>
              <a:rPr lang="fi-FI" sz="1400" dirty="0" smtClean="0">
                <a:solidFill>
                  <a:schemeClr val="bg1"/>
                </a:solidFill>
              </a:rPr>
              <a:t>viestii,</a:t>
            </a:r>
            <a:r>
              <a:rPr lang="fi-FI" sz="2400" dirty="0" smtClean="0">
                <a:solidFill>
                  <a:schemeClr val="bg1"/>
                </a:solidFill>
              </a:rPr>
              <a:t> </a:t>
            </a:r>
            <a:r>
              <a:rPr lang="fi-FI" sz="1400" dirty="0" smtClean="0">
                <a:solidFill>
                  <a:schemeClr val="bg1"/>
                </a:solidFill>
              </a:rPr>
              <a:t>estää päällekkäisyyksiä ja </a:t>
            </a:r>
            <a:r>
              <a:rPr lang="fi-FI" sz="1400" dirty="0">
                <a:solidFill>
                  <a:schemeClr val="bg1"/>
                </a:solidFill>
              </a:rPr>
              <a:t>etsii </a:t>
            </a:r>
            <a:r>
              <a:rPr lang="fi-FI" sz="1400" dirty="0" smtClean="0">
                <a:solidFill>
                  <a:schemeClr val="bg1"/>
                </a:solidFill>
              </a:rPr>
              <a:t>yhtymäkohtia </a:t>
            </a:r>
            <a:endParaRPr lang="fi-FI" sz="1400" dirty="0">
              <a:solidFill>
                <a:schemeClr val="bg1"/>
              </a:solidFill>
            </a:endParaRPr>
          </a:p>
        </p:txBody>
      </p:sp>
      <p:sp>
        <p:nvSpPr>
          <p:cNvPr id="52" name="Suorakulmio 51"/>
          <p:cNvSpPr/>
          <p:nvPr/>
        </p:nvSpPr>
        <p:spPr>
          <a:xfrm>
            <a:off x="2808312" y="2071610"/>
            <a:ext cx="6096000" cy="1015663"/>
          </a:xfrm>
          <a:prstGeom prst="rect">
            <a:avLst/>
          </a:prstGeom>
        </p:spPr>
        <p:txBody>
          <a:bodyPr>
            <a:spAutoFit/>
          </a:bodyPr>
          <a:lstStyle/>
          <a:p>
            <a:pPr marL="0" indent="0">
              <a:buNone/>
            </a:pPr>
            <a:r>
              <a:rPr lang="fi-FI" sz="2400" dirty="0" smtClean="0">
                <a:solidFill>
                  <a:schemeClr val="bg1"/>
                </a:solidFill>
              </a:rPr>
              <a:t>Hankekokonaisuus</a:t>
            </a:r>
            <a:endParaRPr lang="fi-FI" sz="2400" dirty="0">
              <a:solidFill>
                <a:schemeClr val="bg1"/>
              </a:solidFill>
            </a:endParaRPr>
          </a:p>
          <a:p>
            <a:pPr marL="0" indent="0">
              <a:buNone/>
            </a:pPr>
            <a:r>
              <a:rPr lang="fi-FI" dirty="0" err="1" smtClean="0">
                <a:solidFill>
                  <a:schemeClr val="bg1"/>
                </a:solidFill>
              </a:rPr>
              <a:t>yhteensovittaa</a:t>
            </a:r>
            <a:r>
              <a:rPr lang="fi-FI" dirty="0" smtClean="0">
                <a:solidFill>
                  <a:schemeClr val="bg1"/>
                </a:solidFill>
              </a:rPr>
              <a:t> ketteriä kokeiluja Etelä- ja</a:t>
            </a:r>
          </a:p>
          <a:p>
            <a:pPr marL="0" indent="0">
              <a:buNone/>
            </a:pPr>
            <a:r>
              <a:rPr lang="fi-FI" dirty="0" err="1" smtClean="0">
                <a:solidFill>
                  <a:schemeClr val="bg1"/>
                </a:solidFill>
              </a:rPr>
              <a:t>Keski</a:t>
            </a:r>
            <a:r>
              <a:rPr lang="fi-FI" dirty="0" smtClean="0">
                <a:solidFill>
                  <a:schemeClr val="bg1"/>
                </a:solidFill>
              </a:rPr>
              <a:t>-Savossa</a:t>
            </a:r>
            <a:endParaRPr lang="fi-FI" dirty="0">
              <a:solidFill>
                <a:schemeClr val="bg1"/>
              </a:solidFill>
            </a:endParaRPr>
          </a:p>
        </p:txBody>
      </p:sp>
      <p:sp>
        <p:nvSpPr>
          <p:cNvPr id="53" name="Suorakulmio 52"/>
          <p:cNvSpPr/>
          <p:nvPr/>
        </p:nvSpPr>
        <p:spPr>
          <a:xfrm>
            <a:off x="2808312" y="4539146"/>
            <a:ext cx="5614224" cy="738664"/>
          </a:xfrm>
          <a:prstGeom prst="rect">
            <a:avLst/>
          </a:prstGeom>
        </p:spPr>
        <p:txBody>
          <a:bodyPr wrap="square">
            <a:spAutoFit/>
          </a:bodyPr>
          <a:lstStyle/>
          <a:p>
            <a:r>
              <a:rPr lang="fi-FI" sz="2400" dirty="0" smtClean="0">
                <a:solidFill>
                  <a:schemeClr val="bg1"/>
                </a:solidFill>
              </a:rPr>
              <a:t>Rahoittajat ja viranomaiset</a:t>
            </a:r>
            <a:endParaRPr lang="fi-FI" sz="2400" dirty="0">
              <a:solidFill>
                <a:schemeClr val="bg1"/>
              </a:solidFill>
            </a:endParaRPr>
          </a:p>
          <a:p>
            <a:r>
              <a:rPr lang="fi-FI" dirty="0" smtClean="0">
                <a:solidFill>
                  <a:schemeClr val="bg1"/>
                </a:solidFill>
              </a:rPr>
              <a:t>tukevat kulttuurin saavutettavuutta</a:t>
            </a:r>
            <a:endParaRPr lang="fi-FI" dirty="0">
              <a:solidFill>
                <a:schemeClr val="bg1"/>
              </a:solidFill>
            </a:endParaRPr>
          </a:p>
        </p:txBody>
      </p:sp>
      <p:sp>
        <p:nvSpPr>
          <p:cNvPr id="54" name="Suorakulmio 53"/>
          <p:cNvSpPr/>
          <p:nvPr/>
        </p:nvSpPr>
        <p:spPr>
          <a:xfrm>
            <a:off x="2808312" y="5664730"/>
            <a:ext cx="5799595" cy="1292662"/>
          </a:xfrm>
          <a:prstGeom prst="rect">
            <a:avLst/>
          </a:prstGeom>
        </p:spPr>
        <p:txBody>
          <a:bodyPr wrap="square">
            <a:spAutoFit/>
          </a:bodyPr>
          <a:lstStyle/>
          <a:p>
            <a:r>
              <a:rPr lang="fi-FI" sz="2400" dirty="0" smtClean="0">
                <a:solidFill>
                  <a:schemeClr val="bg1"/>
                </a:solidFill>
              </a:rPr>
              <a:t>Vastuulliset toteuttajat</a:t>
            </a:r>
            <a:endParaRPr lang="fi-FI" sz="2400" dirty="0">
              <a:solidFill>
                <a:schemeClr val="bg1"/>
              </a:solidFill>
            </a:endParaRPr>
          </a:p>
          <a:p>
            <a:r>
              <a:rPr lang="fi-FI" dirty="0">
                <a:solidFill>
                  <a:schemeClr val="bg1"/>
                </a:solidFill>
              </a:rPr>
              <a:t>k</a:t>
            </a:r>
            <a:r>
              <a:rPr lang="fi-FI" dirty="0" smtClean="0">
                <a:solidFill>
                  <a:schemeClr val="bg1"/>
                </a:solidFill>
              </a:rPr>
              <a:t>okeilevat ja kehittävät eri ympäristöissä</a:t>
            </a:r>
          </a:p>
          <a:p>
            <a:r>
              <a:rPr lang="fi-FI" dirty="0" smtClean="0">
                <a:solidFill>
                  <a:schemeClr val="bg1"/>
                </a:solidFill>
              </a:rPr>
              <a:t>2017 - 2019</a:t>
            </a:r>
            <a:endParaRPr lang="fi-FI" dirty="0">
              <a:solidFill>
                <a:schemeClr val="bg1"/>
              </a:solidFill>
            </a:endParaRPr>
          </a:p>
          <a:p>
            <a:endParaRPr lang="fi-FI" dirty="0">
              <a:solidFill>
                <a:schemeClr val="bg1"/>
              </a:solidFill>
            </a:endParaRPr>
          </a:p>
        </p:txBody>
      </p:sp>
      <p:sp>
        <p:nvSpPr>
          <p:cNvPr id="55" name="Nuoli oikealle 54"/>
          <p:cNvSpPr/>
          <p:nvPr/>
        </p:nvSpPr>
        <p:spPr>
          <a:xfrm>
            <a:off x="1487488" y="5756386"/>
            <a:ext cx="707626" cy="768958"/>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6" name="Leveä kaari 55"/>
          <p:cNvSpPr/>
          <p:nvPr/>
        </p:nvSpPr>
        <p:spPr>
          <a:xfrm rot="9108306">
            <a:off x="1797746" y="2616379"/>
            <a:ext cx="316118" cy="47828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solidFill>
            </a:endParaRPr>
          </a:p>
        </p:txBody>
      </p:sp>
      <p:sp>
        <p:nvSpPr>
          <p:cNvPr id="58" name="Suorakulmio 57"/>
          <p:cNvSpPr/>
          <p:nvPr/>
        </p:nvSpPr>
        <p:spPr>
          <a:xfrm>
            <a:off x="7680066" y="2024730"/>
            <a:ext cx="4208046" cy="3539430"/>
          </a:xfrm>
          <a:prstGeom prst="rect">
            <a:avLst/>
          </a:prstGeom>
        </p:spPr>
        <p:txBody>
          <a:bodyPr wrap="square">
            <a:spAutoFit/>
          </a:bodyPr>
          <a:lstStyle/>
          <a:p>
            <a:r>
              <a:rPr lang="fi-FI" sz="3200" b="1" dirty="0" smtClean="0">
                <a:solidFill>
                  <a:schemeClr val="bg2">
                    <a:lumMod val="25000"/>
                  </a:schemeClr>
                </a:solidFill>
              </a:rPr>
              <a:t>Tavoitteena taata kulttuurinen osallisuus kaikille </a:t>
            </a:r>
            <a:r>
              <a:rPr lang="fi-FI" sz="3200" b="1" dirty="0">
                <a:solidFill>
                  <a:schemeClr val="bg2">
                    <a:lumMod val="25000"/>
                  </a:schemeClr>
                </a:solidFill>
              </a:rPr>
              <a:t>ikäkausille </a:t>
            </a:r>
            <a:r>
              <a:rPr lang="fi-FI" sz="3200" b="1" dirty="0" smtClean="0">
                <a:solidFill>
                  <a:schemeClr val="bg2">
                    <a:lumMod val="25000"/>
                  </a:schemeClr>
                </a:solidFill>
              </a:rPr>
              <a:t>kasvatuksen ja koulutuksen </a:t>
            </a:r>
            <a:r>
              <a:rPr lang="fi-FI" sz="3200" b="1" dirty="0">
                <a:solidFill>
                  <a:schemeClr val="bg2">
                    <a:lumMod val="25000"/>
                  </a:schemeClr>
                </a:solidFill>
              </a:rPr>
              <a:t>eri vaiheissa </a:t>
            </a:r>
          </a:p>
        </p:txBody>
      </p:sp>
      <p:sp>
        <p:nvSpPr>
          <p:cNvPr id="21" name="Ellipsi 20"/>
          <p:cNvSpPr/>
          <p:nvPr/>
        </p:nvSpPr>
        <p:spPr>
          <a:xfrm>
            <a:off x="1817665" y="3475276"/>
            <a:ext cx="249537" cy="2495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2" name="Ellipsi 21"/>
          <p:cNvSpPr/>
          <p:nvPr/>
        </p:nvSpPr>
        <p:spPr>
          <a:xfrm>
            <a:off x="2095767" y="3648126"/>
            <a:ext cx="249537" cy="2495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Ellipsi 22"/>
          <p:cNvSpPr/>
          <p:nvPr/>
        </p:nvSpPr>
        <p:spPr>
          <a:xfrm>
            <a:off x="2224336" y="3954933"/>
            <a:ext cx="249537" cy="2495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6" name="Ellipsi 25"/>
          <p:cNvSpPr/>
          <p:nvPr/>
        </p:nvSpPr>
        <p:spPr>
          <a:xfrm>
            <a:off x="1505438" y="3475276"/>
            <a:ext cx="249537" cy="2495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7" name="Ellipsi 26"/>
          <p:cNvSpPr/>
          <p:nvPr/>
        </p:nvSpPr>
        <p:spPr>
          <a:xfrm>
            <a:off x="1223686" y="3645980"/>
            <a:ext cx="249537" cy="2495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8" name="Ellipsi 27"/>
          <p:cNvSpPr/>
          <p:nvPr/>
        </p:nvSpPr>
        <p:spPr>
          <a:xfrm>
            <a:off x="1145424" y="3954933"/>
            <a:ext cx="249537" cy="2495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5" name="Ryhmä 4"/>
          <p:cNvGrpSpPr/>
          <p:nvPr/>
        </p:nvGrpSpPr>
        <p:grpSpPr>
          <a:xfrm>
            <a:off x="7517589" y="239986"/>
            <a:ext cx="4275529" cy="1397824"/>
            <a:chOff x="7517589" y="239986"/>
            <a:chExt cx="4275529" cy="876126"/>
          </a:xfrm>
        </p:grpSpPr>
        <p:sp>
          <p:nvSpPr>
            <p:cNvPr id="29" name="Tekstiruutu 28"/>
            <p:cNvSpPr txBox="1"/>
            <p:nvPr/>
          </p:nvSpPr>
          <p:spPr>
            <a:xfrm>
              <a:off x="7517589" y="239986"/>
              <a:ext cx="4275529" cy="231489"/>
            </a:xfrm>
            <a:prstGeom prst="rect">
              <a:avLst/>
            </a:prstGeom>
            <a:noFill/>
          </p:spPr>
          <p:txBody>
            <a:bodyPr wrap="none" rtlCol="0">
              <a:spAutoFit/>
            </a:bodyPr>
            <a:lstStyle/>
            <a:p>
              <a:pPr algn="r"/>
              <a:r>
                <a:rPr lang="fi-FI" b="1" dirty="0">
                  <a:solidFill>
                    <a:schemeClr val="tx2"/>
                  </a:solidFill>
                </a:rPr>
                <a:t>Askel kulttuuriin, polku osallisuuteen</a:t>
              </a:r>
              <a:endParaRPr lang="fi-FI" b="1" dirty="0" smtClean="0">
                <a:solidFill>
                  <a:schemeClr val="tx1">
                    <a:lumMod val="50000"/>
                    <a:lumOff val="50000"/>
                  </a:schemeClr>
                </a:solidFill>
              </a:endParaRPr>
            </a:p>
          </p:txBody>
        </p:sp>
        <p:sp>
          <p:nvSpPr>
            <p:cNvPr id="4" name="Suorakulmio 3"/>
            <p:cNvSpPr/>
            <p:nvPr/>
          </p:nvSpPr>
          <p:spPr>
            <a:xfrm>
              <a:off x="11608387" y="862196"/>
              <a:ext cx="184730" cy="253916"/>
            </a:xfrm>
            <a:prstGeom prst="rect">
              <a:avLst/>
            </a:prstGeom>
          </p:spPr>
          <p:txBody>
            <a:bodyPr wrap="none">
              <a:spAutoFit/>
            </a:bodyPr>
            <a:lstStyle/>
            <a:p>
              <a:pPr algn="r"/>
              <a:endParaRPr lang="fi-FI" sz="1050" dirty="0">
                <a:solidFill>
                  <a:schemeClr val="tx1">
                    <a:lumMod val="50000"/>
                    <a:lumOff val="50000"/>
                  </a:schemeClr>
                </a:solidFill>
              </a:endParaRPr>
            </a:p>
          </p:txBody>
        </p:sp>
      </p:grpSp>
      <p:sp>
        <p:nvSpPr>
          <p:cNvPr id="7" name="Alatunnisteen paikkamerkki 6"/>
          <p:cNvSpPr>
            <a:spLocks noGrp="1"/>
          </p:cNvSpPr>
          <p:nvPr>
            <p:ph type="ftr" sz="quarter" idx="14"/>
          </p:nvPr>
        </p:nvSpPr>
        <p:spPr>
          <a:xfrm>
            <a:off x="911424" y="6694881"/>
            <a:ext cx="9325036" cy="137084"/>
          </a:xfrm>
        </p:spPr>
        <p:txBody>
          <a:bodyPr/>
          <a:lstStyle/>
          <a:p>
            <a:r>
              <a:rPr lang="fi-FI" sz="1400" b="1" dirty="0" smtClean="0"/>
              <a:t> </a:t>
            </a:r>
            <a:endParaRPr lang="fi-FI" sz="1400" b="1" dirty="0"/>
          </a:p>
        </p:txBody>
      </p:sp>
    </p:spTree>
    <p:extLst>
      <p:ext uri="{BB962C8B-B14F-4D97-AF65-F5344CB8AC3E}">
        <p14:creationId xmlns:p14="http://schemas.microsoft.com/office/powerpoint/2010/main" val="1831298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1091446" y="1970768"/>
            <a:ext cx="10933325" cy="3605674"/>
            <a:chOff x="329" y="1752"/>
            <a:chExt cx="5524" cy="2272"/>
          </a:xfrm>
        </p:grpSpPr>
        <p:sp>
          <p:nvSpPr>
            <p:cNvPr id="58" name="AutoShape 3"/>
            <p:cNvSpPr>
              <a:spLocks noChangeAspect="1" noChangeArrowheads="1" noTextEdit="1"/>
            </p:cNvSpPr>
            <p:nvPr/>
          </p:nvSpPr>
          <p:spPr bwMode="auto">
            <a:xfrm>
              <a:off x="329" y="1752"/>
              <a:ext cx="5148" cy="2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9" name="Freeform 5"/>
            <p:cNvSpPr>
              <a:spLocks/>
            </p:cNvSpPr>
            <p:nvPr/>
          </p:nvSpPr>
          <p:spPr bwMode="auto">
            <a:xfrm>
              <a:off x="356" y="2469"/>
              <a:ext cx="5121" cy="1555"/>
            </a:xfrm>
            <a:custGeom>
              <a:avLst/>
              <a:gdLst>
                <a:gd name="T0" fmla="*/ 5121 w 5121"/>
                <a:gd name="T1" fmla="*/ 1442 h 1555"/>
                <a:gd name="T2" fmla="*/ 5119 w 5121"/>
                <a:gd name="T3" fmla="*/ 1465 h 1555"/>
                <a:gd name="T4" fmla="*/ 5113 w 5121"/>
                <a:gd name="T5" fmla="*/ 1485 h 1555"/>
                <a:gd name="T6" fmla="*/ 5101 w 5121"/>
                <a:gd name="T7" fmla="*/ 1505 h 1555"/>
                <a:gd name="T8" fmla="*/ 5088 w 5121"/>
                <a:gd name="T9" fmla="*/ 1522 h 1555"/>
                <a:gd name="T10" fmla="*/ 5071 w 5121"/>
                <a:gd name="T11" fmla="*/ 1535 h 1555"/>
                <a:gd name="T12" fmla="*/ 5051 w 5121"/>
                <a:gd name="T13" fmla="*/ 1547 h 1555"/>
                <a:gd name="T14" fmla="*/ 5031 w 5121"/>
                <a:gd name="T15" fmla="*/ 1553 h 1555"/>
                <a:gd name="T16" fmla="*/ 5008 w 5121"/>
                <a:gd name="T17" fmla="*/ 1555 h 1555"/>
                <a:gd name="T18" fmla="*/ 112 w 5121"/>
                <a:gd name="T19" fmla="*/ 1555 h 1555"/>
                <a:gd name="T20" fmla="*/ 89 w 5121"/>
                <a:gd name="T21" fmla="*/ 1553 h 1555"/>
                <a:gd name="T22" fmla="*/ 69 w 5121"/>
                <a:gd name="T23" fmla="*/ 1547 h 1555"/>
                <a:gd name="T24" fmla="*/ 49 w 5121"/>
                <a:gd name="T25" fmla="*/ 1535 h 1555"/>
                <a:gd name="T26" fmla="*/ 33 w 5121"/>
                <a:gd name="T27" fmla="*/ 1522 h 1555"/>
                <a:gd name="T28" fmla="*/ 19 w 5121"/>
                <a:gd name="T29" fmla="*/ 1505 h 1555"/>
                <a:gd name="T30" fmla="*/ 8 w 5121"/>
                <a:gd name="T31" fmla="*/ 1485 h 1555"/>
                <a:gd name="T32" fmla="*/ 1 w 5121"/>
                <a:gd name="T33" fmla="*/ 1465 h 1555"/>
                <a:gd name="T34" fmla="*/ 0 w 5121"/>
                <a:gd name="T35" fmla="*/ 1442 h 1555"/>
                <a:gd name="T36" fmla="*/ 0 w 5121"/>
                <a:gd name="T37" fmla="*/ 113 h 1555"/>
                <a:gd name="T38" fmla="*/ 1 w 5121"/>
                <a:gd name="T39" fmla="*/ 90 h 1555"/>
                <a:gd name="T40" fmla="*/ 8 w 5121"/>
                <a:gd name="T41" fmla="*/ 70 h 1555"/>
                <a:gd name="T42" fmla="*/ 19 w 5121"/>
                <a:gd name="T43" fmla="*/ 50 h 1555"/>
                <a:gd name="T44" fmla="*/ 33 w 5121"/>
                <a:gd name="T45" fmla="*/ 34 h 1555"/>
                <a:gd name="T46" fmla="*/ 49 w 5121"/>
                <a:gd name="T47" fmla="*/ 20 h 1555"/>
                <a:gd name="T48" fmla="*/ 69 w 5121"/>
                <a:gd name="T49" fmla="*/ 9 h 1555"/>
                <a:gd name="T50" fmla="*/ 89 w 5121"/>
                <a:gd name="T51" fmla="*/ 2 h 1555"/>
                <a:gd name="T52" fmla="*/ 112 w 5121"/>
                <a:gd name="T53" fmla="*/ 0 h 1555"/>
                <a:gd name="T54" fmla="*/ 5008 w 5121"/>
                <a:gd name="T55" fmla="*/ 0 h 1555"/>
                <a:gd name="T56" fmla="*/ 5031 w 5121"/>
                <a:gd name="T57" fmla="*/ 2 h 1555"/>
                <a:gd name="T58" fmla="*/ 5051 w 5121"/>
                <a:gd name="T59" fmla="*/ 9 h 1555"/>
                <a:gd name="T60" fmla="*/ 5071 w 5121"/>
                <a:gd name="T61" fmla="*/ 20 h 1555"/>
                <a:gd name="T62" fmla="*/ 5088 w 5121"/>
                <a:gd name="T63" fmla="*/ 34 h 1555"/>
                <a:gd name="T64" fmla="*/ 5101 w 5121"/>
                <a:gd name="T65" fmla="*/ 50 h 1555"/>
                <a:gd name="T66" fmla="*/ 5113 w 5121"/>
                <a:gd name="T67" fmla="*/ 70 h 1555"/>
                <a:gd name="T68" fmla="*/ 5119 w 5121"/>
                <a:gd name="T69" fmla="*/ 90 h 1555"/>
                <a:gd name="T70" fmla="*/ 5121 w 5121"/>
                <a:gd name="T71" fmla="*/ 113 h 15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121" h="1555">
                  <a:moveTo>
                    <a:pt x="5121" y="1442"/>
                  </a:moveTo>
                  <a:lnTo>
                    <a:pt x="5121" y="1442"/>
                  </a:lnTo>
                  <a:lnTo>
                    <a:pt x="5121" y="1454"/>
                  </a:lnTo>
                  <a:lnTo>
                    <a:pt x="5119" y="1465"/>
                  </a:lnTo>
                  <a:lnTo>
                    <a:pt x="5116" y="1475"/>
                  </a:lnTo>
                  <a:lnTo>
                    <a:pt x="5113" y="1485"/>
                  </a:lnTo>
                  <a:lnTo>
                    <a:pt x="5108" y="1495"/>
                  </a:lnTo>
                  <a:lnTo>
                    <a:pt x="5101" y="1505"/>
                  </a:lnTo>
                  <a:lnTo>
                    <a:pt x="5094" y="1513"/>
                  </a:lnTo>
                  <a:lnTo>
                    <a:pt x="5088" y="1522"/>
                  </a:lnTo>
                  <a:lnTo>
                    <a:pt x="5079" y="1528"/>
                  </a:lnTo>
                  <a:lnTo>
                    <a:pt x="5071" y="1535"/>
                  </a:lnTo>
                  <a:lnTo>
                    <a:pt x="5061" y="1542"/>
                  </a:lnTo>
                  <a:lnTo>
                    <a:pt x="5051" y="1547"/>
                  </a:lnTo>
                  <a:lnTo>
                    <a:pt x="5041" y="1550"/>
                  </a:lnTo>
                  <a:lnTo>
                    <a:pt x="5031" y="1553"/>
                  </a:lnTo>
                  <a:lnTo>
                    <a:pt x="5020" y="1555"/>
                  </a:lnTo>
                  <a:lnTo>
                    <a:pt x="5008" y="1555"/>
                  </a:lnTo>
                  <a:lnTo>
                    <a:pt x="112" y="1555"/>
                  </a:lnTo>
                  <a:lnTo>
                    <a:pt x="112" y="1555"/>
                  </a:lnTo>
                  <a:lnTo>
                    <a:pt x="101" y="1555"/>
                  </a:lnTo>
                  <a:lnTo>
                    <a:pt x="89" y="1553"/>
                  </a:lnTo>
                  <a:lnTo>
                    <a:pt x="79" y="1550"/>
                  </a:lnTo>
                  <a:lnTo>
                    <a:pt x="69" y="1547"/>
                  </a:lnTo>
                  <a:lnTo>
                    <a:pt x="59" y="1542"/>
                  </a:lnTo>
                  <a:lnTo>
                    <a:pt x="49" y="1535"/>
                  </a:lnTo>
                  <a:lnTo>
                    <a:pt x="41" y="1528"/>
                  </a:lnTo>
                  <a:lnTo>
                    <a:pt x="33" y="1522"/>
                  </a:lnTo>
                  <a:lnTo>
                    <a:pt x="26" y="1513"/>
                  </a:lnTo>
                  <a:lnTo>
                    <a:pt x="19" y="1505"/>
                  </a:lnTo>
                  <a:lnTo>
                    <a:pt x="13" y="1495"/>
                  </a:lnTo>
                  <a:lnTo>
                    <a:pt x="8" y="1485"/>
                  </a:lnTo>
                  <a:lnTo>
                    <a:pt x="5" y="1475"/>
                  </a:lnTo>
                  <a:lnTo>
                    <a:pt x="1" y="1465"/>
                  </a:lnTo>
                  <a:lnTo>
                    <a:pt x="0" y="1454"/>
                  </a:lnTo>
                  <a:lnTo>
                    <a:pt x="0" y="1442"/>
                  </a:lnTo>
                  <a:lnTo>
                    <a:pt x="0" y="113"/>
                  </a:lnTo>
                  <a:lnTo>
                    <a:pt x="0" y="113"/>
                  </a:lnTo>
                  <a:lnTo>
                    <a:pt x="0" y="102"/>
                  </a:lnTo>
                  <a:lnTo>
                    <a:pt x="1" y="90"/>
                  </a:lnTo>
                  <a:lnTo>
                    <a:pt x="5" y="80"/>
                  </a:lnTo>
                  <a:lnTo>
                    <a:pt x="8" y="70"/>
                  </a:lnTo>
                  <a:lnTo>
                    <a:pt x="13" y="60"/>
                  </a:lnTo>
                  <a:lnTo>
                    <a:pt x="19" y="50"/>
                  </a:lnTo>
                  <a:lnTo>
                    <a:pt x="26" y="42"/>
                  </a:lnTo>
                  <a:lnTo>
                    <a:pt x="33" y="34"/>
                  </a:lnTo>
                  <a:lnTo>
                    <a:pt x="41" y="27"/>
                  </a:lnTo>
                  <a:lnTo>
                    <a:pt x="49" y="20"/>
                  </a:lnTo>
                  <a:lnTo>
                    <a:pt x="59" y="14"/>
                  </a:lnTo>
                  <a:lnTo>
                    <a:pt x="69" y="9"/>
                  </a:lnTo>
                  <a:lnTo>
                    <a:pt x="79" y="5"/>
                  </a:lnTo>
                  <a:lnTo>
                    <a:pt x="89" y="2"/>
                  </a:lnTo>
                  <a:lnTo>
                    <a:pt x="101" y="0"/>
                  </a:lnTo>
                  <a:lnTo>
                    <a:pt x="112" y="0"/>
                  </a:lnTo>
                  <a:lnTo>
                    <a:pt x="5008" y="0"/>
                  </a:lnTo>
                  <a:lnTo>
                    <a:pt x="5008" y="0"/>
                  </a:lnTo>
                  <a:lnTo>
                    <a:pt x="5020" y="0"/>
                  </a:lnTo>
                  <a:lnTo>
                    <a:pt x="5031" y="2"/>
                  </a:lnTo>
                  <a:lnTo>
                    <a:pt x="5041" y="5"/>
                  </a:lnTo>
                  <a:lnTo>
                    <a:pt x="5051" y="9"/>
                  </a:lnTo>
                  <a:lnTo>
                    <a:pt x="5061" y="14"/>
                  </a:lnTo>
                  <a:lnTo>
                    <a:pt x="5071" y="20"/>
                  </a:lnTo>
                  <a:lnTo>
                    <a:pt x="5079" y="27"/>
                  </a:lnTo>
                  <a:lnTo>
                    <a:pt x="5088" y="34"/>
                  </a:lnTo>
                  <a:lnTo>
                    <a:pt x="5094" y="42"/>
                  </a:lnTo>
                  <a:lnTo>
                    <a:pt x="5101" y="50"/>
                  </a:lnTo>
                  <a:lnTo>
                    <a:pt x="5108" y="60"/>
                  </a:lnTo>
                  <a:lnTo>
                    <a:pt x="5113" y="70"/>
                  </a:lnTo>
                  <a:lnTo>
                    <a:pt x="5116" y="80"/>
                  </a:lnTo>
                  <a:lnTo>
                    <a:pt x="5119" y="90"/>
                  </a:lnTo>
                  <a:lnTo>
                    <a:pt x="5121" y="102"/>
                  </a:lnTo>
                  <a:lnTo>
                    <a:pt x="5121" y="113"/>
                  </a:lnTo>
                  <a:lnTo>
                    <a:pt x="5121" y="1442"/>
                  </a:ln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0" name="Freeform 6"/>
            <p:cNvSpPr>
              <a:spLocks/>
            </p:cNvSpPr>
            <p:nvPr/>
          </p:nvSpPr>
          <p:spPr bwMode="auto">
            <a:xfrm>
              <a:off x="1709" y="2257"/>
              <a:ext cx="115" cy="445"/>
            </a:xfrm>
            <a:custGeom>
              <a:avLst/>
              <a:gdLst>
                <a:gd name="T0" fmla="*/ 75 w 115"/>
                <a:gd name="T1" fmla="*/ 445 h 445"/>
                <a:gd name="T2" fmla="*/ 75 w 115"/>
                <a:gd name="T3" fmla="*/ 445 h 445"/>
                <a:gd name="T4" fmla="*/ 66 w 115"/>
                <a:gd name="T5" fmla="*/ 432 h 445"/>
                <a:gd name="T6" fmla="*/ 48 w 115"/>
                <a:gd name="T7" fmla="*/ 398 h 445"/>
                <a:gd name="T8" fmla="*/ 37 w 115"/>
                <a:gd name="T9" fmla="*/ 374 h 445"/>
                <a:gd name="T10" fmla="*/ 27 w 115"/>
                <a:gd name="T11" fmla="*/ 347 h 445"/>
                <a:gd name="T12" fmla="*/ 17 w 115"/>
                <a:gd name="T13" fmla="*/ 315 h 445"/>
                <a:gd name="T14" fmla="*/ 8 w 115"/>
                <a:gd name="T15" fmla="*/ 282 h 445"/>
                <a:gd name="T16" fmla="*/ 2 w 115"/>
                <a:gd name="T17" fmla="*/ 247 h 445"/>
                <a:gd name="T18" fmla="*/ 0 w 115"/>
                <a:gd name="T19" fmla="*/ 229 h 445"/>
                <a:gd name="T20" fmla="*/ 0 w 115"/>
                <a:gd name="T21" fmla="*/ 211 h 445"/>
                <a:gd name="T22" fmla="*/ 0 w 115"/>
                <a:gd name="T23" fmla="*/ 193 h 445"/>
                <a:gd name="T24" fmla="*/ 2 w 115"/>
                <a:gd name="T25" fmla="*/ 174 h 445"/>
                <a:gd name="T26" fmla="*/ 5 w 115"/>
                <a:gd name="T27" fmla="*/ 156 h 445"/>
                <a:gd name="T28" fmla="*/ 10 w 115"/>
                <a:gd name="T29" fmla="*/ 136 h 445"/>
                <a:gd name="T30" fmla="*/ 17 w 115"/>
                <a:gd name="T31" fmla="*/ 118 h 445"/>
                <a:gd name="T32" fmla="*/ 25 w 115"/>
                <a:gd name="T33" fmla="*/ 100 h 445"/>
                <a:gd name="T34" fmla="*/ 35 w 115"/>
                <a:gd name="T35" fmla="*/ 83 h 445"/>
                <a:gd name="T36" fmla="*/ 46 w 115"/>
                <a:gd name="T37" fmla="*/ 65 h 445"/>
                <a:gd name="T38" fmla="*/ 60 w 115"/>
                <a:gd name="T39" fmla="*/ 48 h 445"/>
                <a:gd name="T40" fmla="*/ 76 w 115"/>
                <a:gd name="T41" fmla="*/ 31 h 445"/>
                <a:gd name="T42" fmla="*/ 95 w 115"/>
                <a:gd name="T43" fmla="*/ 15 h 445"/>
                <a:gd name="T44" fmla="*/ 115 w 115"/>
                <a:gd name="T45"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445">
                  <a:moveTo>
                    <a:pt x="75" y="445"/>
                  </a:moveTo>
                  <a:lnTo>
                    <a:pt x="75" y="445"/>
                  </a:lnTo>
                  <a:lnTo>
                    <a:pt x="66" y="432"/>
                  </a:lnTo>
                  <a:lnTo>
                    <a:pt x="48" y="398"/>
                  </a:lnTo>
                  <a:lnTo>
                    <a:pt x="37" y="374"/>
                  </a:lnTo>
                  <a:lnTo>
                    <a:pt x="27" y="347"/>
                  </a:lnTo>
                  <a:lnTo>
                    <a:pt x="17" y="315"/>
                  </a:lnTo>
                  <a:lnTo>
                    <a:pt x="8" y="282"/>
                  </a:lnTo>
                  <a:lnTo>
                    <a:pt x="2" y="247"/>
                  </a:lnTo>
                  <a:lnTo>
                    <a:pt x="0" y="229"/>
                  </a:lnTo>
                  <a:lnTo>
                    <a:pt x="0" y="211"/>
                  </a:lnTo>
                  <a:lnTo>
                    <a:pt x="0" y="193"/>
                  </a:lnTo>
                  <a:lnTo>
                    <a:pt x="2" y="174"/>
                  </a:lnTo>
                  <a:lnTo>
                    <a:pt x="5" y="156"/>
                  </a:lnTo>
                  <a:lnTo>
                    <a:pt x="10" y="136"/>
                  </a:lnTo>
                  <a:lnTo>
                    <a:pt x="17" y="118"/>
                  </a:lnTo>
                  <a:lnTo>
                    <a:pt x="25" y="100"/>
                  </a:lnTo>
                  <a:lnTo>
                    <a:pt x="35" y="83"/>
                  </a:lnTo>
                  <a:lnTo>
                    <a:pt x="46" y="65"/>
                  </a:lnTo>
                  <a:lnTo>
                    <a:pt x="60" y="48"/>
                  </a:lnTo>
                  <a:lnTo>
                    <a:pt x="76" y="31"/>
                  </a:lnTo>
                  <a:lnTo>
                    <a:pt x="95" y="15"/>
                  </a:lnTo>
                  <a:lnTo>
                    <a:pt x="115" y="0"/>
                  </a:lnTo>
                </a:path>
              </a:pathLst>
            </a:custGeom>
            <a:noFill/>
            <a:ln w="150813">
              <a:solidFill>
                <a:srgbClr val="CCCCC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61" name="Freeform 7"/>
            <p:cNvSpPr>
              <a:spLocks/>
            </p:cNvSpPr>
            <p:nvPr/>
          </p:nvSpPr>
          <p:spPr bwMode="auto">
            <a:xfrm>
              <a:off x="2594" y="2190"/>
              <a:ext cx="120" cy="446"/>
            </a:xfrm>
            <a:custGeom>
              <a:avLst/>
              <a:gdLst>
                <a:gd name="T0" fmla="*/ 78 w 120"/>
                <a:gd name="T1" fmla="*/ 446 h 446"/>
                <a:gd name="T2" fmla="*/ 78 w 120"/>
                <a:gd name="T3" fmla="*/ 446 h 446"/>
                <a:gd name="T4" fmla="*/ 70 w 120"/>
                <a:gd name="T5" fmla="*/ 432 h 446"/>
                <a:gd name="T6" fmla="*/ 50 w 120"/>
                <a:gd name="T7" fmla="*/ 399 h 446"/>
                <a:gd name="T8" fmla="*/ 38 w 120"/>
                <a:gd name="T9" fmla="*/ 374 h 446"/>
                <a:gd name="T10" fmla="*/ 27 w 120"/>
                <a:gd name="T11" fmla="*/ 348 h 446"/>
                <a:gd name="T12" fmla="*/ 17 w 120"/>
                <a:gd name="T13" fmla="*/ 316 h 446"/>
                <a:gd name="T14" fmla="*/ 8 w 120"/>
                <a:gd name="T15" fmla="*/ 283 h 446"/>
                <a:gd name="T16" fmla="*/ 2 w 120"/>
                <a:gd name="T17" fmla="*/ 248 h 446"/>
                <a:gd name="T18" fmla="*/ 0 w 120"/>
                <a:gd name="T19" fmla="*/ 230 h 446"/>
                <a:gd name="T20" fmla="*/ 0 w 120"/>
                <a:gd name="T21" fmla="*/ 211 h 446"/>
                <a:gd name="T22" fmla="*/ 0 w 120"/>
                <a:gd name="T23" fmla="*/ 193 h 446"/>
                <a:gd name="T24" fmla="*/ 2 w 120"/>
                <a:gd name="T25" fmla="*/ 175 h 446"/>
                <a:gd name="T26" fmla="*/ 5 w 120"/>
                <a:gd name="T27" fmla="*/ 157 h 446"/>
                <a:gd name="T28" fmla="*/ 10 w 120"/>
                <a:gd name="T29" fmla="*/ 137 h 446"/>
                <a:gd name="T30" fmla="*/ 17 w 120"/>
                <a:gd name="T31" fmla="*/ 118 h 446"/>
                <a:gd name="T32" fmla="*/ 25 w 120"/>
                <a:gd name="T33" fmla="*/ 100 h 446"/>
                <a:gd name="T34" fmla="*/ 37 w 120"/>
                <a:gd name="T35" fmla="*/ 83 h 446"/>
                <a:gd name="T36" fmla="*/ 48 w 120"/>
                <a:gd name="T37" fmla="*/ 65 h 446"/>
                <a:gd name="T38" fmla="*/ 63 w 120"/>
                <a:gd name="T39" fmla="*/ 49 h 446"/>
                <a:gd name="T40" fmla="*/ 80 w 120"/>
                <a:gd name="T41" fmla="*/ 32 h 446"/>
                <a:gd name="T42" fmla="*/ 98 w 120"/>
                <a:gd name="T43" fmla="*/ 15 h 446"/>
                <a:gd name="T44" fmla="*/ 120 w 120"/>
                <a:gd name="T45" fmla="*/ 0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0" h="446">
                  <a:moveTo>
                    <a:pt x="78" y="446"/>
                  </a:moveTo>
                  <a:lnTo>
                    <a:pt x="78" y="446"/>
                  </a:lnTo>
                  <a:lnTo>
                    <a:pt x="70" y="432"/>
                  </a:lnTo>
                  <a:lnTo>
                    <a:pt x="50" y="399"/>
                  </a:lnTo>
                  <a:lnTo>
                    <a:pt x="38" y="374"/>
                  </a:lnTo>
                  <a:lnTo>
                    <a:pt x="27" y="348"/>
                  </a:lnTo>
                  <a:lnTo>
                    <a:pt x="17" y="316"/>
                  </a:lnTo>
                  <a:lnTo>
                    <a:pt x="8" y="283"/>
                  </a:lnTo>
                  <a:lnTo>
                    <a:pt x="2" y="248"/>
                  </a:lnTo>
                  <a:lnTo>
                    <a:pt x="0" y="230"/>
                  </a:lnTo>
                  <a:lnTo>
                    <a:pt x="0" y="211"/>
                  </a:lnTo>
                  <a:lnTo>
                    <a:pt x="0" y="193"/>
                  </a:lnTo>
                  <a:lnTo>
                    <a:pt x="2" y="175"/>
                  </a:lnTo>
                  <a:lnTo>
                    <a:pt x="5" y="157"/>
                  </a:lnTo>
                  <a:lnTo>
                    <a:pt x="10" y="137"/>
                  </a:lnTo>
                  <a:lnTo>
                    <a:pt x="17" y="118"/>
                  </a:lnTo>
                  <a:lnTo>
                    <a:pt x="25" y="100"/>
                  </a:lnTo>
                  <a:lnTo>
                    <a:pt x="37" y="83"/>
                  </a:lnTo>
                  <a:lnTo>
                    <a:pt x="48" y="65"/>
                  </a:lnTo>
                  <a:lnTo>
                    <a:pt x="63" y="49"/>
                  </a:lnTo>
                  <a:lnTo>
                    <a:pt x="80" y="32"/>
                  </a:lnTo>
                  <a:lnTo>
                    <a:pt x="98" y="15"/>
                  </a:lnTo>
                  <a:lnTo>
                    <a:pt x="120" y="0"/>
                  </a:lnTo>
                </a:path>
              </a:pathLst>
            </a:custGeom>
            <a:noFill/>
            <a:ln w="150813">
              <a:solidFill>
                <a:srgbClr val="CCCCC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62" name="Freeform 8"/>
            <p:cNvSpPr>
              <a:spLocks/>
            </p:cNvSpPr>
            <p:nvPr/>
          </p:nvSpPr>
          <p:spPr bwMode="auto">
            <a:xfrm>
              <a:off x="3330" y="2177"/>
              <a:ext cx="114" cy="445"/>
            </a:xfrm>
            <a:custGeom>
              <a:avLst/>
              <a:gdLst>
                <a:gd name="T0" fmla="*/ 75 w 114"/>
                <a:gd name="T1" fmla="*/ 445 h 445"/>
                <a:gd name="T2" fmla="*/ 75 w 114"/>
                <a:gd name="T3" fmla="*/ 445 h 445"/>
                <a:gd name="T4" fmla="*/ 66 w 114"/>
                <a:gd name="T5" fmla="*/ 432 h 445"/>
                <a:gd name="T6" fmla="*/ 48 w 114"/>
                <a:gd name="T7" fmla="*/ 399 h 445"/>
                <a:gd name="T8" fmla="*/ 36 w 114"/>
                <a:gd name="T9" fmla="*/ 374 h 445"/>
                <a:gd name="T10" fmla="*/ 26 w 114"/>
                <a:gd name="T11" fmla="*/ 347 h 445"/>
                <a:gd name="T12" fmla="*/ 16 w 114"/>
                <a:gd name="T13" fmla="*/ 316 h 445"/>
                <a:gd name="T14" fmla="*/ 8 w 114"/>
                <a:gd name="T15" fmla="*/ 283 h 445"/>
                <a:gd name="T16" fmla="*/ 1 w 114"/>
                <a:gd name="T17" fmla="*/ 248 h 445"/>
                <a:gd name="T18" fmla="*/ 0 w 114"/>
                <a:gd name="T19" fmla="*/ 229 h 445"/>
                <a:gd name="T20" fmla="*/ 0 w 114"/>
                <a:gd name="T21" fmla="*/ 211 h 445"/>
                <a:gd name="T22" fmla="*/ 0 w 114"/>
                <a:gd name="T23" fmla="*/ 193 h 445"/>
                <a:gd name="T24" fmla="*/ 1 w 114"/>
                <a:gd name="T25" fmla="*/ 175 h 445"/>
                <a:gd name="T26" fmla="*/ 5 w 114"/>
                <a:gd name="T27" fmla="*/ 156 h 445"/>
                <a:gd name="T28" fmla="*/ 10 w 114"/>
                <a:gd name="T29" fmla="*/ 136 h 445"/>
                <a:gd name="T30" fmla="*/ 16 w 114"/>
                <a:gd name="T31" fmla="*/ 118 h 445"/>
                <a:gd name="T32" fmla="*/ 25 w 114"/>
                <a:gd name="T33" fmla="*/ 100 h 445"/>
                <a:gd name="T34" fmla="*/ 35 w 114"/>
                <a:gd name="T35" fmla="*/ 83 h 445"/>
                <a:gd name="T36" fmla="*/ 46 w 114"/>
                <a:gd name="T37" fmla="*/ 65 h 445"/>
                <a:gd name="T38" fmla="*/ 60 w 114"/>
                <a:gd name="T39" fmla="*/ 48 h 445"/>
                <a:gd name="T40" fmla="*/ 76 w 114"/>
                <a:gd name="T41" fmla="*/ 32 h 445"/>
                <a:gd name="T42" fmla="*/ 94 w 114"/>
                <a:gd name="T43" fmla="*/ 15 h 445"/>
                <a:gd name="T44" fmla="*/ 114 w 114"/>
                <a:gd name="T45"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4" h="445">
                  <a:moveTo>
                    <a:pt x="75" y="445"/>
                  </a:moveTo>
                  <a:lnTo>
                    <a:pt x="75" y="445"/>
                  </a:lnTo>
                  <a:lnTo>
                    <a:pt x="66" y="432"/>
                  </a:lnTo>
                  <a:lnTo>
                    <a:pt x="48" y="399"/>
                  </a:lnTo>
                  <a:lnTo>
                    <a:pt x="36" y="374"/>
                  </a:lnTo>
                  <a:lnTo>
                    <a:pt x="26" y="347"/>
                  </a:lnTo>
                  <a:lnTo>
                    <a:pt x="16" y="316"/>
                  </a:lnTo>
                  <a:lnTo>
                    <a:pt x="8" y="283"/>
                  </a:lnTo>
                  <a:lnTo>
                    <a:pt x="1" y="248"/>
                  </a:lnTo>
                  <a:lnTo>
                    <a:pt x="0" y="229"/>
                  </a:lnTo>
                  <a:lnTo>
                    <a:pt x="0" y="211"/>
                  </a:lnTo>
                  <a:lnTo>
                    <a:pt x="0" y="193"/>
                  </a:lnTo>
                  <a:lnTo>
                    <a:pt x="1" y="175"/>
                  </a:lnTo>
                  <a:lnTo>
                    <a:pt x="5" y="156"/>
                  </a:lnTo>
                  <a:lnTo>
                    <a:pt x="10" y="136"/>
                  </a:lnTo>
                  <a:lnTo>
                    <a:pt x="16" y="118"/>
                  </a:lnTo>
                  <a:lnTo>
                    <a:pt x="25" y="100"/>
                  </a:lnTo>
                  <a:lnTo>
                    <a:pt x="35" y="83"/>
                  </a:lnTo>
                  <a:lnTo>
                    <a:pt x="46" y="65"/>
                  </a:lnTo>
                  <a:lnTo>
                    <a:pt x="60" y="48"/>
                  </a:lnTo>
                  <a:lnTo>
                    <a:pt x="76" y="32"/>
                  </a:lnTo>
                  <a:lnTo>
                    <a:pt x="94" y="15"/>
                  </a:lnTo>
                  <a:lnTo>
                    <a:pt x="114" y="0"/>
                  </a:lnTo>
                </a:path>
              </a:pathLst>
            </a:custGeom>
            <a:noFill/>
            <a:ln w="150813">
              <a:solidFill>
                <a:srgbClr val="CCCCC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63" name="Freeform 9"/>
            <p:cNvSpPr>
              <a:spLocks/>
            </p:cNvSpPr>
            <p:nvPr/>
          </p:nvSpPr>
          <p:spPr bwMode="auto">
            <a:xfrm>
              <a:off x="4060" y="2230"/>
              <a:ext cx="115" cy="445"/>
            </a:xfrm>
            <a:custGeom>
              <a:avLst/>
              <a:gdLst>
                <a:gd name="T0" fmla="*/ 75 w 115"/>
                <a:gd name="T1" fmla="*/ 445 h 445"/>
                <a:gd name="T2" fmla="*/ 75 w 115"/>
                <a:gd name="T3" fmla="*/ 445 h 445"/>
                <a:gd name="T4" fmla="*/ 67 w 115"/>
                <a:gd name="T5" fmla="*/ 432 h 445"/>
                <a:gd name="T6" fmla="*/ 49 w 115"/>
                <a:gd name="T7" fmla="*/ 399 h 445"/>
                <a:gd name="T8" fmla="*/ 37 w 115"/>
                <a:gd name="T9" fmla="*/ 374 h 445"/>
                <a:gd name="T10" fmla="*/ 27 w 115"/>
                <a:gd name="T11" fmla="*/ 347 h 445"/>
                <a:gd name="T12" fmla="*/ 17 w 115"/>
                <a:gd name="T13" fmla="*/ 316 h 445"/>
                <a:gd name="T14" fmla="*/ 9 w 115"/>
                <a:gd name="T15" fmla="*/ 283 h 445"/>
                <a:gd name="T16" fmla="*/ 2 w 115"/>
                <a:gd name="T17" fmla="*/ 248 h 445"/>
                <a:gd name="T18" fmla="*/ 0 w 115"/>
                <a:gd name="T19" fmla="*/ 230 h 445"/>
                <a:gd name="T20" fmla="*/ 0 w 115"/>
                <a:gd name="T21" fmla="*/ 211 h 445"/>
                <a:gd name="T22" fmla="*/ 0 w 115"/>
                <a:gd name="T23" fmla="*/ 193 h 445"/>
                <a:gd name="T24" fmla="*/ 2 w 115"/>
                <a:gd name="T25" fmla="*/ 175 h 445"/>
                <a:gd name="T26" fmla="*/ 5 w 115"/>
                <a:gd name="T27" fmla="*/ 156 h 445"/>
                <a:gd name="T28" fmla="*/ 10 w 115"/>
                <a:gd name="T29" fmla="*/ 137 h 445"/>
                <a:gd name="T30" fmla="*/ 17 w 115"/>
                <a:gd name="T31" fmla="*/ 118 h 445"/>
                <a:gd name="T32" fmla="*/ 25 w 115"/>
                <a:gd name="T33" fmla="*/ 100 h 445"/>
                <a:gd name="T34" fmla="*/ 35 w 115"/>
                <a:gd name="T35" fmla="*/ 83 h 445"/>
                <a:gd name="T36" fmla="*/ 47 w 115"/>
                <a:gd name="T37" fmla="*/ 65 h 445"/>
                <a:gd name="T38" fmla="*/ 60 w 115"/>
                <a:gd name="T39" fmla="*/ 48 h 445"/>
                <a:gd name="T40" fmla="*/ 77 w 115"/>
                <a:gd name="T41" fmla="*/ 32 h 445"/>
                <a:gd name="T42" fmla="*/ 95 w 115"/>
                <a:gd name="T43" fmla="*/ 15 h 445"/>
                <a:gd name="T44" fmla="*/ 115 w 115"/>
                <a:gd name="T45"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445">
                  <a:moveTo>
                    <a:pt x="75" y="445"/>
                  </a:moveTo>
                  <a:lnTo>
                    <a:pt x="75" y="445"/>
                  </a:lnTo>
                  <a:lnTo>
                    <a:pt x="67" y="432"/>
                  </a:lnTo>
                  <a:lnTo>
                    <a:pt x="49" y="399"/>
                  </a:lnTo>
                  <a:lnTo>
                    <a:pt x="37" y="374"/>
                  </a:lnTo>
                  <a:lnTo>
                    <a:pt x="27" y="347"/>
                  </a:lnTo>
                  <a:lnTo>
                    <a:pt x="17" y="316"/>
                  </a:lnTo>
                  <a:lnTo>
                    <a:pt x="9" y="283"/>
                  </a:lnTo>
                  <a:lnTo>
                    <a:pt x="2" y="248"/>
                  </a:lnTo>
                  <a:lnTo>
                    <a:pt x="0" y="230"/>
                  </a:lnTo>
                  <a:lnTo>
                    <a:pt x="0" y="211"/>
                  </a:lnTo>
                  <a:lnTo>
                    <a:pt x="0" y="193"/>
                  </a:lnTo>
                  <a:lnTo>
                    <a:pt x="2" y="175"/>
                  </a:lnTo>
                  <a:lnTo>
                    <a:pt x="5" y="156"/>
                  </a:lnTo>
                  <a:lnTo>
                    <a:pt x="10" y="137"/>
                  </a:lnTo>
                  <a:lnTo>
                    <a:pt x="17" y="118"/>
                  </a:lnTo>
                  <a:lnTo>
                    <a:pt x="25" y="100"/>
                  </a:lnTo>
                  <a:lnTo>
                    <a:pt x="35" y="83"/>
                  </a:lnTo>
                  <a:lnTo>
                    <a:pt x="47" y="65"/>
                  </a:lnTo>
                  <a:lnTo>
                    <a:pt x="60" y="48"/>
                  </a:lnTo>
                  <a:lnTo>
                    <a:pt x="77" y="32"/>
                  </a:lnTo>
                  <a:lnTo>
                    <a:pt x="95" y="15"/>
                  </a:lnTo>
                  <a:lnTo>
                    <a:pt x="115" y="0"/>
                  </a:lnTo>
                </a:path>
              </a:pathLst>
            </a:custGeom>
            <a:noFill/>
            <a:ln w="150813">
              <a:solidFill>
                <a:srgbClr val="CCCCC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64" name="Freeform 10"/>
            <p:cNvSpPr>
              <a:spLocks/>
            </p:cNvSpPr>
            <p:nvPr/>
          </p:nvSpPr>
          <p:spPr bwMode="auto">
            <a:xfrm>
              <a:off x="4977" y="2171"/>
              <a:ext cx="115" cy="445"/>
            </a:xfrm>
            <a:custGeom>
              <a:avLst/>
              <a:gdLst>
                <a:gd name="T0" fmla="*/ 75 w 115"/>
                <a:gd name="T1" fmla="*/ 445 h 445"/>
                <a:gd name="T2" fmla="*/ 75 w 115"/>
                <a:gd name="T3" fmla="*/ 445 h 445"/>
                <a:gd name="T4" fmla="*/ 67 w 115"/>
                <a:gd name="T5" fmla="*/ 431 h 445"/>
                <a:gd name="T6" fmla="*/ 48 w 115"/>
                <a:gd name="T7" fmla="*/ 398 h 445"/>
                <a:gd name="T8" fmla="*/ 37 w 115"/>
                <a:gd name="T9" fmla="*/ 373 h 445"/>
                <a:gd name="T10" fmla="*/ 27 w 115"/>
                <a:gd name="T11" fmla="*/ 347 h 445"/>
                <a:gd name="T12" fmla="*/ 17 w 115"/>
                <a:gd name="T13" fmla="*/ 315 h 445"/>
                <a:gd name="T14" fmla="*/ 8 w 115"/>
                <a:gd name="T15" fmla="*/ 282 h 445"/>
                <a:gd name="T16" fmla="*/ 2 w 115"/>
                <a:gd name="T17" fmla="*/ 247 h 445"/>
                <a:gd name="T18" fmla="*/ 0 w 115"/>
                <a:gd name="T19" fmla="*/ 229 h 445"/>
                <a:gd name="T20" fmla="*/ 0 w 115"/>
                <a:gd name="T21" fmla="*/ 210 h 445"/>
                <a:gd name="T22" fmla="*/ 0 w 115"/>
                <a:gd name="T23" fmla="*/ 192 h 445"/>
                <a:gd name="T24" fmla="*/ 2 w 115"/>
                <a:gd name="T25" fmla="*/ 174 h 445"/>
                <a:gd name="T26" fmla="*/ 5 w 115"/>
                <a:gd name="T27" fmla="*/ 156 h 445"/>
                <a:gd name="T28" fmla="*/ 10 w 115"/>
                <a:gd name="T29" fmla="*/ 136 h 445"/>
                <a:gd name="T30" fmla="*/ 17 w 115"/>
                <a:gd name="T31" fmla="*/ 117 h 445"/>
                <a:gd name="T32" fmla="*/ 25 w 115"/>
                <a:gd name="T33" fmla="*/ 99 h 445"/>
                <a:gd name="T34" fmla="*/ 35 w 115"/>
                <a:gd name="T35" fmla="*/ 83 h 445"/>
                <a:gd name="T36" fmla="*/ 47 w 115"/>
                <a:gd name="T37" fmla="*/ 64 h 445"/>
                <a:gd name="T38" fmla="*/ 60 w 115"/>
                <a:gd name="T39" fmla="*/ 48 h 445"/>
                <a:gd name="T40" fmla="*/ 77 w 115"/>
                <a:gd name="T41" fmla="*/ 31 h 445"/>
                <a:gd name="T42" fmla="*/ 95 w 115"/>
                <a:gd name="T43" fmla="*/ 14 h 445"/>
                <a:gd name="T44" fmla="*/ 115 w 115"/>
                <a:gd name="T45"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445">
                  <a:moveTo>
                    <a:pt x="75" y="445"/>
                  </a:moveTo>
                  <a:lnTo>
                    <a:pt x="75" y="445"/>
                  </a:lnTo>
                  <a:lnTo>
                    <a:pt x="67" y="431"/>
                  </a:lnTo>
                  <a:lnTo>
                    <a:pt x="48" y="398"/>
                  </a:lnTo>
                  <a:lnTo>
                    <a:pt x="37" y="373"/>
                  </a:lnTo>
                  <a:lnTo>
                    <a:pt x="27" y="347"/>
                  </a:lnTo>
                  <a:lnTo>
                    <a:pt x="17" y="315"/>
                  </a:lnTo>
                  <a:lnTo>
                    <a:pt x="8" y="282"/>
                  </a:lnTo>
                  <a:lnTo>
                    <a:pt x="2" y="247"/>
                  </a:lnTo>
                  <a:lnTo>
                    <a:pt x="0" y="229"/>
                  </a:lnTo>
                  <a:lnTo>
                    <a:pt x="0" y="210"/>
                  </a:lnTo>
                  <a:lnTo>
                    <a:pt x="0" y="192"/>
                  </a:lnTo>
                  <a:lnTo>
                    <a:pt x="2" y="174"/>
                  </a:lnTo>
                  <a:lnTo>
                    <a:pt x="5" y="156"/>
                  </a:lnTo>
                  <a:lnTo>
                    <a:pt x="10" y="136"/>
                  </a:lnTo>
                  <a:lnTo>
                    <a:pt x="17" y="117"/>
                  </a:lnTo>
                  <a:lnTo>
                    <a:pt x="25" y="99"/>
                  </a:lnTo>
                  <a:lnTo>
                    <a:pt x="35" y="83"/>
                  </a:lnTo>
                  <a:lnTo>
                    <a:pt x="47" y="64"/>
                  </a:lnTo>
                  <a:lnTo>
                    <a:pt x="60" y="48"/>
                  </a:lnTo>
                  <a:lnTo>
                    <a:pt x="77" y="31"/>
                  </a:lnTo>
                  <a:lnTo>
                    <a:pt x="95" y="14"/>
                  </a:lnTo>
                  <a:lnTo>
                    <a:pt x="115" y="0"/>
                  </a:lnTo>
                </a:path>
              </a:pathLst>
            </a:custGeom>
            <a:noFill/>
            <a:ln w="150813">
              <a:solidFill>
                <a:srgbClr val="CCCCC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65" name="Rectangle 11"/>
            <p:cNvSpPr>
              <a:spLocks noChangeArrowheads="1"/>
            </p:cNvSpPr>
            <p:nvPr/>
          </p:nvSpPr>
          <p:spPr bwMode="auto">
            <a:xfrm>
              <a:off x="356" y="2556"/>
              <a:ext cx="5035" cy="545"/>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6" name="Rectangle 12"/>
            <p:cNvSpPr>
              <a:spLocks noChangeArrowheads="1"/>
            </p:cNvSpPr>
            <p:nvPr/>
          </p:nvSpPr>
          <p:spPr bwMode="auto">
            <a:xfrm>
              <a:off x="1531" y="1752"/>
              <a:ext cx="658" cy="658"/>
            </a:xfrm>
            <a:prstGeom prst="rect">
              <a:avLst/>
            </a:prstGeom>
            <a:solidFill>
              <a:srgbClr val="2D40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7" name="Rectangle 13"/>
            <p:cNvSpPr>
              <a:spLocks noChangeArrowheads="1"/>
            </p:cNvSpPr>
            <p:nvPr/>
          </p:nvSpPr>
          <p:spPr bwMode="auto">
            <a:xfrm>
              <a:off x="3734" y="1752"/>
              <a:ext cx="657" cy="658"/>
            </a:xfrm>
            <a:prstGeom prst="rect">
              <a:avLst/>
            </a:prstGeom>
            <a:solidFill>
              <a:srgbClr val="2D40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8" name="Rectangle 14"/>
            <p:cNvSpPr>
              <a:spLocks noChangeArrowheads="1"/>
            </p:cNvSpPr>
            <p:nvPr/>
          </p:nvSpPr>
          <p:spPr bwMode="auto">
            <a:xfrm>
              <a:off x="3112" y="1752"/>
              <a:ext cx="658" cy="658"/>
            </a:xfrm>
            <a:prstGeom prst="rect">
              <a:avLst/>
            </a:prstGeom>
            <a:solidFill>
              <a:srgbClr val="2D40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9" name="Rectangle 15"/>
            <p:cNvSpPr>
              <a:spLocks noChangeArrowheads="1"/>
            </p:cNvSpPr>
            <p:nvPr/>
          </p:nvSpPr>
          <p:spPr bwMode="auto">
            <a:xfrm>
              <a:off x="2189" y="1752"/>
              <a:ext cx="790" cy="658"/>
            </a:xfrm>
            <a:prstGeom prst="rect">
              <a:avLst/>
            </a:prstGeom>
            <a:solidFill>
              <a:srgbClr val="2D40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0" name="Rectangle 16"/>
            <p:cNvSpPr>
              <a:spLocks noChangeArrowheads="1"/>
            </p:cNvSpPr>
            <p:nvPr/>
          </p:nvSpPr>
          <p:spPr bwMode="auto">
            <a:xfrm>
              <a:off x="4506" y="1752"/>
              <a:ext cx="658" cy="658"/>
            </a:xfrm>
            <a:prstGeom prst="rect">
              <a:avLst/>
            </a:prstGeom>
            <a:solidFill>
              <a:srgbClr val="2D40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1" name="Freeform 17"/>
            <p:cNvSpPr>
              <a:spLocks/>
            </p:cNvSpPr>
            <p:nvPr/>
          </p:nvSpPr>
          <p:spPr bwMode="auto">
            <a:xfrm>
              <a:off x="2435" y="3001"/>
              <a:ext cx="124" cy="445"/>
            </a:xfrm>
            <a:custGeom>
              <a:avLst/>
              <a:gdLst>
                <a:gd name="T0" fmla="*/ 43 w 124"/>
                <a:gd name="T1" fmla="*/ 445 h 445"/>
                <a:gd name="T2" fmla="*/ 43 w 124"/>
                <a:gd name="T3" fmla="*/ 445 h 445"/>
                <a:gd name="T4" fmla="*/ 51 w 124"/>
                <a:gd name="T5" fmla="*/ 432 h 445"/>
                <a:gd name="T6" fmla="*/ 73 w 124"/>
                <a:gd name="T7" fmla="*/ 399 h 445"/>
                <a:gd name="T8" fmla="*/ 84 w 124"/>
                <a:gd name="T9" fmla="*/ 374 h 445"/>
                <a:gd name="T10" fmla="*/ 96 w 124"/>
                <a:gd name="T11" fmla="*/ 347 h 445"/>
                <a:gd name="T12" fmla="*/ 108 w 124"/>
                <a:gd name="T13" fmla="*/ 315 h 445"/>
                <a:gd name="T14" fmla="*/ 116 w 124"/>
                <a:gd name="T15" fmla="*/ 282 h 445"/>
                <a:gd name="T16" fmla="*/ 123 w 124"/>
                <a:gd name="T17" fmla="*/ 247 h 445"/>
                <a:gd name="T18" fmla="*/ 124 w 124"/>
                <a:gd name="T19" fmla="*/ 229 h 445"/>
                <a:gd name="T20" fmla="*/ 124 w 124"/>
                <a:gd name="T21" fmla="*/ 211 h 445"/>
                <a:gd name="T22" fmla="*/ 124 w 124"/>
                <a:gd name="T23" fmla="*/ 193 h 445"/>
                <a:gd name="T24" fmla="*/ 123 w 124"/>
                <a:gd name="T25" fmla="*/ 174 h 445"/>
                <a:gd name="T26" fmla="*/ 119 w 124"/>
                <a:gd name="T27" fmla="*/ 156 h 445"/>
                <a:gd name="T28" fmla="*/ 114 w 124"/>
                <a:gd name="T29" fmla="*/ 136 h 445"/>
                <a:gd name="T30" fmla="*/ 106 w 124"/>
                <a:gd name="T31" fmla="*/ 118 h 445"/>
                <a:gd name="T32" fmla="*/ 98 w 124"/>
                <a:gd name="T33" fmla="*/ 100 h 445"/>
                <a:gd name="T34" fmla="*/ 88 w 124"/>
                <a:gd name="T35" fmla="*/ 83 h 445"/>
                <a:gd name="T36" fmla="*/ 74 w 124"/>
                <a:gd name="T37" fmla="*/ 65 h 445"/>
                <a:gd name="T38" fmla="*/ 59 w 124"/>
                <a:gd name="T39" fmla="*/ 48 h 445"/>
                <a:gd name="T40" fmla="*/ 41 w 124"/>
                <a:gd name="T41" fmla="*/ 31 h 445"/>
                <a:gd name="T42" fmla="*/ 23 w 124"/>
                <a:gd name="T43" fmla="*/ 15 h 445"/>
                <a:gd name="T44" fmla="*/ 0 w 124"/>
                <a:gd name="T45"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4" h="445">
                  <a:moveTo>
                    <a:pt x="43" y="445"/>
                  </a:moveTo>
                  <a:lnTo>
                    <a:pt x="43" y="445"/>
                  </a:lnTo>
                  <a:lnTo>
                    <a:pt x="51" y="432"/>
                  </a:lnTo>
                  <a:lnTo>
                    <a:pt x="73" y="399"/>
                  </a:lnTo>
                  <a:lnTo>
                    <a:pt x="84" y="374"/>
                  </a:lnTo>
                  <a:lnTo>
                    <a:pt x="96" y="347"/>
                  </a:lnTo>
                  <a:lnTo>
                    <a:pt x="108" y="315"/>
                  </a:lnTo>
                  <a:lnTo>
                    <a:pt x="116" y="282"/>
                  </a:lnTo>
                  <a:lnTo>
                    <a:pt x="123" y="247"/>
                  </a:lnTo>
                  <a:lnTo>
                    <a:pt x="124" y="229"/>
                  </a:lnTo>
                  <a:lnTo>
                    <a:pt x="124" y="211"/>
                  </a:lnTo>
                  <a:lnTo>
                    <a:pt x="124" y="193"/>
                  </a:lnTo>
                  <a:lnTo>
                    <a:pt x="123" y="174"/>
                  </a:lnTo>
                  <a:lnTo>
                    <a:pt x="119" y="156"/>
                  </a:lnTo>
                  <a:lnTo>
                    <a:pt x="114" y="136"/>
                  </a:lnTo>
                  <a:lnTo>
                    <a:pt x="106" y="118"/>
                  </a:lnTo>
                  <a:lnTo>
                    <a:pt x="98" y="100"/>
                  </a:lnTo>
                  <a:lnTo>
                    <a:pt x="88" y="83"/>
                  </a:lnTo>
                  <a:lnTo>
                    <a:pt x="74" y="65"/>
                  </a:lnTo>
                  <a:lnTo>
                    <a:pt x="59" y="48"/>
                  </a:lnTo>
                  <a:lnTo>
                    <a:pt x="41" y="31"/>
                  </a:lnTo>
                  <a:lnTo>
                    <a:pt x="23" y="15"/>
                  </a:lnTo>
                  <a:lnTo>
                    <a:pt x="0" y="0"/>
                  </a:lnTo>
                </a:path>
              </a:pathLst>
            </a:custGeom>
            <a:noFill/>
            <a:ln w="150813">
              <a:solidFill>
                <a:srgbClr val="CCCCC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72" name="Freeform 18"/>
            <p:cNvSpPr>
              <a:spLocks/>
            </p:cNvSpPr>
            <p:nvPr/>
          </p:nvSpPr>
          <p:spPr bwMode="auto">
            <a:xfrm>
              <a:off x="3298" y="2968"/>
              <a:ext cx="125" cy="445"/>
            </a:xfrm>
            <a:custGeom>
              <a:avLst/>
              <a:gdLst>
                <a:gd name="T0" fmla="*/ 43 w 125"/>
                <a:gd name="T1" fmla="*/ 445 h 445"/>
                <a:gd name="T2" fmla="*/ 43 w 125"/>
                <a:gd name="T3" fmla="*/ 445 h 445"/>
                <a:gd name="T4" fmla="*/ 52 w 125"/>
                <a:gd name="T5" fmla="*/ 432 h 445"/>
                <a:gd name="T6" fmla="*/ 73 w 125"/>
                <a:gd name="T7" fmla="*/ 398 h 445"/>
                <a:gd name="T8" fmla="*/ 85 w 125"/>
                <a:gd name="T9" fmla="*/ 373 h 445"/>
                <a:gd name="T10" fmla="*/ 97 w 125"/>
                <a:gd name="T11" fmla="*/ 347 h 445"/>
                <a:gd name="T12" fmla="*/ 108 w 125"/>
                <a:gd name="T13" fmla="*/ 315 h 445"/>
                <a:gd name="T14" fmla="*/ 116 w 125"/>
                <a:gd name="T15" fmla="*/ 282 h 445"/>
                <a:gd name="T16" fmla="*/ 123 w 125"/>
                <a:gd name="T17" fmla="*/ 247 h 445"/>
                <a:gd name="T18" fmla="*/ 125 w 125"/>
                <a:gd name="T19" fmla="*/ 229 h 445"/>
                <a:gd name="T20" fmla="*/ 125 w 125"/>
                <a:gd name="T21" fmla="*/ 211 h 445"/>
                <a:gd name="T22" fmla="*/ 125 w 125"/>
                <a:gd name="T23" fmla="*/ 192 h 445"/>
                <a:gd name="T24" fmla="*/ 123 w 125"/>
                <a:gd name="T25" fmla="*/ 174 h 445"/>
                <a:gd name="T26" fmla="*/ 120 w 125"/>
                <a:gd name="T27" fmla="*/ 156 h 445"/>
                <a:gd name="T28" fmla="*/ 115 w 125"/>
                <a:gd name="T29" fmla="*/ 136 h 445"/>
                <a:gd name="T30" fmla="*/ 107 w 125"/>
                <a:gd name="T31" fmla="*/ 118 h 445"/>
                <a:gd name="T32" fmla="*/ 98 w 125"/>
                <a:gd name="T33" fmla="*/ 99 h 445"/>
                <a:gd name="T34" fmla="*/ 88 w 125"/>
                <a:gd name="T35" fmla="*/ 83 h 445"/>
                <a:gd name="T36" fmla="*/ 75 w 125"/>
                <a:gd name="T37" fmla="*/ 64 h 445"/>
                <a:gd name="T38" fmla="*/ 60 w 125"/>
                <a:gd name="T39" fmla="*/ 48 h 445"/>
                <a:gd name="T40" fmla="*/ 42 w 125"/>
                <a:gd name="T41" fmla="*/ 31 h 445"/>
                <a:gd name="T42" fmla="*/ 23 w 125"/>
                <a:gd name="T43" fmla="*/ 15 h 445"/>
                <a:gd name="T44" fmla="*/ 0 w 125"/>
                <a:gd name="T45"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5" h="445">
                  <a:moveTo>
                    <a:pt x="43" y="445"/>
                  </a:moveTo>
                  <a:lnTo>
                    <a:pt x="43" y="445"/>
                  </a:lnTo>
                  <a:lnTo>
                    <a:pt x="52" y="432"/>
                  </a:lnTo>
                  <a:lnTo>
                    <a:pt x="73" y="398"/>
                  </a:lnTo>
                  <a:lnTo>
                    <a:pt x="85" y="373"/>
                  </a:lnTo>
                  <a:lnTo>
                    <a:pt x="97" y="347"/>
                  </a:lnTo>
                  <a:lnTo>
                    <a:pt x="108" y="315"/>
                  </a:lnTo>
                  <a:lnTo>
                    <a:pt x="116" y="282"/>
                  </a:lnTo>
                  <a:lnTo>
                    <a:pt x="123" y="247"/>
                  </a:lnTo>
                  <a:lnTo>
                    <a:pt x="125" y="229"/>
                  </a:lnTo>
                  <a:lnTo>
                    <a:pt x="125" y="211"/>
                  </a:lnTo>
                  <a:lnTo>
                    <a:pt x="125" y="192"/>
                  </a:lnTo>
                  <a:lnTo>
                    <a:pt x="123" y="174"/>
                  </a:lnTo>
                  <a:lnTo>
                    <a:pt x="120" y="156"/>
                  </a:lnTo>
                  <a:lnTo>
                    <a:pt x="115" y="136"/>
                  </a:lnTo>
                  <a:lnTo>
                    <a:pt x="107" y="118"/>
                  </a:lnTo>
                  <a:lnTo>
                    <a:pt x="98" y="99"/>
                  </a:lnTo>
                  <a:lnTo>
                    <a:pt x="88" y="83"/>
                  </a:lnTo>
                  <a:lnTo>
                    <a:pt x="75" y="64"/>
                  </a:lnTo>
                  <a:lnTo>
                    <a:pt x="60" y="48"/>
                  </a:lnTo>
                  <a:lnTo>
                    <a:pt x="42" y="31"/>
                  </a:lnTo>
                  <a:lnTo>
                    <a:pt x="23" y="15"/>
                  </a:lnTo>
                  <a:lnTo>
                    <a:pt x="0" y="0"/>
                  </a:lnTo>
                </a:path>
              </a:pathLst>
            </a:custGeom>
            <a:noFill/>
            <a:ln w="150813">
              <a:solidFill>
                <a:srgbClr val="CCCCC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73" name="Freeform 19"/>
            <p:cNvSpPr>
              <a:spLocks/>
            </p:cNvSpPr>
            <p:nvPr/>
          </p:nvSpPr>
          <p:spPr bwMode="auto">
            <a:xfrm>
              <a:off x="4162" y="2901"/>
              <a:ext cx="124" cy="445"/>
            </a:xfrm>
            <a:custGeom>
              <a:avLst/>
              <a:gdLst>
                <a:gd name="T0" fmla="*/ 43 w 124"/>
                <a:gd name="T1" fmla="*/ 445 h 445"/>
                <a:gd name="T2" fmla="*/ 43 w 124"/>
                <a:gd name="T3" fmla="*/ 445 h 445"/>
                <a:gd name="T4" fmla="*/ 51 w 124"/>
                <a:gd name="T5" fmla="*/ 432 h 445"/>
                <a:gd name="T6" fmla="*/ 73 w 124"/>
                <a:gd name="T7" fmla="*/ 399 h 445"/>
                <a:gd name="T8" fmla="*/ 84 w 124"/>
                <a:gd name="T9" fmla="*/ 374 h 445"/>
                <a:gd name="T10" fmla="*/ 96 w 124"/>
                <a:gd name="T11" fmla="*/ 347 h 445"/>
                <a:gd name="T12" fmla="*/ 108 w 124"/>
                <a:gd name="T13" fmla="*/ 316 h 445"/>
                <a:gd name="T14" fmla="*/ 116 w 124"/>
                <a:gd name="T15" fmla="*/ 283 h 445"/>
                <a:gd name="T16" fmla="*/ 123 w 124"/>
                <a:gd name="T17" fmla="*/ 248 h 445"/>
                <a:gd name="T18" fmla="*/ 124 w 124"/>
                <a:gd name="T19" fmla="*/ 229 h 445"/>
                <a:gd name="T20" fmla="*/ 124 w 124"/>
                <a:gd name="T21" fmla="*/ 211 h 445"/>
                <a:gd name="T22" fmla="*/ 124 w 124"/>
                <a:gd name="T23" fmla="*/ 193 h 445"/>
                <a:gd name="T24" fmla="*/ 123 w 124"/>
                <a:gd name="T25" fmla="*/ 175 h 445"/>
                <a:gd name="T26" fmla="*/ 119 w 124"/>
                <a:gd name="T27" fmla="*/ 156 h 445"/>
                <a:gd name="T28" fmla="*/ 114 w 124"/>
                <a:gd name="T29" fmla="*/ 136 h 445"/>
                <a:gd name="T30" fmla="*/ 106 w 124"/>
                <a:gd name="T31" fmla="*/ 118 h 445"/>
                <a:gd name="T32" fmla="*/ 98 w 124"/>
                <a:gd name="T33" fmla="*/ 100 h 445"/>
                <a:gd name="T34" fmla="*/ 88 w 124"/>
                <a:gd name="T35" fmla="*/ 83 h 445"/>
                <a:gd name="T36" fmla="*/ 74 w 124"/>
                <a:gd name="T37" fmla="*/ 65 h 445"/>
                <a:gd name="T38" fmla="*/ 60 w 124"/>
                <a:gd name="T39" fmla="*/ 48 h 445"/>
                <a:gd name="T40" fmla="*/ 41 w 124"/>
                <a:gd name="T41" fmla="*/ 32 h 445"/>
                <a:gd name="T42" fmla="*/ 23 w 124"/>
                <a:gd name="T43" fmla="*/ 15 h 445"/>
                <a:gd name="T44" fmla="*/ 0 w 124"/>
                <a:gd name="T45"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4" h="445">
                  <a:moveTo>
                    <a:pt x="43" y="445"/>
                  </a:moveTo>
                  <a:lnTo>
                    <a:pt x="43" y="445"/>
                  </a:lnTo>
                  <a:lnTo>
                    <a:pt x="51" y="432"/>
                  </a:lnTo>
                  <a:lnTo>
                    <a:pt x="73" y="399"/>
                  </a:lnTo>
                  <a:lnTo>
                    <a:pt x="84" y="374"/>
                  </a:lnTo>
                  <a:lnTo>
                    <a:pt x="96" y="347"/>
                  </a:lnTo>
                  <a:lnTo>
                    <a:pt x="108" y="316"/>
                  </a:lnTo>
                  <a:lnTo>
                    <a:pt x="116" y="283"/>
                  </a:lnTo>
                  <a:lnTo>
                    <a:pt x="123" y="248"/>
                  </a:lnTo>
                  <a:lnTo>
                    <a:pt x="124" y="229"/>
                  </a:lnTo>
                  <a:lnTo>
                    <a:pt x="124" y="211"/>
                  </a:lnTo>
                  <a:lnTo>
                    <a:pt x="124" y="193"/>
                  </a:lnTo>
                  <a:lnTo>
                    <a:pt x="123" y="175"/>
                  </a:lnTo>
                  <a:lnTo>
                    <a:pt x="119" y="156"/>
                  </a:lnTo>
                  <a:lnTo>
                    <a:pt x="114" y="136"/>
                  </a:lnTo>
                  <a:lnTo>
                    <a:pt x="106" y="118"/>
                  </a:lnTo>
                  <a:lnTo>
                    <a:pt x="98" y="100"/>
                  </a:lnTo>
                  <a:lnTo>
                    <a:pt x="88" y="83"/>
                  </a:lnTo>
                  <a:lnTo>
                    <a:pt x="74" y="65"/>
                  </a:lnTo>
                  <a:lnTo>
                    <a:pt x="60" y="48"/>
                  </a:lnTo>
                  <a:lnTo>
                    <a:pt x="41" y="32"/>
                  </a:lnTo>
                  <a:lnTo>
                    <a:pt x="23" y="15"/>
                  </a:lnTo>
                  <a:lnTo>
                    <a:pt x="0" y="0"/>
                  </a:lnTo>
                </a:path>
              </a:pathLst>
            </a:custGeom>
            <a:noFill/>
            <a:ln w="150813">
              <a:solidFill>
                <a:srgbClr val="CCCCC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74" name="Freeform 20"/>
            <p:cNvSpPr>
              <a:spLocks/>
            </p:cNvSpPr>
            <p:nvPr/>
          </p:nvSpPr>
          <p:spPr bwMode="auto">
            <a:xfrm>
              <a:off x="5025" y="2968"/>
              <a:ext cx="125" cy="445"/>
            </a:xfrm>
            <a:custGeom>
              <a:avLst/>
              <a:gdLst>
                <a:gd name="T0" fmla="*/ 43 w 125"/>
                <a:gd name="T1" fmla="*/ 445 h 445"/>
                <a:gd name="T2" fmla="*/ 43 w 125"/>
                <a:gd name="T3" fmla="*/ 445 h 445"/>
                <a:gd name="T4" fmla="*/ 52 w 125"/>
                <a:gd name="T5" fmla="*/ 432 h 445"/>
                <a:gd name="T6" fmla="*/ 73 w 125"/>
                <a:gd name="T7" fmla="*/ 398 h 445"/>
                <a:gd name="T8" fmla="*/ 85 w 125"/>
                <a:gd name="T9" fmla="*/ 373 h 445"/>
                <a:gd name="T10" fmla="*/ 97 w 125"/>
                <a:gd name="T11" fmla="*/ 347 h 445"/>
                <a:gd name="T12" fmla="*/ 108 w 125"/>
                <a:gd name="T13" fmla="*/ 315 h 445"/>
                <a:gd name="T14" fmla="*/ 117 w 125"/>
                <a:gd name="T15" fmla="*/ 282 h 445"/>
                <a:gd name="T16" fmla="*/ 123 w 125"/>
                <a:gd name="T17" fmla="*/ 247 h 445"/>
                <a:gd name="T18" fmla="*/ 125 w 125"/>
                <a:gd name="T19" fmla="*/ 229 h 445"/>
                <a:gd name="T20" fmla="*/ 125 w 125"/>
                <a:gd name="T21" fmla="*/ 211 h 445"/>
                <a:gd name="T22" fmla="*/ 125 w 125"/>
                <a:gd name="T23" fmla="*/ 192 h 445"/>
                <a:gd name="T24" fmla="*/ 123 w 125"/>
                <a:gd name="T25" fmla="*/ 174 h 445"/>
                <a:gd name="T26" fmla="*/ 120 w 125"/>
                <a:gd name="T27" fmla="*/ 156 h 445"/>
                <a:gd name="T28" fmla="*/ 115 w 125"/>
                <a:gd name="T29" fmla="*/ 136 h 445"/>
                <a:gd name="T30" fmla="*/ 107 w 125"/>
                <a:gd name="T31" fmla="*/ 118 h 445"/>
                <a:gd name="T32" fmla="*/ 98 w 125"/>
                <a:gd name="T33" fmla="*/ 99 h 445"/>
                <a:gd name="T34" fmla="*/ 88 w 125"/>
                <a:gd name="T35" fmla="*/ 83 h 445"/>
                <a:gd name="T36" fmla="*/ 75 w 125"/>
                <a:gd name="T37" fmla="*/ 64 h 445"/>
                <a:gd name="T38" fmla="*/ 60 w 125"/>
                <a:gd name="T39" fmla="*/ 48 h 445"/>
                <a:gd name="T40" fmla="*/ 42 w 125"/>
                <a:gd name="T41" fmla="*/ 31 h 445"/>
                <a:gd name="T42" fmla="*/ 24 w 125"/>
                <a:gd name="T43" fmla="*/ 15 h 445"/>
                <a:gd name="T44" fmla="*/ 0 w 125"/>
                <a:gd name="T45"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5" h="445">
                  <a:moveTo>
                    <a:pt x="43" y="445"/>
                  </a:moveTo>
                  <a:lnTo>
                    <a:pt x="43" y="445"/>
                  </a:lnTo>
                  <a:lnTo>
                    <a:pt x="52" y="432"/>
                  </a:lnTo>
                  <a:lnTo>
                    <a:pt x="73" y="398"/>
                  </a:lnTo>
                  <a:lnTo>
                    <a:pt x="85" y="373"/>
                  </a:lnTo>
                  <a:lnTo>
                    <a:pt x="97" y="347"/>
                  </a:lnTo>
                  <a:lnTo>
                    <a:pt x="108" y="315"/>
                  </a:lnTo>
                  <a:lnTo>
                    <a:pt x="117" y="282"/>
                  </a:lnTo>
                  <a:lnTo>
                    <a:pt x="123" y="247"/>
                  </a:lnTo>
                  <a:lnTo>
                    <a:pt x="125" y="229"/>
                  </a:lnTo>
                  <a:lnTo>
                    <a:pt x="125" y="211"/>
                  </a:lnTo>
                  <a:lnTo>
                    <a:pt x="125" y="192"/>
                  </a:lnTo>
                  <a:lnTo>
                    <a:pt x="123" y="174"/>
                  </a:lnTo>
                  <a:lnTo>
                    <a:pt x="120" y="156"/>
                  </a:lnTo>
                  <a:lnTo>
                    <a:pt x="115" y="136"/>
                  </a:lnTo>
                  <a:lnTo>
                    <a:pt x="107" y="118"/>
                  </a:lnTo>
                  <a:lnTo>
                    <a:pt x="98" y="99"/>
                  </a:lnTo>
                  <a:lnTo>
                    <a:pt x="88" y="83"/>
                  </a:lnTo>
                  <a:lnTo>
                    <a:pt x="75" y="64"/>
                  </a:lnTo>
                  <a:lnTo>
                    <a:pt x="60" y="48"/>
                  </a:lnTo>
                  <a:lnTo>
                    <a:pt x="42" y="31"/>
                  </a:lnTo>
                  <a:lnTo>
                    <a:pt x="24" y="15"/>
                  </a:lnTo>
                  <a:lnTo>
                    <a:pt x="0" y="0"/>
                  </a:lnTo>
                </a:path>
              </a:pathLst>
            </a:custGeom>
            <a:noFill/>
            <a:ln w="150813">
              <a:solidFill>
                <a:srgbClr val="CCCCC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75" name="Rectangle 21"/>
            <p:cNvSpPr>
              <a:spLocks noChangeArrowheads="1"/>
            </p:cNvSpPr>
            <p:nvPr/>
          </p:nvSpPr>
          <p:spPr bwMode="auto">
            <a:xfrm>
              <a:off x="1531" y="3260"/>
              <a:ext cx="1422" cy="658"/>
            </a:xfrm>
            <a:prstGeom prst="rect">
              <a:avLst/>
            </a:prstGeom>
            <a:solidFill>
              <a:srgbClr val="D0651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6" name="Rectangle 22"/>
            <p:cNvSpPr>
              <a:spLocks noChangeArrowheads="1"/>
            </p:cNvSpPr>
            <p:nvPr/>
          </p:nvSpPr>
          <p:spPr bwMode="auto">
            <a:xfrm>
              <a:off x="4697" y="3678"/>
              <a:ext cx="658" cy="212"/>
            </a:xfrm>
            <a:prstGeom prst="rect">
              <a:avLst/>
            </a:prstGeom>
            <a:solidFill>
              <a:srgbClr val="B6BF3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7" name="Rectangle 23"/>
            <p:cNvSpPr>
              <a:spLocks noChangeArrowheads="1"/>
            </p:cNvSpPr>
            <p:nvPr/>
          </p:nvSpPr>
          <p:spPr bwMode="auto">
            <a:xfrm>
              <a:off x="3762" y="3258"/>
              <a:ext cx="657" cy="658"/>
            </a:xfrm>
            <a:prstGeom prst="rect">
              <a:avLst/>
            </a:prstGeom>
            <a:solidFill>
              <a:srgbClr val="77934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8" name="Rectangle 24"/>
            <p:cNvSpPr>
              <a:spLocks noChangeArrowheads="1"/>
            </p:cNvSpPr>
            <p:nvPr/>
          </p:nvSpPr>
          <p:spPr bwMode="auto">
            <a:xfrm>
              <a:off x="3112" y="3260"/>
              <a:ext cx="658" cy="658"/>
            </a:xfrm>
            <a:prstGeom prst="rect">
              <a:avLst/>
            </a:prstGeom>
            <a:solidFill>
              <a:srgbClr val="77934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9" name="Rectangle 25"/>
            <p:cNvSpPr>
              <a:spLocks noChangeArrowheads="1"/>
            </p:cNvSpPr>
            <p:nvPr/>
          </p:nvSpPr>
          <p:spPr bwMode="auto">
            <a:xfrm>
              <a:off x="4689" y="3269"/>
              <a:ext cx="658" cy="312"/>
            </a:xfrm>
            <a:prstGeom prst="rect">
              <a:avLst/>
            </a:prstGeom>
            <a:solidFill>
              <a:srgbClr val="B6BF3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0" name="Rectangle 26"/>
            <p:cNvSpPr>
              <a:spLocks noChangeArrowheads="1"/>
            </p:cNvSpPr>
            <p:nvPr/>
          </p:nvSpPr>
          <p:spPr bwMode="auto">
            <a:xfrm>
              <a:off x="1571" y="3546"/>
              <a:ext cx="419" cy="325"/>
            </a:xfrm>
            <a:prstGeom prst="rect">
              <a:avLst/>
            </a:prstGeom>
            <a:solidFill>
              <a:srgbClr val="E3A37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1" name="Rectangle 27"/>
            <p:cNvSpPr>
              <a:spLocks noChangeArrowheads="1"/>
            </p:cNvSpPr>
            <p:nvPr/>
          </p:nvSpPr>
          <p:spPr bwMode="auto">
            <a:xfrm>
              <a:off x="2494" y="3546"/>
              <a:ext cx="419" cy="325"/>
            </a:xfrm>
            <a:prstGeom prst="rect">
              <a:avLst/>
            </a:prstGeom>
            <a:solidFill>
              <a:srgbClr val="E3A37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dirty="0"/>
            </a:p>
          </p:txBody>
        </p:sp>
        <p:sp>
          <p:nvSpPr>
            <p:cNvPr id="82" name="Rectangle 28"/>
            <p:cNvSpPr>
              <a:spLocks noChangeArrowheads="1"/>
            </p:cNvSpPr>
            <p:nvPr/>
          </p:nvSpPr>
          <p:spPr bwMode="auto">
            <a:xfrm>
              <a:off x="2036" y="3546"/>
              <a:ext cx="488" cy="325"/>
            </a:xfrm>
            <a:prstGeom prst="rect">
              <a:avLst/>
            </a:prstGeom>
            <a:solidFill>
              <a:srgbClr val="E3A37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3" name="Rectangle 29"/>
            <p:cNvSpPr>
              <a:spLocks noChangeArrowheads="1"/>
            </p:cNvSpPr>
            <p:nvPr/>
          </p:nvSpPr>
          <p:spPr bwMode="auto">
            <a:xfrm>
              <a:off x="1751" y="3333"/>
              <a:ext cx="7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700" dirty="0" smtClean="0">
                  <a:solidFill>
                    <a:srgbClr val="FFFFFF"/>
                  </a:solidFill>
                </a:rPr>
                <a:t>V</a:t>
              </a:r>
              <a:endParaRPr lang="fi-FI" altLang="fi-FI" dirty="0"/>
            </a:p>
          </p:txBody>
        </p:sp>
        <p:sp>
          <p:nvSpPr>
            <p:cNvPr id="84" name="Rectangle 30"/>
            <p:cNvSpPr>
              <a:spLocks noChangeArrowheads="1"/>
            </p:cNvSpPr>
            <p:nvPr/>
          </p:nvSpPr>
          <p:spPr bwMode="auto">
            <a:xfrm>
              <a:off x="1644" y="1873"/>
              <a:ext cx="475" cy="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400" dirty="0" err="1" smtClean="0">
                  <a:solidFill>
                    <a:srgbClr val="FFFFFF"/>
                  </a:solidFill>
                </a:rPr>
                <a:t>Varhaiskas-vatus</a:t>
              </a:r>
              <a:r>
                <a:rPr lang="fi-FI" altLang="fi-FI" sz="1400" dirty="0" smtClean="0">
                  <a:solidFill>
                    <a:srgbClr val="FFFFFF"/>
                  </a:solidFill>
                </a:rPr>
                <a:t> yhd. perusopetukseen</a:t>
              </a:r>
              <a:endParaRPr lang="fi-FI" altLang="fi-FI" dirty="0"/>
            </a:p>
          </p:txBody>
        </p:sp>
        <p:sp>
          <p:nvSpPr>
            <p:cNvPr id="88" name="Rectangle 34"/>
            <p:cNvSpPr>
              <a:spLocks noChangeArrowheads="1"/>
            </p:cNvSpPr>
            <p:nvPr/>
          </p:nvSpPr>
          <p:spPr bwMode="auto">
            <a:xfrm>
              <a:off x="3137" y="3251"/>
              <a:ext cx="617"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200" dirty="0">
                  <a:solidFill>
                    <a:srgbClr val="FFFFFF"/>
                  </a:solidFill>
                </a:rPr>
                <a:t>K</a:t>
              </a:r>
              <a:r>
                <a:rPr lang="fi-FI" altLang="fi-FI" sz="1200" dirty="0" smtClean="0">
                  <a:solidFill>
                    <a:srgbClr val="FFFFFF"/>
                  </a:solidFill>
                </a:rPr>
                <a:t>aupunki ja kunta X ja  osatoteuttajat jne.</a:t>
              </a:r>
              <a:endParaRPr lang="fi-FI" altLang="fi-FI" sz="1200" dirty="0"/>
            </a:p>
          </p:txBody>
        </p:sp>
        <p:sp>
          <p:nvSpPr>
            <p:cNvPr id="91" name="Rectangle 37"/>
            <p:cNvSpPr>
              <a:spLocks noChangeArrowheads="1"/>
            </p:cNvSpPr>
            <p:nvPr/>
          </p:nvSpPr>
          <p:spPr bwMode="auto">
            <a:xfrm>
              <a:off x="1614" y="3578"/>
              <a:ext cx="376"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300" dirty="0" smtClean="0">
                  <a:solidFill>
                    <a:srgbClr val="FFFFFF"/>
                  </a:solidFill>
                </a:rPr>
                <a:t>Juva, </a:t>
              </a:r>
              <a:r>
                <a:rPr lang="fi-FI" altLang="fi-FI" sz="1300" dirty="0" err="1" smtClean="0">
                  <a:solidFill>
                    <a:srgbClr val="FFFFFF"/>
                  </a:solidFill>
                </a:rPr>
                <a:t>Pmäki</a:t>
              </a:r>
              <a:endParaRPr lang="fi-FI" altLang="fi-FI" dirty="0"/>
            </a:p>
          </p:txBody>
        </p:sp>
        <p:sp>
          <p:nvSpPr>
            <p:cNvPr id="93" name="Rectangle 39"/>
            <p:cNvSpPr>
              <a:spLocks noChangeArrowheads="1"/>
            </p:cNvSpPr>
            <p:nvPr/>
          </p:nvSpPr>
          <p:spPr bwMode="auto">
            <a:xfrm>
              <a:off x="2015" y="3578"/>
              <a:ext cx="436"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300" dirty="0" smtClean="0">
                  <a:solidFill>
                    <a:srgbClr val="FFFFFF"/>
                  </a:solidFill>
                </a:rPr>
                <a:t> Päiväkodit</a:t>
              </a:r>
              <a:endParaRPr lang="fi-FI" altLang="fi-FI" dirty="0"/>
            </a:p>
          </p:txBody>
        </p:sp>
        <p:sp>
          <p:nvSpPr>
            <p:cNvPr id="95" name="Rectangle 41"/>
            <p:cNvSpPr>
              <a:spLocks noChangeArrowheads="1"/>
            </p:cNvSpPr>
            <p:nvPr/>
          </p:nvSpPr>
          <p:spPr bwMode="auto">
            <a:xfrm>
              <a:off x="1722" y="3725"/>
              <a:ext cx="1150"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300" dirty="0" smtClean="0">
                  <a:solidFill>
                    <a:srgbClr val="FFFFFF"/>
                  </a:solidFill>
                </a:rPr>
                <a:t>Taidelaitokset ja kulttuurikenttä</a:t>
              </a:r>
              <a:endParaRPr lang="fi-FI" altLang="fi-FI" dirty="0"/>
            </a:p>
          </p:txBody>
        </p:sp>
        <p:sp>
          <p:nvSpPr>
            <p:cNvPr id="96" name="Rectangle 42"/>
            <p:cNvSpPr>
              <a:spLocks noChangeArrowheads="1"/>
            </p:cNvSpPr>
            <p:nvPr/>
          </p:nvSpPr>
          <p:spPr bwMode="auto">
            <a:xfrm>
              <a:off x="3938" y="3289"/>
              <a:ext cx="455"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400" dirty="0" err="1" smtClean="0">
                  <a:solidFill>
                    <a:srgbClr val="FFFFFF"/>
                  </a:solidFill>
                </a:rPr>
                <a:t>Esedu</a:t>
              </a:r>
              <a:r>
                <a:rPr lang="fi-FI" altLang="fi-FI" sz="1400" dirty="0" smtClean="0">
                  <a:solidFill>
                    <a:srgbClr val="FFFFFF"/>
                  </a:solidFill>
                </a:rPr>
                <a:t>, SAMI jne. </a:t>
              </a:r>
              <a:endParaRPr lang="fi-FI" altLang="fi-FI" dirty="0"/>
            </a:p>
          </p:txBody>
        </p:sp>
        <p:sp>
          <p:nvSpPr>
            <p:cNvPr id="100" name="Rectangle 46"/>
            <p:cNvSpPr>
              <a:spLocks noChangeArrowheads="1"/>
            </p:cNvSpPr>
            <p:nvPr/>
          </p:nvSpPr>
          <p:spPr bwMode="auto">
            <a:xfrm>
              <a:off x="4740" y="3288"/>
              <a:ext cx="572"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000" dirty="0" smtClean="0">
                  <a:solidFill>
                    <a:srgbClr val="FFFFFF"/>
                  </a:solidFill>
                </a:rPr>
                <a:t>Creative and </a:t>
              </a:r>
              <a:r>
                <a:rPr lang="fi-FI" altLang="fi-FI" sz="1000" dirty="0" err="1" smtClean="0">
                  <a:solidFill>
                    <a:srgbClr val="FFFFFF"/>
                  </a:solidFill>
                </a:rPr>
                <a:t>Inclusive</a:t>
              </a:r>
              <a:r>
                <a:rPr lang="fi-FI" altLang="fi-FI" sz="1000" dirty="0" smtClean="0">
                  <a:solidFill>
                    <a:srgbClr val="FFFFFF"/>
                  </a:solidFill>
                </a:rPr>
                <a:t> Finland DIAK</a:t>
              </a:r>
              <a:endParaRPr lang="fi-FI" altLang="fi-FI" sz="1000" dirty="0"/>
            </a:p>
          </p:txBody>
        </p:sp>
        <p:sp>
          <p:nvSpPr>
            <p:cNvPr id="103" name="Rectangle 49"/>
            <p:cNvSpPr>
              <a:spLocks noChangeArrowheads="1"/>
            </p:cNvSpPr>
            <p:nvPr/>
          </p:nvSpPr>
          <p:spPr bwMode="auto">
            <a:xfrm>
              <a:off x="4689" y="3723"/>
              <a:ext cx="639"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ts val="1100"/>
                </a:lnSpc>
              </a:pPr>
              <a:r>
                <a:rPr lang="fi-FI" altLang="fi-FI" sz="1000" dirty="0" smtClean="0">
                  <a:solidFill>
                    <a:srgbClr val="FFFFFF"/>
                  </a:solidFill>
                </a:rPr>
                <a:t>Yliopistokeskus, UEF</a:t>
              </a:r>
              <a:endParaRPr lang="fi-FI" altLang="fi-FI" sz="1000" dirty="0"/>
            </a:p>
          </p:txBody>
        </p:sp>
        <p:sp>
          <p:nvSpPr>
            <p:cNvPr id="106" name="Rectangle 52"/>
            <p:cNvSpPr>
              <a:spLocks noChangeArrowheads="1"/>
            </p:cNvSpPr>
            <p:nvPr/>
          </p:nvSpPr>
          <p:spPr bwMode="auto">
            <a:xfrm>
              <a:off x="2424" y="1809"/>
              <a:ext cx="528"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400" dirty="0" smtClean="0">
                  <a:solidFill>
                    <a:srgbClr val="FFFFFF"/>
                  </a:solidFill>
                </a:rPr>
                <a:t>Peruskoulu</a:t>
              </a:r>
              <a:endParaRPr lang="fi-FI" altLang="fi-FI" sz="1400" dirty="0"/>
            </a:p>
          </p:txBody>
        </p:sp>
        <p:sp>
          <p:nvSpPr>
            <p:cNvPr id="110" name="Rectangle 56"/>
            <p:cNvSpPr>
              <a:spLocks noChangeArrowheads="1"/>
            </p:cNvSpPr>
            <p:nvPr/>
          </p:nvSpPr>
          <p:spPr bwMode="auto">
            <a:xfrm>
              <a:off x="3191" y="1877"/>
              <a:ext cx="535"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400" dirty="0" smtClean="0">
                  <a:solidFill>
                    <a:srgbClr val="FFFFFF"/>
                  </a:solidFill>
                </a:rPr>
                <a:t>Toisen asteen oppilaitokset</a:t>
              </a:r>
              <a:endParaRPr lang="fi-FI" altLang="fi-FI" dirty="0"/>
            </a:p>
          </p:txBody>
        </p:sp>
        <p:sp>
          <p:nvSpPr>
            <p:cNvPr id="112" name="Rectangle 58"/>
            <p:cNvSpPr>
              <a:spLocks noChangeArrowheads="1"/>
            </p:cNvSpPr>
            <p:nvPr/>
          </p:nvSpPr>
          <p:spPr bwMode="auto">
            <a:xfrm>
              <a:off x="3567" y="1809"/>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lang="fi-FI" altLang="fi-FI" dirty="0"/>
            </a:p>
          </p:txBody>
        </p:sp>
        <p:sp>
          <p:nvSpPr>
            <p:cNvPr id="116" name="Rectangle 62"/>
            <p:cNvSpPr>
              <a:spLocks noChangeArrowheads="1"/>
            </p:cNvSpPr>
            <p:nvPr/>
          </p:nvSpPr>
          <p:spPr bwMode="auto">
            <a:xfrm>
              <a:off x="3816" y="1869"/>
              <a:ext cx="517"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400" dirty="0" smtClean="0">
                  <a:solidFill>
                    <a:schemeClr val="bg1"/>
                  </a:solidFill>
                </a:rPr>
                <a:t>Lukiot ja ammatilliset oppilaitokset</a:t>
              </a:r>
              <a:endParaRPr lang="fi-FI" altLang="fi-FI" sz="1400" dirty="0">
                <a:solidFill>
                  <a:schemeClr val="bg1"/>
                </a:solidFill>
              </a:endParaRPr>
            </a:p>
          </p:txBody>
        </p:sp>
        <p:sp>
          <p:nvSpPr>
            <p:cNvPr id="118" name="Rectangle 64"/>
            <p:cNvSpPr>
              <a:spLocks noChangeArrowheads="1"/>
            </p:cNvSpPr>
            <p:nvPr/>
          </p:nvSpPr>
          <p:spPr bwMode="auto">
            <a:xfrm>
              <a:off x="4501" y="1877"/>
              <a:ext cx="847"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1400" dirty="0" smtClean="0">
                  <a:solidFill>
                    <a:srgbClr val="FFFFFF"/>
                  </a:solidFill>
                </a:rPr>
                <a:t>Korkea-aste: AMK, yliopistot</a:t>
              </a:r>
              <a:endParaRPr lang="fi-FI" altLang="fi-FI" dirty="0"/>
            </a:p>
          </p:txBody>
        </p:sp>
        <p:sp>
          <p:nvSpPr>
            <p:cNvPr id="121" name="Line 67"/>
            <p:cNvSpPr>
              <a:spLocks noChangeShapeType="1"/>
            </p:cNvSpPr>
            <p:nvPr/>
          </p:nvSpPr>
          <p:spPr bwMode="auto">
            <a:xfrm>
              <a:off x="329" y="2832"/>
              <a:ext cx="46"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22" name="Line 68"/>
            <p:cNvSpPr>
              <a:spLocks noChangeShapeType="1"/>
            </p:cNvSpPr>
            <p:nvPr/>
          </p:nvSpPr>
          <p:spPr bwMode="auto">
            <a:xfrm>
              <a:off x="468"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23" name="Line 69"/>
            <p:cNvSpPr>
              <a:spLocks noChangeShapeType="1"/>
            </p:cNvSpPr>
            <p:nvPr/>
          </p:nvSpPr>
          <p:spPr bwMode="auto">
            <a:xfrm>
              <a:off x="654"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24" name="Line 70"/>
            <p:cNvSpPr>
              <a:spLocks noChangeShapeType="1"/>
            </p:cNvSpPr>
            <p:nvPr/>
          </p:nvSpPr>
          <p:spPr bwMode="auto">
            <a:xfrm>
              <a:off x="840"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25" name="Line 71"/>
            <p:cNvSpPr>
              <a:spLocks noChangeShapeType="1"/>
            </p:cNvSpPr>
            <p:nvPr/>
          </p:nvSpPr>
          <p:spPr bwMode="auto">
            <a:xfrm>
              <a:off x="1026"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26" name="Line 72"/>
            <p:cNvSpPr>
              <a:spLocks noChangeShapeType="1"/>
            </p:cNvSpPr>
            <p:nvPr/>
          </p:nvSpPr>
          <p:spPr bwMode="auto">
            <a:xfrm>
              <a:off x="1212"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27" name="Line 73"/>
            <p:cNvSpPr>
              <a:spLocks noChangeShapeType="1"/>
            </p:cNvSpPr>
            <p:nvPr/>
          </p:nvSpPr>
          <p:spPr bwMode="auto">
            <a:xfrm>
              <a:off x="1398"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28" name="Line 74"/>
            <p:cNvSpPr>
              <a:spLocks noChangeShapeType="1"/>
            </p:cNvSpPr>
            <p:nvPr/>
          </p:nvSpPr>
          <p:spPr bwMode="auto">
            <a:xfrm>
              <a:off x="1584"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29" name="Line 75"/>
            <p:cNvSpPr>
              <a:spLocks noChangeShapeType="1"/>
            </p:cNvSpPr>
            <p:nvPr/>
          </p:nvSpPr>
          <p:spPr bwMode="auto">
            <a:xfrm>
              <a:off x="1770"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30" name="Line 76"/>
            <p:cNvSpPr>
              <a:spLocks noChangeShapeType="1"/>
            </p:cNvSpPr>
            <p:nvPr/>
          </p:nvSpPr>
          <p:spPr bwMode="auto">
            <a:xfrm>
              <a:off x="1956"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31" name="Line 77"/>
            <p:cNvSpPr>
              <a:spLocks noChangeShapeType="1"/>
            </p:cNvSpPr>
            <p:nvPr/>
          </p:nvSpPr>
          <p:spPr bwMode="auto">
            <a:xfrm>
              <a:off x="2142"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32" name="Line 78"/>
            <p:cNvSpPr>
              <a:spLocks noChangeShapeType="1"/>
            </p:cNvSpPr>
            <p:nvPr/>
          </p:nvSpPr>
          <p:spPr bwMode="auto">
            <a:xfrm>
              <a:off x="2328"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33" name="Line 79"/>
            <p:cNvSpPr>
              <a:spLocks noChangeShapeType="1"/>
            </p:cNvSpPr>
            <p:nvPr/>
          </p:nvSpPr>
          <p:spPr bwMode="auto">
            <a:xfrm>
              <a:off x="2514"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34" name="Line 80"/>
            <p:cNvSpPr>
              <a:spLocks noChangeShapeType="1"/>
            </p:cNvSpPr>
            <p:nvPr/>
          </p:nvSpPr>
          <p:spPr bwMode="auto">
            <a:xfrm>
              <a:off x="2700"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35" name="Line 81"/>
            <p:cNvSpPr>
              <a:spLocks noChangeShapeType="1"/>
            </p:cNvSpPr>
            <p:nvPr/>
          </p:nvSpPr>
          <p:spPr bwMode="auto">
            <a:xfrm>
              <a:off x="2886"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36" name="Line 82"/>
            <p:cNvSpPr>
              <a:spLocks noChangeShapeType="1"/>
            </p:cNvSpPr>
            <p:nvPr/>
          </p:nvSpPr>
          <p:spPr bwMode="auto">
            <a:xfrm>
              <a:off x="3072"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37" name="Line 83"/>
            <p:cNvSpPr>
              <a:spLocks noChangeShapeType="1"/>
            </p:cNvSpPr>
            <p:nvPr/>
          </p:nvSpPr>
          <p:spPr bwMode="auto">
            <a:xfrm>
              <a:off x="3258"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38" name="Line 84"/>
            <p:cNvSpPr>
              <a:spLocks noChangeShapeType="1"/>
            </p:cNvSpPr>
            <p:nvPr/>
          </p:nvSpPr>
          <p:spPr bwMode="auto">
            <a:xfrm>
              <a:off x="3444"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39" name="Line 85"/>
            <p:cNvSpPr>
              <a:spLocks noChangeShapeType="1"/>
            </p:cNvSpPr>
            <p:nvPr/>
          </p:nvSpPr>
          <p:spPr bwMode="auto">
            <a:xfrm>
              <a:off x="3630"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40" name="Line 86"/>
            <p:cNvSpPr>
              <a:spLocks noChangeShapeType="1"/>
            </p:cNvSpPr>
            <p:nvPr/>
          </p:nvSpPr>
          <p:spPr bwMode="auto">
            <a:xfrm>
              <a:off x="3816"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41" name="Line 87"/>
            <p:cNvSpPr>
              <a:spLocks noChangeShapeType="1"/>
            </p:cNvSpPr>
            <p:nvPr/>
          </p:nvSpPr>
          <p:spPr bwMode="auto">
            <a:xfrm>
              <a:off x="4002"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42" name="Line 88"/>
            <p:cNvSpPr>
              <a:spLocks noChangeShapeType="1"/>
            </p:cNvSpPr>
            <p:nvPr/>
          </p:nvSpPr>
          <p:spPr bwMode="auto">
            <a:xfrm>
              <a:off x="4188"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43" name="Line 89"/>
            <p:cNvSpPr>
              <a:spLocks noChangeShapeType="1"/>
            </p:cNvSpPr>
            <p:nvPr/>
          </p:nvSpPr>
          <p:spPr bwMode="auto">
            <a:xfrm>
              <a:off x="4374"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44" name="Line 90"/>
            <p:cNvSpPr>
              <a:spLocks noChangeShapeType="1"/>
            </p:cNvSpPr>
            <p:nvPr/>
          </p:nvSpPr>
          <p:spPr bwMode="auto">
            <a:xfrm>
              <a:off x="4560"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45" name="Line 91"/>
            <p:cNvSpPr>
              <a:spLocks noChangeShapeType="1"/>
            </p:cNvSpPr>
            <p:nvPr/>
          </p:nvSpPr>
          <p:spPr bwMode="auto">
            <a:xfrm>
              <a:off x="4746"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46" name="Line 92"/>
            <p:cNvSpPr>
              <a:spLocks noChangeShapeType="1"/>
            </p:cNvSpPr>
            <p:nvPr/>
          </p:nvSpPr>
          <p:spPr bwMode="auto">
            <a:xfrm>
              <a:off x="4932"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47" name="Line 93"/>
            <p:cNvSpPr>
              <a:spLocks noChangeShapeType="1"/>
            </p:cNvSpPr>
            <p:nvPr/>
          </p:nvSpPr>
          <p:spPr bwMode="auto">
            <a:xfrm>
              <a:off x="5118" y="2832"/>
              <a:ext cx="93"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48" name="Line 94"/>
            <p:cNvSpPr>
              <a:spLocks noChangeShapeType="1"/>
            </p:cNvSpPr>
            <p:nvPr/>
          </p:nvSpPr>
          <p:spPr bwMode="auto">
            <a:xfrm>
              <a:off x="5344" y="2832"/>
              <a:ext cx="47" cy="0"/>
            </a:xfrm>
            <a:prstGeom prst="line">
              <a:avLst/>
            </a:prstGeom>
            <a:noFill/>
            <a:ln w="3175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i-FI"/>
            </a:p>
          </p:txBody>
        </p:sp>
        <p:sp>
          <p:nvSpPr>
            <p:cNvPr id="149" name="Rectangle 95"/>
            <p:cNvSpPr>
              <a:spLocks noChangeArrowheads="1"/>
            </p:cNvSpPr>
            <p:nvPr/>
          </p:nvSpPr>
          <p:spPr bwMode="auto">
            <a:xfrm>
              <a:off x="1790" y="2682"/>
              <a:ext cx="4063" cy="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sz="3200" b="1" dirty="0" smtClean="0"/>
                <a:t>Toimet: </a:t>
              </a:r>
              <a:r>
                <a:rPr lang="fi-FI" altLang="fi-FI" sz="1200" b="1" dirty="0" smtClean="0"/>
                <a:t>valmiit paketit kouluihin, ruoka ja ilmainen käynti, taide pedagogisena menetelmänä, opeille koulutusta, taide ja </a:t>
              </a:r>
              <a:r>
                <a:rPr lang="fi-FI" altLang="fi-FI" sz="1200" b="1" dirty="0" err="1" smtClean="0"/>
                <a:t>kultt</a:t>
              </a:r>
              <a:r>
                <a:rPr lang="fi-FI" altLang="fi-FI" sz="1200" b="1" dirty="0" smtClean="0"/>
                <a:t>. </a:t>
              </a:r>
              <a:r>
                <a:rPr lang="fi-FI" altLang="fi-FI" sz="1200" b="1" dirty="0"/>
                <a:t>m</a:t>
              </a:r>
              <a:r>
                <a:rPr lang="fi-FI" altLang="fi-FI" sz="1200" b="1" dirty="0" smtClean="0"/>
                <a:t>yös kohdesisältönä</a:t>
              </a:r>
              <a:endParaRPr lang="fi-FI" altLang="fi-FI" sz="1200" b="1" dirty="0"/>
            </a:p>
          </p:txBody>
        </p:sp>
        <p:sp>
          <p:nvSpPr>
            <p:cNvPr id="150" name="Rectangle 96"/>
            <p:cNvSpPr>
              <a:spLocks noChangeArrowheads="1"/>
            </p:cNvSpPr>
            <p:nvPr/>
          </p:nvSpPr>
          <p:spPr bwMode="auto">
            <a:xfrm>
              <a:off x="518" y="3167"/>
              <a:ext cx="963" cy="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fi-FI" altLang="fi-FI" b="1" dirty="0" smtClean="0"/>
                <a:t>Päävastuulliset</a:t>
              </a:r>
              <a:endParaRPr lang="fi-FI" altLang="fi-FI" b="1" dirty="0"/>
            </a:p>
          </p:txBody>
        </p:sp>
        <p:sp>
          <p:nvSpPr>
            <p:cNvPr id="154" name="Freeform 100"/>
            <p:cNvSpPr>
              <a:spLocks/>
            </p:cNvSpPr>
            <p:nvPr/>
          </p:nvSpPr>
          <p:spPr bwMode="auto">
            <a:xfrm>
              <a:off x="978" y="2272"/>
              <a:ext cx="122" cy="121"/>
            </a:xfrm>
            <a:custGeom>
              <a:avLst/>
              <a:gdLst>
                <a:gd name="T0" fmla="*/ 4 w 122"/>
                <a:gd name="T1" fmla="*/ 0 h 121"/>
                <a:gd name="T2" fmla="*/ 122 w 122"/>
                <a:gd name="T3" fmla="*/ 3 h 121"/>
                <a:gd name="T4" fmla="*/ 118 w 122"/>
                <a:gd name="T5" fmla="*/ 121 h 121"/>
                <a:gd name="T6" fmla="*/ 0 w 122"/>
                <a:gd name="T7" fmla="*/ 118 h 121"/>
                <a:gd name="T8" fmla="*/ 4 w 122"/>
                <a:gd name="T9" fmla="*/ 0 h 121"/>
              </a:gdLst>
              <a:ahLst/>
              <a:cxnLst>
                <a:cxn ang="0">
                  <a:pos x="T0" y="T1"/>
                </a:cxn>
                <a:cxn ang="0">
                  <a:pos x="T2" y="T3"/>
                </a:cxn>
                <a:cxn ang="0">
                  <a:pos x="T4" y="T5"/>
                </a:cxn>
                <a:cxn ang="0">
                  <a:pos x="T6" y="T7"/>
                </a:cxn>
                <a:cxn ang="0">
                  <a:pos x="T8" y="T9"/>
                </a:cxn>
              </a:cxnLst>
              <a:rect l="0" t="0" r="r" b="b"/>
              <a:pathLst>
                <a:path w="122" h="121">
                  <a:moveTo>
                    <a:pt x="4" y="0"/>
                  </a:moveTo>
                  <a:lnTo>
                    <a:pt x="122" y="3"/>
                  </a:lnTo>
                  <a:lnTo>
                    <a:pt x="118" y="121"/>
                  </a:lnTo>
                  <a:lnTo>
                    <a:pt x="0" y="118"/>
                  </a:lnTo>
                  <a:lnTo>
                    <a:pt x="4" y="0"/>
                  </a:lnTo>
                  <a:close/>
                </a:path>
              </a:pathLst>
            </a:custGeom>
            <a:solidFill>
              <a:srgbClr val="D065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55" name="Rectangle 101"/>
            <p:cNvSpPr>
              <a:spLocks noChangeArrowheads="1"/>
            </p:cNvSpPr>
            <p:nvPr/>
          </p:nvSpPr>
          <p:spPr bwMode="auto">
            <a:xfrm>
              <a:off x="701" y="2416"/>
              <a:ext cx="120" cy="120"/>
            </a:xfrm>
            <a:prstGeom prst="rect">
              <a:avLst/>
            </a:prstGeom>
            <a:solidFill>
              <a:srgbClr val="3333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56" name="Rectangle 102"/>
            <p:cNvSpPr>
              <a:spLocks noChangeArrowheads="1"/>
            </p:cNvSpPr>
            <p:nvPr/>
          </p:nvSpPr>
          <p:spPr bwMode="auto">
            <a:xfrm>
              <a:off x="814" y="2443"/>
              <a:ext cx="119" cy="119"/>
            </a:xfrm>
            <a:prstGeom prst="rect">
              <a:avLst/>
            </a:prstGeom>
            <a:solidFill>
              <a:srgbClr val="3333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57" name="Rectangle 103"/>
            <p:cNvSpPr>
              <a:spLocks noChangeArrowheads="1"/>
            </p:cNvSpPr>
            <p:nvPr/>
          </p:nvSpPr>
          <p:spPr bwMode="auto">
            <a:xfrm>
              <a:off x="1053" y="2416"/>
              <a:ext cx="120" cy="120"/>
            </a:xfrm>
            <a:prstGeom prst="rect">
              <a:avLst/>
            </a:prstGeom>
            <a:solidFill>
              <a:srgbClr val="7C7C7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58" name="Rectangle 104"/>
            <p:cNvSpPr>
              <a:spLocks noChangeArrowheads="1"/>
            </p:cNvSpPr>
            <p:nvPr/>
          </p:nvSpPr>
          <p:spPr bwMode="auto">
            <a:xfrm>
              <a:off x="502" y="2343"/>
              <a:ext cx="119" cy="120"/>
            </a:xfrm>
            <a:prstGeom prst="rect">
              <a:avLst/>
            </a:prstGeom>
            <a:solidFill>
              <a:srgbClr val="F0CB7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59" name="Rectangle 105"/>
            <p:cNvSpPr>
              <a:spLocks noChangeArrowheads="1"/>
            </p:cNvSpPr>
            <p:nvPr/>
          </p:nvSpPr>
          <p:spPr bwMode="auto">
            <a:xfrm>
              <a:off x="781" y="2343"/>
              <a:ext cx="119" cy="120"/>
            </a:xfrm>
            <a:prstGeom prst="rect">
              <a:avLst/>
            </a:prstGeom>
            <a:solidFill>
              <a:srgbClr val="3333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0" name="Rectangle 106"/>
            <p:cNvSpPr>
              <a:spLocks noChangeArrowheads="1"/>
            </p:cNvSpPr>
            <p:nvPr/>
          </p:nvSpPr>
          <p:spPr bwMode="auto">
            <a:xfrm>
              <a:off x="973" y="2343"/>
              <a:ext cx="113" cy="120"/>
            </a:xfrm>
            <a:prstGeom prst="rect">
              <a:avLst/>
            </a:prstGeom>
            <a:solidFill>
              <a:srgbClr val="3333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1" name="Freeform 107"/>
            <p:cNvSpPr>
              <a:spLocks/>
            </p:cNvSpPr>
            <p:nvPr/>
          </p:nvSpPr>
          <p:spPr bwMode="auto">
            <a:xfrm>
              <a:off x="899" y="2380"/>
              <a:ext cx="152" cy="153"/>
            </a:xfrm>
            <a:custGeom>
              <a:avLst/>
              <a:gdLst>
                <a:gd name="T0" fmla="*/ 43 w 152"/>
                <a:gd name="T1" fmla="*/ 153 h 153"/>
                <a:gd name="T2" fmla="*/ 152 w 152"/>
                <a:gd name="T3" fmla="*/ 109 h 153"/>
                <a:gd name="T4" fmla="*/ 109 w 152"/>
                <a:gd name="T5" fmla="*/ 0 h 153"/>
                <a:gd name="T6" fmla="*/ 0 w 152"/>
                <a:gd name="T7" fmla="*/ 43 h 153"/>
                <a:gd name="T8" fmla="*/ 43 w 152"/>
                <a:gd name="T9" fmla="*/ 153 h 153"/>
              </a:gdLst>
              <a:ahLst/>
              <a:cxnLst>
                <a:cxn ang="0">
                  <a:pos x="T0" y="T1"/>
                </a:cxn>
                <a:cxn ang="0">
                  <a:pos x="T2" y="T3"/>
                </a:cxn>
                <a:cxn ang="0">
                  <a:pos x="T4" y="T5"/>
                </a:cxn>
                <a:cxn ang="0">
                  <a:pos x="T6" y="T7"/>
                </a:cxn>
                <a:cxn ang="0">
                  <a:pos x="T8" y="T9"/>
                </a:cxn>
              </a:cxnLst>
              <a:rect l="0" t="0" r="r" b="b"/>
              <a:pathLst>
                <a:path w="152" h="153">
                  <a:moveTo>
                    <a:pt x="43" y="153"/>
                  </a:moveTo>
                  <a:lnTo>
                    <a:pt x="152" y="109"/>
                  </a:lnTo>
                  <a:lnTo>
                    <a:pt x="109" y="0"/>
                  </a:lnTo>
                  <a:lnTo>
                    <a:pt x="0" y="43"/>
                  </a:lnTo>
                  <a:lnTo>
                    <a:pt x="43" y="153"/>
                  </a:lnTo>
                  <a:close/>
                </a:path>
              </a:pathLst>
            </a:custGeom>
            <a:solidFill>
              <a:srgbClr val="2D4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2" name="Freeform 108"/>
            <p:cNvSpPr>
              <a:spLocks/>
            </p:cNvSpPr>
            <p:nvPr/>
          </p:nvSpPr>
          <p:spPr bwMode="auto">
            <a:xfrm>
              <a:off x="983" y="2456"/>
              <a:ext cx="153" cy="153"/>
            </a:xfrm>
            <a:custGeom>
              <a:avLst/>
              <a:gdLst>
                <a:gd name="T0" fmla="*/ 42 w 153"/>
                <a:gd name="T1" fmla="*/ 153 h 153"/>
                <a:gd name="T2" fmla="*/ 153 w 153"/>
                <a:gd name="T3" fmla="*/ 110 h 153"/>
                <a:gd name="T4" fmla="*/ 110 w 153"/>
                <a:gd name="T5" fmla="*/ 0 h 153"/>
                <a:gd name="T6" fmla="*/ 0 w 153"/>
                <a:gd name="T7" fmla="*/ 43 h 153"/>
                <a:gd name="T8" fmla="*/ 42 w 153"/>
                <a:gd name="T9" fmla="*/ 153 h 153"/>
              </a:gdLst>
              <a:ahLst/>
              <a:cxnLst>
                <a:cxn ang="0">
                  <a:pos x="T0" y="T1"/>
                </a:cxn>
                <a:cxn ang="0">
                  <a:pos x="T2" y="T3"/>
                </a:cxn>
                <a:cxn ang="0">
                  <a:pos x="T4" y="T5"/>
                </a:cxn>
                <a:cxn ang="0">
                  <a:pos x="T6" y="T7"/>
                </a:cxn>
                <a:cxn ang="0">
                  <a:pos x="T8" y="T9"/>
                </a:cxn>
              </a:cxnLst>
              <a:rect l="0" t="0" r="r" b="b"/>
              <a:pathLst>
                <a:path w="153" h="153">
                  <a:moveTo>
                    <a:pt x="42" y="153"/>
                  </a:moveTo>
                  <a:lnTo>
                    <a:pt x="153" y="110"/>
                  </a:lnTo>
                  <a:lnTo>
                    <a:pt x="110" y="0"/>
                  </a:lnTo>
                  <a:lnTo>
                    <a:pt x="0" y="43"/>
                  </a:lnTo>
                  <a:lnTo>
                    <a:pt x="42" y="153"/>
                  </a:lnTo>
                  <a:close/>
                </a:path>
              </a:pathLst>
            </a:custGeom>
            <a:solidFill>
              <a:srgbClr val="7387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3" name="Freeform 109"/>
            <p:cNvSpPr>
              <a:spLocks/>
            </p:cNvSpPr>
            <p:nvPr/>
          </p:nvSpPr>
          <p:spPr bwMode="auto">
            <a:xfrm>
              <a:off x="542" y="2453"/>
              <a:ext cx="152" cy="153"/>
            </a:xfrm>
            <a:custGeom>
              <a:avLst/>
              <a:gdLst>
                <a:gd name="T0" fmla="*/ 41 w 152"/>
                <a:gd name="T1" fmla="*/ 153 h 153"/>
                <a:gd name="T2" fmla="*/ 152 w 152"/>
                <a:gd name="T3" fmla="*/ 111 h 153"/>
                <a:gd name="T4" fmla="*/ 109 w 152"/>
                <a:gd name="T5" fmla="*/ 0 h 153"/>
                <a:gd name="T6" fmla="*/ 0 w 152"/>
                <a:gd name="T7" fmla="*/ 43 h 153"/>
                <a:gd name="T8" fmla="*/ 41 w 152"/>
                <a:gd name="T9" fmla="*/ 153 h 153"/>
              </a:gdLst>
              <a:ahLst/>
              <a:cxnLst>
                <a:cxn ang="0">
                  <a:pos x="T0" y="T1"/>
                </a:cxn>
                <a:cxn ang="0">
                  <a:pos x="T2" y="T3"/>
                </a:cxn>
                <a:cxn ang="0">
                  <a:pos x="T4" y="T5"/>
                </a:cxn>
                <a:cxn ang="0">
                  <a:pos x="T6" y="T7"/>
                </a:cxn>
                <a:cxn ang="0">
                  <a:pos x="T8" y="T9"/>
                </a:cxn>
              </a:cxnLst>
              <a:rect l="0" t="0" r="r" b="b"/>
              <a:pathLst>
                <a:path w="152" h="153">
                  <a:moveTo>
                    <a:pt x="41" y="153"/>
                  </a:moveTo>
                  <a:lnTo>
                    <a:pt x="152" y="111"/>
                  </a:lnTo>
                  <a:lnTo>
                    <a:pt x="109" y="0"/>
                  </a:lnTo>
                  <a:lnTo>
                    <a:pt x="0" y="43"/>
                  </a:lnTo>
                  <a:lnTo>
                    <a:pt x="41" y="153"/>
                  </a:lnTo>
                  <a:close/>
                </a:path>
              </a:pathLst>
            </a:custGeom>
            <a:solidFill>
              <a:srgbClr val="7387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4" name="Freeform 110"/>
            <p:cNvSpPr>
              <a:spLocks/>
            </p:cNvSpPr>
            <p:nvPr/>
          </p:nvSpPr>
          <p:spPr bwMode="auto">
            <a:xfrm>
              <a:off x="797" y="2353"/>
              <a:ext cx="153" cy="153"/>
            </a:xfrm>
            <a:custGeom>
              <a:avLst/>
              <a:gdLst>
                <a:gd name="T0" fmla="*/ 43 w 153"/>
                <a:gd name="T1" fmla="*/ 153 h 153"/>
                <a:gd name="T2" fmla="*/ 153 w 153"/>
                <a:gd name="T3" fmla="*/ 110 h 153"/>
                <a:gd name="T4" fmla="*/ 110 w 153"/>
                <a:gd name="T5" fmla="*/ 0 h 153"/>
                <a:gd name="T6" fmla="*/ 0 w 153"/>
                <a:gd name="T7" fmla="*/ 43 h 153"/>
                <a:gd name="T8" fmla="*/ 43 w 153"/>
                <a:gd name="T9" fmla="*/ 153 h 153"/>
              </a:gdLst>
              <a:ahLst/>
              <a:cxnLst>
                <a:cxn ang="0">
                  <a:pos x="T0" y="T1"/>
                </a:cxn>
                <a:cxn ang="0">
                  <a:pos x="T2" y="T3"/>
                </a:cxn>
                <a:cxn ang="0">
                  <a:pos x="T4" y="T5"/>
                </a:cxn>
                <a:cxn ang="0">
                  <a:pos x="T6" y="T7"/>
                </a:cxn>
                <a:cxn ang="0">
                  <a:pos x="T8" y="T9"/>
                </a:cxn>
              </a:cxnLst>
              <a:rect l="0" t="0" r="r" b="b"/>
              <a:pathLst>
                <a:path w="153" h="153">
                  <a:moveTo>
                    <a:pt x="43" y="153"/>
                  </a:moveTo>
                  <a:lnTo>
                    <a:pt x="153" y="110"/>
                  </a:lnTo>
                  <a:lnTo>
                    <a:pt x="110" y="0"/>
                  </a:lnTo>
                  <a:lnTo>
                    <a:pt x="0" y="43"/>
                  </a:lnTo>
                  <a:lnTo>
                    <a:pt x="43" y="153"/>
                  </a:lnTo>
                  <a:close/>
                </a:path>
              </a:pathLst>
            </a:custGeom>
            <a:solidFill>
              <a:srgbClr val="7387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5" name="Freeform 111"/>
            <p:cNvSpPr>
              <a:spLocks/>
            </p:cNvSpPr>
            <p:nvPr/>
          </p:nvSpPr>
          <p:spPr bwMode="auto">
            <a:xfrm>
              <a:off x="975" y="2283"/>
              <a:ext cx="153" cy="153"/>
            </a:xfrm>
            <a:custGeom>
              <a:avLst/>
              <a:gdLst>
                <a:gd name="T0" fmla="*/ 43 w 153"/>
                <a:gd name="T1" fmla="*/ 153 h 153"/>
                <a:gd name="T2" fmla="*/ 153 w 153"/>
                <a:gd name="T3" fmla="*/ 110 h 153"/>
                <a:gd name="T4" fmla="*/ 111 w 153"/>
                <a:gd name="T5" fmla="*/ 0 h 153"/>
                <a:gd name="T6" fmla="*/ 0 w 153"/>
                <a:gd name="T7" fmla="*/ 44 h 153"/>
                <a:gd name="T8" fmla="*/ 43 w 153"/>
                <a:gd name="T9" fmla="*/ 153 h 153"/>
              </a:gdLst>
              <a:ahLst/>
              <a:cxnLst>
                <a:cxn ang="0">
                  <a:pos x="T0" y="T1"/>
                </a:cxn>
                <a:cxn ang="0">
                  <a:pos x="T2" y="T3"/>
                </a:cxn>
                <a:cxn ang="0">
                  <a:pos x="T4" y="T5"/>
                </a:cxn>
                <a:cxn ang="0">
                  <a:pos x="T6" y="T7"/>
                </a:cxn>
                <a:cxn ang="0">
                  <a:pos x="T8" y="T9"/>
                </a:cxn>
              </a:cxnLst>
              <a:rect l="0" t="0" r="r" b="b"/>
              <a:pathLst>
                <a:path w="153" h="153">
                  <a:moveTo>
                    <a:pt x="43" y="153"/>
                  </a:moveTo>
                  <a:lnTo>
                    <a:pt x="153" y="110"/>
                  </a:lnTo>
                  <a:lnTo>
                    <a:pt x="111" y="0"/>
                  </a:lnTo>
                  <a:lnTo>
                    <a:pt x="0" y="44"/>
                  </a:lnTo>
                  <a:lnTo>
                    <a:pt x="43" y="153"/>
                  </a:lnTo>
                  <a:close/>
                </a:path>
              </a:pathLst>
            </a:custGeom>
            <a:solidFill>
              <a:srgbClr val="7387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6" name="Freeform 112"/>
            <p:cNvSpPr>
              <a:spLocks/>
            </p:cNvSpPr>
            <p:nvPr/>
          </p:nvSpPr>
          <p:spPr bwMode="auto">
            <a:xfrm>
              <a:off x="802" y="2275"/>
              <a:ext cx="140" cy="140"/>
            </a:xfrm>
            <a:custGeom>
              <a:avLst/>
              <a:gdLst>
                <a:gd name="T0" fmla="*/ 117 w 140"/>
                <a:gd name="T1" fmla="*/ 0 h 140"/>
                <a:gd name="T2" fmla="*/ 0 w 140"/>
                <a:gd name="T3" fmla="*/ 25 h 140"/>
                <a:gd name="T4" fmla="*/ 25 w 140"/>
                <a:gd name="T5" fmla="*/ 140 h 140"/>
                <a:gd name="T6" fmla="*/ 140 w 140"/>
                <a:gd name="T7" fmla="*/ 116 h 140"/>
                <a:gd name="T8" fmla="*/ 117 w 140"/>
                <a:gd name="T9" fmla="*/ 0 h 140"/>
              </a:gdLst>
              <a:ahLst/>
              <a:cxnLst>
                <a:cxn ang="0">
                  <a:pos x="T0" y="T1"/>
                </a:cxn>
                <a:cxn ang="0">
                  <a:pos x="T2" y="T3"/>
                </a:cxn>
                <a:cxn ang="0">
                  <a:pos x="T4" y="T5"/>
                </a:cxn>
                <a:cxn ang="0">
                  <a:pos x="T6" y="T7"/>
                </a:cxn>
                <a:cxn ang="0">
                  <a:pos x="T8" y="T9"/>
                </a:cxn>
              </a:cxnLst>
              <a:rect l="0" t="0" r="r" b="b"/>
              <a:pathLst>
                <a:path w="140" h="140">
                  <a:moveTo>
                    <a:pt x="117" y="0"/>
                  </a:moveTo>
                  <a:lnTo>
                    <a:pt x="0" y="25"/>
                  </a:lnTo>
                  <a:lnTo>
                    <a:pt x="25" y="140"/>
                  </a:lnTo>
                  <a:lnTo>
                    <a:pt x="140" y="116"/>
                  </a:lnTo>
                  <a:lnTo>
                    <a:pt x="117" y="0"/>
                  </a:lnTo>
                  <a:close/>
                </a:path>
              </a:pathLst>
            </a:custGeom>
            <a:solidFill>
              <a:srgbClr val="B6BF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7" name="Freeform 113"/>
            <p:cNvSpPr>
              <a:spLocks/>
            </p:cNvSpPr>
            <p:nvPr/>
          </p:nvSpPr>
          <p:spPr bwMode="auto">
            <a:xfrm>
              <a:off x="583" y="2310"/>
              <a:ext cx="138" cy="138"/>
            </a:xfrm>
            <a:custGeom>
              <a:avLst/>
              <a:gdLst>
                <a:gd name="T0" fmla="*/ 138 w 138"/>
                <a:gd name="T1" fmla="*/ 23 h 138"/>
                <a:gd name="T2" fmla="*/ 22 w 138"/>
                <a:gd name="T3" fmla="*/ 0 h 138"/>
                <a:gd name="T4" fmla="*/ 0 w 138"/>
                <a:gd name="T5" fmla="*/ 116 h 138"/>
                <a:gd name="T6" fmla="*/ 115 w 138"/>
                <a:gd name="T7" fmla="*/ 138 h 138"/>
                <a:gd name="T8" fmla="*/ 138 w 138"/>
                <a:gd name="T9" fmla="*/ 23 h 138"/>
              </a:gdLst>
              <a:ahLst/>
              <a:cxnLst>
                <a:cxn ang="0">
                  <a:pos x="T0" y="T1"/>
                </a:cxn>
                <a:cxn ang="0">
                  <a:pos x="T2" y="T3"/>
                </a:cxn>
                <a:cxn ang="0">
                  <a:pos x="T4" y="T5"/>
                </a:cxn>
                <a:cxn ang="0">
                  <a:pos x="T6" y="T7"/>
                </a:cxn>
                <a:cxn ang="0">
                  <a:pos x="T8" y="T9"/>
                </a:cxn>
              </a:cxnLst>
              <a:rect l="0" t="0" r="r" b="b"/>
              <a:pathLst>
                <a:path w="138" h="138">
                  <a:moveTo>
                    <a:pt x="138" y="23"/>
                  </a:moveTo>
                  <a:lnTo>
                    <a:pt x="22" y="0"/>
                  </a:lnTo>
                  <a:lnTo>
                    <a:pt x="0" y="116"/>
                  </a:lnTo>
                  <a:lnTo>
                    <a:pt x="115" y="138"/>
                  </a:lnTo>
                  <a:lnTo>
                    <a:pt x="138" y="23"/>
                  </a:lnTo>
                  <a:close/>
                </a:path>
              </a:pathLst>
            </a:custGeom>
            <a:solidFill>
              <a:srgbClr val="D065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8" name="Freeform 114"/>
            <p:cNvSpPr>
              <a:spLocks/>
            </p:cNvSpPr>
            <p:nvPr/>
          </p:nvSpPr>
          <p:spPr bwMode="auto">
            <a:xfrm>
              <a:off x="1005" y="2473"/>
              <a:ext cx="121" cy="121"/>
            </a:xfrm>
            <a:custGeom>
              <a:avLst/>
              <a:gdLst>
                <a:gd name="T0" fmla="*/ 118 w 121"/>
                <a:gd name="T1" fmla="*/ 0 h 121"/>
                <a:gd name="T2" fmla="*/ 0 w 121"/>
                <a:gd name="T3" fmla="*/ 3 h 121"/>
                <a:gd name="T4" fmla="*/ 3 w 121"/>
                <a:gd name="T5" fmla="*/ 121 h 121"/>
                <a:gd name="T6" fmla="*/ 121 w 121"/>
                <a:gd name="T7" fmla="*/ 118 h 121"/>
                <a:gd name="T8" fmla="*/ 118 w 121"/>
                <a:gd name="T9" fmla="*/ 0 h 121"/>
              </a:gdLst>
              <a:ahLst/>
              <a:cxnLst>
                <a:cxn ang="0">
                  <a:pos x="T0" y="T1"/>
                </a:cxn>
                <a:cxn ang="0">
                  <a:pos x="T2" y="T3"/>
                </a:cxn>
                <a:cxn ang="0">
                  <a:pos x="T4" y="T5"/>
                </a:cxn>
                <a:cxn ang="0">
                  <a:pos x="T6" y="T7"/>
                </a:cxn>
                <a:cxn ang="0">
                  <a:pos x="T8" y="T9"/>
                </a:cxn>
              </a:cxnLst>
              <a:rect l="0" t="0" r="r" b="b"/>
              <a:pathLst>
                <a:path w="121" h="121">
                  <a:moveTo>
                    <a:pt x="118" y="0"/>
                  </a:moveTo>
                  <a:lnTo>
                    <a:pt x="0" y="3"/>
                  </a:lnTo>
                  <a:lnTo>
                    <a:pt x="3" y="121"/>
                  </a:lnTo>
                  <a:lnTo>
                    <a:pt x="121" y="118"/>
                  </a:lnTo>
                  <a:lnTo>
                    <a:pt x="118" y="0"/>
                  </a:lnTo>
                  <a:close/>
                </a:path>
              </a:pathLst>
            </a:custGeom>
            <a:solidFill>
              <a:srgbClr val="D065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9" name="Freeform 115"/>
            <p:cNvSpPr>
              <a:spLocks/>
            </p:cNvSpPr>
            <p:nvPr/>
          </p:nvSpPr>
          <p:spPr bwMode="auto">
            <a:xfrm>
              <a:off x="704" y="2300"/>
              <a:ext cx="146" cy="146"/>
            </a:xfrm>
            <a:custGeom>
              <a:avLst/>
              <a:gdLst>
                <a:gd name="T0" fmla="*/ 146 w 146"/>
                <a:gd name="T1" fmla="*/ 32 h 146"/>
                <a:gd name="T2" fmla="*/ 32 w 146"/>
                <a:gd name="T3" fmla="*/ 0 h 146"/>
                <a:gd name="T4" fmla="*/ 0 w 146"/>
                <a:gd name="T5" fmla="*/ 115 h 146"/>
                <a:gd name="T6" fmla="*/ 115 w 146"/>
                <a:gd name="T7" fmla="*/ 146 h 146"/>
                <a:gd name="T8" fmla="*/ 146 w 146"/>
                <a:gd name="T9" fmla="*/ 32 h 146"/>
              </a:gdLst>
              <a:ahLst/>
              <a:cxnLst>
                <a:cxn ang="0">
                  <a:pos x="T0" y="T1"/>
                </a:cxn>
                <a:cxn ang="0">
                  <a:pos x="T2" y="T3"/>
                </a:cxn>
                <a:cxn ang="0">
                  <a:pos x="T4" y="T5"/>
                </a:cxn>
                <a:cxn ang="0">
                  <a:pos x="T6" y="T7"/>
                </a:cxn>
                <a:cxn ang="0">
                  <a:pos x="T8" y="T9"/>
                </a:cxn>
              </a:cxnLst>
              <a:rect l="0" t="0" r="r" b="b"/>
              <a:pathLst>
                <a:path w="146" h="146">
                  <a:moveTo>
                    <a:pt x="146" y="32"/>
                  </a:moveTo>
                  <a:lnTo>
                    <a:pt x="32" y="0"/>
                  </a:lnTo>
                  <a:lnTo>
                    <a:pt x="0" y="115"/>
                  </a:lnTo>
                  <a:lnTo>
                    <a:pt x="115" y="146"/>
                  </a:lnTo>
                  <a:lnTo>
                    <a:pt x="146" y="32"/>
                  </a:lnTo>
                  <a:close/>
                </a:path>
              </a:pathLst>
            </a:custGeom>
            <a:solidFill>
              <a:srgbClr val="4560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0" name="Freeform 116"/>
            <p:cNvSpPr>
              <a:spLocks/>
            </p:cNvSpPr>
            <p:nvPr/>
          </p:nvSpPr>
          <p:spPr bwMode="auto">
            <a:xfrm>
              <a:off x="478" y="2506"/>
              <a:ext cx="1116" cy="472"/>
            </a:xfrm>
            <a:custGeom>
              <a:avLst/>
              <a:gdLst>
                <a:gd name="T0" fmla="*/ 771 w 1116"/>
                <a:gd name="T1" fmla="*/ 246 h 472"/>
                <a:gd name="T2" fmla="*/ 776 w 1116"/>
                <a:gd name="T3" fmla="*/ 239 h 472"/>
                <a:gd name="T4" fmla="*/ 783 w 1116"/>
                <a:gd name="T5" fmla="*/ 224 h 472"/>
                <a:gd name="T6" fmla="*/ 784 w 1116"/>
                <a:gd name="T7" fmla="*/ 110 h 472"/>
                <a:gd name="T8" fmla="*/ 784 w 1116"/>
                <a:gd name="T9" fmla="*/ 33 h 472"/>
                <a:gd name="T10" fmla="*/ 784 w 1116"/>
                <a:gd name="T11" fmla="*/ 27 h 472"/>
                <a:gd name="T12" fmla="*/ 789 w 1116"/>
                <a:gd name="T13" fmla="*/ 13 h 472"/>
                <a:gd name="T14" fmla="*/ 798 w 1116"/>
                <a:gd name="T15" fmla="*/ 5 h 472"/>
                <a:gd name="T16" fmla="*/ 811 w 1116"/>
                <a:gd name="T17" fmla="*/ 0 h 472"/>
                <a:gd name="T18" fmla="*/ 950 w 1116"/>
                <a:gd name="T19" fmla="*/ 0 h 472"/>
                <a:gd name="T20" fmla="*/ 957 w 1116"/>
                <a:gd name="T21" fmla="*/ 2 h 472"/>
                <a:gd name="T22" fmla="*/ 979 w 1116"/>
                <a:gd name="T23" fmla="*/ 18 h 472"/>
                <a:gd name="T24" fmla="*/ 1018 w 1116"/>
                <a:gd name="T25" fmla="*/ 63 h 472"/>
                <a:gd name="T26" fmla="*/ 1073 w 1116"/>
                <a:gd name="T27" fmla="*/ 138 h 472"/>
                <a:gd name="T28" fmla="*/ 1111 w 1116"/>
                <a:gd name="T29" fmla="*/ 196 h 472"/>
                <a:gd name="T30" fmla="*/ 1116 w 1116"/>
                <a:gd name="T31" fmla="*/ 209 h 472"/>
                <a:gd name="T32" fmla="*/ 1116 w 1116"/>
                <a:gd name="T33" fmla="*/ 279 h 472"/>
                <a:gd name="T34" fmla="*/ 1116 w 1116"/>
                <a:gd name="T35" fmla="*/ 355 h 472"/>
                <a:gd name="T36" fmla="*/ 1115 w 1116"/>
                <a:gd name="T37" fmla="*/ 379 h 472"/>
                <a:gd name="T38" fmla="*/ 1106 w 1116"/>
                <a:gd name="T39" fmla="*/ 400 h 472"/>
                <a:gd name="T40" fmla="*/ 1096 w 1116"/>
                <a:gd name="T41" fmla="*/ 420 h 472"/>
                <a:gd name="T42" fmla="*/ 1082 w 1116"/>
                <a:gd name="T43" fmla="*/ 437 h 472"/>
                <a:gd name="T44" fmla="*/ 1065 w 1116"/>
                <a:gd name="T45" fmla="*/ 452 h 472"/>
                <a:gd name="T46" fmla="*/ 1045 w 1116"/>
                <a:gd name="T47" fmla="*/ 462 h 472"/>
                <a:gd name="T48" fmla="*/ 1023 w 1116"/>
                <a:gd name="T49" fmla="*/ 470 h 472"/>
                <a:gd name="T50" fmla="*/ 1000 w 1116"/>
                <a:gd name="T51" fmla="*/ 472 h 472"/>
                <a:gd name="T52" fmla="*/ 110 w 1116"/>
                <a:gd name="T53" fmla="*/ 472 h 472"/>
                <a:gd name="T54" fmla="*/ 87 w 1116"/>
                <a:gd name="T55" fmla="*/ 470 h 472"/>
                <a:gd name="T56" fmla="*/ 67 w 1116"/>
                <a:gd name="T57" fmla="*/ 462 h 472"/>
                <a:gd name="T58" fmla="*/ 49 w 1116"/>
                <a:gd name="T59" fmla="*/ 452 h 472"/>
                <a:gd name="T60" fmla="*/ 32 w 1116"/>
                <a:gd name="T61" fmla="*/ 437 h 472"/>
                <a:gd name="T62" fmla="*/ 19 w 1116"/>
                <a:gd name="T63" fmla="*/ 420 h 472"/>
                <a:gd name="T64" fmla="*/ 9 w 1116"/>
                <a:gd name="T65" fmla="*/ 400 h 472"/>
                <a:gd name="T66" fmla="*/ 2 w 1116"/>
                <a:gd name="T67" fmla="*/ 379 h 472"/>
                <a:gd name="T68" fmla="*/ 0 w 1116"/>
                <a:gd name="T69" fmla="*/ 355 h 472"/>
                <a:gd name="T70" fmla="*/ 771 w 1116"/>
                <a:gd name="T71" fmla="*/ 259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16" h="472">
                  <a:moveTo>
                    <a:pt x="771" y="259"/>
                  </a:moveTo>
                  <a:lnTo>
                    <a:pt x="771" y="246"/>
                  </a:lnTo>
                  <a:lnTo>
                    <a:pt x="771" y="246"/>
                  </a:lnTo>
                  <a:lnTo>
                    <a:pt x="776" y="239"/>
                  </a:lnTo>
                  <a:lnTo>
                    <a:pt x="781" y="233"/>
                  </a:lnTo>
                  <a:lnTo>
                    <a:pt x="783" y="224"/>
                  </a:lnTo>
                  <a:lnTo>
                    <a:pt x="784" y="216"/>
                  </a:lnTo>
                  <a:lnTo>
                    <a:pt x="784" y="110"/>
                  </a:lnTo>
                  <a:lnTo>
                    <a:pt x="784" y="110"/>
                  </a:lnTo>
                  <a:lnTo>
                    <a:pt x="784" y="33"/>
                  </a:lnTo>
                  <a:lnTo>
                    <a:pt x="784" y="33"/>
                  </a:lnTo>
                  <a:lnTo>
                    <a:pt x="784" y="27"/>
                  </a:lnTo>
                  <a:lnTo>
                    <a:pt x="786" y="20"/>
                  </a:lnTo>
                  <a:lnTo>
                    <a:pt x="789" y="13"/>
                  </a:lnTo>
                  <a:lnTo>
                    <a:pt x="793" y="8"/>
                  </a:lnTo>
                  <a:lnTo>
                    <a:pt x="798" y="5"/>
                  </a:lnTo>
                  <a:lnTo>
                    <a:pt x="804" y="2"/>
                  </a:lnTo>
                  <a:lnTo>
                    <a:pt x="811" y="0"/>
                  </a:lnTo>
                  <a:lnTo>
                    <a:pt x="817" y="0"/>
                  </a:lnTo>
                  <a:lnTo>
                    <a:pt x="950" y="0"/>
                  </a:lnTo>
                  <a:lnTo>
                    <a:pt x="950" y="0"/>
                  </a:lnTo>
                  <a:lnTo>
                    <a:pt x="957" y="2"/>
                  </a:lnTo>
                  <a:lnTo>
                    <a:pt x="967" y="8"/>
                  </a:lnTo>
                  <a:lnTo>
                    <a:pt x="979" y="18"/>
                  </a:lnTo>
                  <a:lnTo>
                    <a:pt x="990" y="32"/>
                  </a:lnTo>
                  <a:lnTo>
                    <a:pt x="1018" y="63"/>
                  </a:lnTo>
                  <a:lnTo>
                    <a:pt x="1047" y="100"/>
                  </a:lnTo>
                  <a:lnTo>
                    <a:pt x="1073" y="138"/>
                  </a:lnTo>
                  <a:lnTo>
                    <a:pt x="1095" y="171"/>
                  </a:lnTo>
                  <a:lnTo>
                    <a:pt x="1111" y="196"/>
                  </a:lnTo>
                  <a:lnTo>
                    <a:pt x="1115" y="204"/>
                  </a:lnTo>
                  <a:lnTo>
                    <a:pt x="1116" y="209"/>
                  </a:lnTo>
                  <a:lnTo>
                    <a:pt x="1116" y="209"/>
                  </a:lnTo>
                  <a:lnTo>
                    <a:pt x="1116" y="279"/>
                  </a:lnTo>
                  <a:lnTo>
                    <a:pt x="1116" y="355"/>
                  </a:lnTo>
                  <a:lnTo>
                    <a:pt x="1116" y="355"/>
                  </a:lnTo>
                  <a:lnTo>
                    <a:pt x="1116" y="367"/>
                  </a:lnTo>
                  <a:lnTo>
                    <a:pt x="1115" y="379"/>
                  </a:lnTo>
                  <a:lnTo>
                    <a:pt x="1111" y="389"/>
                  </a:lnTo>
                  <a:lnTo>
                    <a:pt x="1106" y="400"/>
                  </a:lnTo>
                  <a:lnTo>
                    <a:pt x="1101" y="410"/>
                  </a:lnTo>
                  <a:lnTo>
                    <a:pt x="1096" y="420"/>
                  </a:lnTo>
                  <a:lnTo>
                    <a:pt x="1090" y="429"/>
                  </a:lnTo>
                  <a:lnTo>
                    <a:pt x="1082" y="437"/>
                  </a:lnTo>
                  <a:lnTo>
                    <a:pt x="1073" y="445"/>
                  </a:lnTo>
                  <a:lnTo>
                    <a:pt x="1065" y="452"/>
                  </a:lnTo>
                  <a:lnTo>
                    <a:pt x="1055" y="457"/>
                  </a:lnTo>
                  <a:lnTo>
                    <a:pt x="1045" y="462"/>
                  </a:lnTo>
                  <a:lnTo>
                    <a:pt x="1033" y="467"/>
                  </a:lnTo>
                  <a:lnTo>
                    <a:pt x="1023" y="470"/>
                  </a:lnTo>
                  <a:lnTo>
                    <a:pt x="1012" y="472"/>
                  </a:lnTo>
                  <a:lnTo>
                    <a:pt x="1000" y="472"/>
                  </a:lnTo>
                  <a:lnTo>
                    <a:pt x="110" y="472"/>
                  </a:lnTo>
                  <a:lnTo>
                    <a:pt x="110" y="472"/>
                  </a:lnTo>
                  <a:lnTo>
                    <a:pt x="98" y="472"/>
                  </a:lnTo>
                  <a:lnTo>
                    <a:pt x="87" y="470"/>
                  </a:lnTo>
                  <a:lnTo>
                    <a:pt x="77" y="467"/>
                  </a:lnTo>
                  <a:lnTo>
                    <a:pt x="67" y="462"/>
                  </a:lnTo>
                  <a:lnTo>
                    <a:pt x="57" y="457"/>
                  </a:lnTo>
                  <a:lnTo>
                    <a:pt x="49" y="452"/>
                  </a:lnTo>
                  <a:lnTo>
                    <a:pt x="40" y="445"/>
                  </a:lnTo>
                  <a:lnTo>
                    <a:pt x="32" y="437"/>
                  </a:lnTo>
                  <a:lnTo>
                    <a:pt x="25" y="429"/>
                  </a:lnTo>
                  <a:lnTo>
                    <a:pt x="19" y="420"/>
                  </a:lnTo>
                  <a:lnTo>
                    <a:pt x="14" y="410"/>
                  </a:lnTo>
                  <a:lnTo>
                    <a:pt x="9" y="400"/>
                  </a:lnTo>
                  <a:lnTo>
                    <a:pt x="5" y="389"/>
                  </a:lnTo>
                  <a:lnTo>
                    <a:pt x="2" y="379"/>
                  </a:lnTo>
                  <a:lnTo>
                    <a:pt x="0" y="367"/>
                  </a:lnTo>
                  <a:lnTo>
                    <a:pt x="0" y="355"/>
                  </a:lnTo>
                  <a:lnTo>
                    <a:pt x="0" y="259"/>
                  </a:lnTo>
                  <a:lnTo>
                    <a:pt x="771" y="259"/>
                  </a:lnTo>
                  <a:close/>
                </a:path>
              </a:pathLst>
            </a:custGeom>
            <a:solidFill>
              <a:srgbClr val="CCCCCC"/>
            </a:solidFill>
            <a:ln w="11113">
              <a:solidFill>
                <a:srgbClr val="808080"/>
              </a:solid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171" name="Freeform 117"/>
            <p:cNvSpPr>
              <a:spLocks/>
            </p:cNvSpPr>
            <p:nvPr/>
          </p:nvSpPr>
          <p:spPr bwMode="auto">
            <a:xfrm>
              <a:off x="1193" y="2881"/>
              <a:ext cx="179" cy="180"/>
            </a:xfrm>
            <a:custGeom>
              <a:avLst/>
              <a:gdLst>
                <a:gd name="T0" fmla="*/ 0 w 179"/>
                <a:gd name="T1" fmla="*/ 90 h 180"/>
                <a:gd name="T2" fmla="*/ 0 w 179"/>
                <a:gd name="T3" fmla="*/ 90 h 180"/>
                <a:gd name="T4" fmla="*/ 1 w 179"/>
                <a:gd name="T5" fmla="*/ 108 h 180"/>
                <a:gd name="T6" fmla="*/ 6 w 179"/>
                <a:gd name="T7" fmla="*/ 125 h 180"/>
                <a:gd name="T8" fmla="*/ 14 w 179"/>
                <a:gd name="T9" fmla="*/ 142 h 180"/>
                <a:gd name="T10" fmla="*/ 26 w 179"/>
                <a:gd name="T11" fmla="*/ 155 h 180"/>
                <a:gd name="T12" fmla="*/ 39 w 179"/>
                <a:gd name="T13" fmla="*/ 165 h 180"/>
                <a:gd name="T14" fmla="*/ 54 w 179"/>
                <a:gd name="T15" fmla="*/ 173 h 180"/>
                <a:gd name="T16" fmla="*/ 71 w 179"/>
                <a:gd name="T17" fmla="*/ 178 h 180"/>
                <a:gd name="T18" fmla="*/ 89 w 179"/>
                <a:gd name="T19" fmla="*/ 180 h 180"/>
                <a:gd name="T20" fmla="*/ 89 w 179"/>
                <a:gd name="T21" fmla="*/ 180 h 180"/>
                <a:gd name="T22" fmla="*/ 107 w 179"/>
                <a:gd name="T23" fmla="*/ 178 h 180"/>
                <a:gd name="T24" fmla="*/ 124 w 179"/>
                <a:gd name="T25" fmla="*/ 173 h 180"/>
                <a:gd name="T26" fmla="*/ 139 w 179"/>
                <a:gd name="T27" fmla="*/ 165 h 180"/>
                <a:gd name="T28" fmla="*/ 152 w 179"/>
                <a:gd name="T29" fmla="*/ 155 h 180"/>
                <a:gd name="T30" fmla="*/ 164 w 179"/>
                <a:gd name="T31" fmla="*/ 142 h 180"/>
                <a:gd name="T32" fmla="*/ 172 w 179"/>
                <a:gd name="T33" fmla="*/ 125 h 180"/>
                <a:gd name="T34" fmla="*/ 177 w 179"/>
                <a:gd name="T35" fmla="*/ 108 h 180"/>
                <a:gd name="T36" fmla="*/ 179 w 179"/>
                <a:gd name="T37" fmla="*/ 90 h 180"/>
                <a:gd name="T38" fmla="*/ 179 w 179"/>
                <a:gd name="T39" fmla="*/ 90 h 180"/>
                <a:gd name="T40" fmla="*/ 177 w 179"/>
                <a:gd name="T41" fmla="*/ 73 h 180"/>
                <a:gd name="T42" fmla="*/ 172 w 179"/>
                <a:gd name="T43" fmla="*/ 55 h 180"/>
                <a:gd name="T44" fmla="*/ 164 w 179"/>
                <a:gd name="T45" fmla="*/ 40 h 180"/>
                <a:gd name="T46" fmla="*/ 152 w 179"/>
                <a:gd name="T47" fmla="*/ 27 h 180"/>
                <a:gd name="T48" fmla="*/ 139 w 179"/>
                <a:gd name="T49" fmla="*/ 17 h 180"/>
                <a:gd name="T50" fmla="*/ 124 w 179"/>
                <a:gd name="T51" fmla="*/ 9 h 180"/>
                <a:gd name="T52" fmla="*/ 107 w 179"/>
                <a:gd name="T53" fmla="*/ 4 h 180"/>
                <a:gd name="T54" fmla="*/ 89 w 179"/>
                <a:gd name="T55" fmla="*/ 0 h 180"/>
                <a:gd name="T56" fmla="*/ 89 w 179"/>
                <a:gd name="T57" fmla="*/ 0 h 180"/>
                <a:gd name="T58" fmla="*/ 71 w 179"/>
                <a:gd name="T59" fmla="*/ 4 h 180"/>
                <a:gd name="T60" fmla="*/ 54 w 179"/>
                <a:gd name="T61" fmla="*/ 9 h 180"/>
                <a:gd name="T62" fmla="*/ 39 w 179"/>
                <a:gd name="T63" fmla="*/ 17 h 180"/>
                <a:gd name="T64" fmla="*/ 26 w 179"/>
                <a:gd name="T65" fmla="*/ 27 h 180"/>
                <a:gd name="T66" fmla="*/ 14 w 179"/>
                <a:gd name="T67" fmla="*/ 40 h 180"/>
                <a:gd name="T68" fmla="*/ 6 w 179"/>
                <a:gd name="T69" fmla="*/ 55 h 180"/>
                <a:gd name="T70" fmla="*/ 1 w 179"/>
                <a:gd name="T71" fmla="*/ 73 h 180"/>
                <a:gd name="T72" fmla="*/ 0 w 179"/>
                <a:gd name="T73" fmla="*/ 90 h 180"/>
                <a:gd name="T74" fmla="*/ 0 w 179"/>
                <a:gd name="T75" fmla="*/ 9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79" h="180">
                  <a:moveTo>
                    <a:pt x="0" y="90"/>
                  </a:moveTo>
                  <a:lnTo>
                    <a:pt x="0" y="90"/>
                  </a:lnTo>
                  <a:lnTo>
                    <a:pt x="1" y="108"/>
                  </a:lnTo>
                  <a:lnTo>
                    <a:pt x="6" y="125"/>
                  </a:lnTo>
                  <a:lnTo>
                    <a:pt x="14" y="142"/>
                  </a:lnTo>
                  <a:lnTo>
                    <a:pt x="26" y="155"/>
                  </a:lnTo>
                  <a:lnTo>
                    <a:pt x="39" y="165"/>
                  </a:lnTo>
                  <a:lnTo>
                    <a:pt x="54" y="173"/>
                  </a:lnTo>
                  <a:lnTo>
                    <a:pt x="71" y="178"/>
                  </a:lnTo>
                  <a:lnTo>
                    <a:pt x="89" y="180"/>
                  </a:lnTo>
                  <a:lnTo>
                    <a:pt x="89" y="180"/>
                  </a:lnTo>
                  <a:lnTo>
                    <a:pt x="107" y="178"/>
                  </a:lnTo>
                  <a:lnTo>
                    <a:pt x="124" y="173"/>
                  </a:lnTo>
                  <a:lnTo>
                    <a:pt x="139" y="165"/>
                  </a:lnTo>
                  <a:lnTo>
                    <a:pt x="152" y="155"/>
                  </a:lnTo>
                  <a:lnTo>
                    <a:pt x="164" y="142"/>
                  </a:lnTo>
                  <a:lnTo>
                    <a:pt x="172" y="125"/>
                  </a:lnTo>
                  <a:lnTo>
                    <a:pt x="177" y="108"/>
                  </a:lnTo>
                  <a:lnTo>
                    <a:pt x="179" y="90"/>
                  </a:lnTo>
                  <a:lnTo>
                    <a:pt x="179" y="90"/>
                  </a:lnTo>
                  <a:lnTo>
                    <a:pt x="177" y="73"/>
                  </a:lnTo>
                  <a:lnTo>
                    <a:pt x="172" y="55"/>
                  </a:lnTo>
                  <a:lnTo>
                    <a:pt x="164" y="40"/>
                  </a:lnTo>
                  <a:lnTo>
                    <a:pt x="152" y="27"/>
                  </a:lnTo>
                  <a:lnTo>
                    <a:pt x="139" y="17"/>
                  </a:lnTo>
                  <a:lnTo>
                    <a:pt x="124" y="9"/>
                  </a:lnTo>
                  <a:lnTo>
                    <a:pt x="107" y="4"/>
                  </a:lnTo>
                  <a:lnTo>
                    <a:pt x="89" y="0"/>
                  </a:lnTo>
                  <a:lnTo>
                    <a:pt x="89" y="0"/>
                  </a:lnTo>
                  <a:lnTo>
                    <a:pt x="71" y="4"/>
                  </a:lnTo>
                  <a:lnTo>
                    <a:pt x="54" y="9"/>
                  </a:lnTo>
                  <a:lnTo>
                    <a:pt x="39" y="17"/>
                  </a:lnTo>
                  <a:lnTo>
                    <a:pt x="26" y="27"/>
                  </a:lnTo>
                  <a:lnTo>
                    <a:pt x="14" y="40"/>
                  </a:lnTo>
                  <a:lnTo>
                    <a:pt x="6" y="55"/>
                  </a:lnTo>
                  <a:lnTo>
                    <a:pt x="1" y="73"/>
                  </a:lnTo>
                  <a:lnTo>
                    <a:pt x="0" y="90"/>
                  </a:lnTo>
                  <a:lnTo>
                    <a:pt x="0" y="9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2" name="Freeform 118"/>
            <p:cNvSpPr>
              <a:spLocks/>
            </p:cNvSpPr>
            <p:nvPr/>
          </p:nvSpPr>
          <p:spPr bwMode="auto">
            <a:xfrm>
              <a:off x="668" y="2881"/>
              <a:ext cx="179" cy="180"/>
            </a:xfrm>
            <a:custGeom>
              <a:avLst/>
              <a:gdLst>
                <a:gd name="T0" fmla="*/ 0 w 179"/>
                <a:gd name="T1" fmla="*/ 90 h 180"/>
                <a:gd name="T2" fmla="*/ 0 w 179"/>
                <a:gd name="T3" fmla="*/ 90 h 180"/>
                <a:gd name="T4" fmla="*/ 1 w 179"/>
                <a:gd name="T5" fmla="*/ 108 h 180"/>
                <a:gd name="T6" fmla="*/ 6 w 179"/>
                <a:gd name="T7" fmla="*/ 125 h 180"/>
                <a:gd name="T8" fmla="*/ 15 w 179"/>
                <a:gd name="T9" fmla="*/ 142 h 180"/>
                <a:gd name="T10" fmla="*/ 26 w 179"/>
                <a:gd name="T11" fmla="*/ 155 h 180"/>
                <a:gd name="T12" fmla="*/ 40 w 179"/>
                <a:gd name="T13" fmla="*/ 165 h 180"/>
                <a:gd name="T14" fmla="*/ 55 w 179"/>
                <a:gd name="T15" fmla="*/ 173 h 180"/>
                <a:gd name="T16" fmla="*/ 71 w 179"/>
                <a:gd name="T17" fmla="*/ 178 h 180"/>
                <a:gd name="T18" fmla="*/ 89 w 179"/>
                <a:gd name="T19" fmla="*/ 180 h 180"/>
                <a:gd name="T20" fmla="*/ 89 w 179"/>
                <a:gd name="T21" fmla="*/ 180 h 180"/>
                <a:gd name="T22" fmla="*/ 108 w 179"/>
                <a:gd name="T23" fmla="*/ 178 h 180"/>
                <a:gd name="T24" fmla="*/ 124 w 179"/>
                <a:gd name="T25" fmla="*/ 173 h 180"/>
                <a:gd name="T26" fmla="*/ 139 w 179"/>
                <a:gd name="T27" fmla="*/ 165 h 180"/>
                <a:gd name="T28" fmla="*/ 153 w 179"/>
                <a:gd name="T29" fmla="*/ 155 h 180"/>
                <a:gd name="T30" fmla="*/ 164 w 179"/>
                <a:gd name="T31" fmla="*/ 142 h 180"/>
                <a:gd name="T32" fmla="*/ 172 w 179"/>
                <a:gd name="T33" fmla="*/ 125 h 180"/>
                <a:gd name="T34" fmla="*/ 177 w 179"/>
                <a:gd name="T35" fmla="*/ 108 h 180"/>
                <a:gd name="T36" fmla="*/ 179 w 179"/>
                <a:gd name="T37" fmla="*/ 90 h 180"/>
                <a:gd name="T38" fmla="*/ 179 w 179"/>
                <a:gd name="T39" fmla="*/ 90 h 180"/>
                <a:gd name="T40" fmla="*/ 177 w 179"/>
                <a:gd name="T41" fmla="*/ 73 h 180"/>
                <a:gd name="T42" fmla="*/ 172 w 179"/>
                <a:gd name="T43" fmla="*/ 55 h 180"/>
                <a:gd name="T44" fmla="*/ 164 w 179"/>
                <a:gd name="T45" fmla="*/ 40 h 180"/>
                <a:gd name="T46" fmla="*/ 153 w 179"/>
                <a:gd name="T47" fmla="*/ 27 h 180"/>
                <a:gd name="T48" fmla="*/ 139 w 179"/>
                <a:gd name="T49" fmla="*/ 17 h 180"/>
                <a:gd name="T50" fmla="*/ 124 w 179"/>
                <a:gd name="T51" fmla="*/ 9 h 180"/>
                <a:gd name="T52" fmla="*/ 108 w 179"/>
                <a:gd name="T53" fmla="*/ 4 h 180"/>
                <a:gd name="T54" fmla="*/ 89 w 179"/>
                <a:gd name="T55" fmla="*/ 0 h 180"/>
                <a:gd name="T56" fmla="*/ 89 w 179"/>
                <a:gd name="T57" fmla="*/ 0 h 180"/>
                <a:gd name="T58" fmla="*/ 71 w 179"/>
                <a:gd name="T59" fmla="*/ 4 h 180"/>
                <a:gd name="T60" fmla="*/ 55 w 179"/>
                <a:gd name="T61" fmla="*/ 9 h 180"/>
                <a:gd name="T62" fmla="*/ 40 w 179"/>
                <a:gd name="T63" fmla="*/ 17 h 180"/>
                <a:gd name="T64" fmla="*/ 26 w 179"/>
                <a:gd name="T65" fmla="*/ 27 h 180"/>
                <a:gd name="T66" fmla="*/ 15 w 179"/>
                <a:gd name="T67" fmla="*/ 40 h 180"/>
                <a:gd name="T68" fmla="*/ 6 w 179"/>
                <a:gd name="T69" fmla="*/ 55 h 180"/>
                <a:gd name="T70" fmla="*/ 1 w 179"/>
                <a:gd name="T71" fmla="*/ 73 h 180"/>
                <a:gd name="T72" fmla="*/ 0 w 179"/>
                <a:gd name="T73" fmla="*/ 90 h 180"/>
                <a:gd name="T74" fmla="*/ 0 w 179"/>
                <a:gd name="T75" fmla="*/ 9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79" h="180">
                  <a:moveTo>
                    <a:pt x="0" y="90"/>
                  </a:moveTo>
                  <a:lnTo>
                    <a:pt x="0" y="90"/>
                  </a:lnTo>
                  <a:lnTo>
                    <a:pt x="1" y="108"/>
                  </a:lnTo>
                  <a:lnTo>
                    <a:pt x="6" y="125"/>
                  </a:lnTo>
                  <a:lnTo>
                    <a:pt x="15" y="142"/>
                  </a:lnTo>
                  <a:lnTo>
                    <a:pt x="26" y="155"/>
                  </a:lnTo>
                  <a:lnTo>
                    <a:pt x="40" y="165"/>
                  </a:lnTo>
                  <a:lnTo>
                    <a:pt x="55" y="173"/>
                  </a:lnTo>
                  <a:lnTo>
                    <a:pt x="71" y="178"/>
                  </a:lnTo>
                  <a:lnTo>
                    <a:pt x="89" y="180"/>
                  </a:lnTo>
                  <a:lnTo>
                    <a:pt x="89" y="180"/>
                  </a:lnTo>
                  <a:lnTo>
                    <a:pt x="108" y="178"/>
                  </a:lnTo>
                  <a:lnTo>
                    <a:pt x="124" y="173"/>
                  </a:lnTo>
                  <a:lnTo>
                    <a:pt x="139" y="165"/>
                  </a:lnTo>
                  <a:lnTo>
                    <a:pt x="153" y="155"/>
                  </a:lnTo>
                  <a:lnTo>
                    <a:pt x="164" y="142"/>
                  </a:lnTo>
                  <a:lnTo>
                    <a:pt x="172" y="125"/>
                  </a:lnTo>
                  <a:lnTo>
                    <a:pt x="177" y="108"/>
                  </a:lnTo>
                  <a:lnTo>
                    <a:pt x="179" y="90"/>
                  </a:lnTo>
                  <a:lnTo>
                    <a:pt x="179" y="90"/>
                  </a:lnTo>
                  <a:lnTo>
                    <a:pt x="177" y="73"/>
                  </a:lnTo>
                  <a:lnTo>
                    <a:pt x="172" y="55"/>
                  </a:lnTo>
                  <a:lnTo>
                    <a:pt x="164" y="40"/>
                  </a:lnTo>
                  <a:lnTo>
                    <a:pt x="153" y="27"/>
                  </a:lnTo>
                  <a:lnTo>
                    <a:pt x="139" y="17"/>
                  </a:lnTo>
                  <a:lnTo>
                    <a:pt x="124" y="9"/>
                  </a:lnTo>
                  <a:lnTo>
                    <a:pt x="108" y="4"/>
                  </a:lnTo>
                  <a:lnTo>
                    <a:pt x="89" y="0"/>
                  </a:lnTo>
                  <a:lnTo>
                    <a:pt x="89" y="0"/>
                  </a:lnTo>
                  <a:lnTo>
                    <a:pt x="71" y="4"/>
                  </a:lnTo>
                  <a:lnTo>
                    <a:pt x="55" y="9"/>
                  </a:lnTo>
                  <a:lnTo>
                    <a:pt x="40" y="17"/>
                  </a:lnTo>
                  <a:lnTo>
                    <a:pt x="26" y="27"/>
                  </a:lnTo>
                  <a:lnTo>
                    <a:pt x="15" y="40"/>
                  </a:lnTo>
                  <a:lnTo>
                    <a:pt x="6" y="55"/>
                  </a:lnTo>
                  <a:lnTo>
                    <a:pt x="1" y="73"/>
                  </a:lnTo>
                  <a:lnTo>
                    <a:pt x="0" y="90"/>
                  </a:lnTo>
                  <a:lnTo>
                    <a:pt x="0" y="9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3" name="Freeform 119"/>
            <p:cNvSpPr>
              <a:spLocks/>
            </p:cNvSpPr>
            <p:nvPr/>
          </p:nvSpPr>
          <p:spPr bwMode="auto">
            <a:xfrm>
              <a:off x="482" y="2443"/>
              <a:ext cx="764" cy="385"/>
            </a:xfrm>
            <a:custGeom>
              <a:avLst/>
              <a:gdLst>
                <a:gd name="T0" fmla="*/ 0 w 764"/>
                <a:gd name="T1" fmla="*/ 352 h 385"/>
                <a:gd name="T2" fmla="*/ 0 w 764"/>
                <a:gd name="T3" fmla="*/ 352 h 385"/>
                <a:gd name="T4" fmla="*/ 0 w 764"/>
                <a:gd name="T5" fmla="*/ 359 h 385"/>
                <a:gd name="T6" fmla="*/ 3 w 764"/>
                <a:gd name="T7" fmla="*/ 365 h 385"/>
                <a:gd name="T8" fmla="*/ 5 w 764"/>
                <a:gd name="T9" fmla="*/ 370 h 385"/>
                <a:gd name="T10" fmla="*/ 10 w 764"/>
                <a:gd name="T11" fmla="*/ 375 h 385"/>
                <a:gd name="T12" fmla="*/ 15 w 764"/>
                <a:gd name="T13" fmla="*/ 380 h 385"/>
                <a:gd name="T14" fmla="*/ 20 w 764"/>
                <a:gd name="T15" fmla="*/ 382 h 385"/>
                <a:gd name="T16" fmla="*/ 26 w 764"/>
                <a:gd name="T17" fmla="*/ 385 h 385"/>
                <a:gd name="T18" fmla="*/ 33 w 764"/>
                <a:gd name="T19" fmla="*/ 385 h 385"/>
                <a:gd name="T20" fmla="*/ 730 w 764"/>
                <a:gd name="T21" fmla="*/ 385 h 385"/>
                <a:gd name="T22" fmla="*/ 730 w 764"/>
                <a:gd name="T23" fmla="*/ 385 h 385"/>
                <a:gd name="T24" fmla="*/ 737 w 764"/>
                <a:gd name="T25" fmla="*/ 385 h 385"/>
                <a:gd name="T26" fmla="*/ 744 w 764"/>
                <a:gd name="T27" fmla="*/ 382 h 385"/>
                <a:gd name="T28" fmla="*/ 749 w 764"/>
                <a:gd name="T29" fmla="*/ 380 h 385"/>
                <a:gd name="T30" fmla="*/ 754 w 764"/>
                <a:gd name="T31" fmla="*/ 375 h 385"/>
                <a:gd name="T32" fmla="*/ 759 w 764"/>
                <a:gd name="T33" fmla="*/ 370 h 385"/>
                <a:gd name="T34" fmla="*/ 760 w 764"/>
                <a:gd name="T35" fmla="*/ 365 h 385"/>
                <a:gd name="T36" fmla="*/ 764 w 764"/>
                <a:gd name="T37" fmla="*/ 359 h 385"/>
                <a:gd name="T38" fmla="*/ 764 w 764"/>
                <a:gd name="T39" fmla="*/ 352 h 385"/>
                <a:gd name="T40" fmla="*/ 764 w 764"/>
                <a:gd name="T41" fmla="*/ 33 h 385"/>
                <a:gd name="T42" fmla="*/ 764 w 764"/>
                <a:gd name="T43" fmla="*/ 33 h 385"/>
                <a:gd name="T44" fmla="*/ 764 w 764"/>
                <a:gd name="T45" fmla="*/ 26 h 385"/>
                <a:gd name="T46" fmla="*/ 760 w 764"/>
                <a:gd name="T47" fmla="*/ 20 h 385"/>
                <a:gd name="T48" fmla="*/ 759 w 764"/>
                <a:gd name="T49" fmla="*/ 15 h 385"/>
                <a:gd name="T50" fmla="*/ 754 w 764"/>
                <a:gd name="T51" fmla="*/ 10 h 385"/>
                <a:gd name="T52" fmla="*/ 749 w 764"/>
                <a:gd name="T53" fmla="*/ 5 h 385"/>
                <a:gd name="T54" fmla="*/ 744 w 764"/>
                <a:gd name="T55" fmla="*/ 3 h 385"/>
                <a:gd name="T56" fmla="*/ 737 w 764"/>
                <a:gd name="T57" fmla="*/ 0 h 385"/>
                <a:gd name="T58" fmla="*/ 730 w 764"/>
                <a:gd name="T59" fmla="*/ 0 h 385"/>
                <a:gd name="T60" fmla="*/ 33 w 764"/>
                <a:gd name="T61" fmla="*/ 0 h 385"/>
                <a:gd name="T62" fmla="*/ 33 w 764"/>
                <a:gd name="T63" fmla="*/ 0 h 385"/>
                <a:gd name="T64" fmla="*/ 26 w 764"/>
                <a:gd name="T65" fmla="*/ 0 h 385"/>
                <a:gd name="T66" fmla="*/ 20 w 764"/>
                <a:gd name="T67" fmla="*/ 3 h 385"/>
                <a:gd name="T68" fmla="*/ 15 w 764"/>
                <a:gd name="T69" fmla="*/ 5 h 385"/>
                <a:gd name="T70" fmla="*/ 10 w 764"/>
                <a:gd name="T71" fmla="*/ 10 h 385"/>
                <a:gd name="T72" fmla="*/ 5 w 764"/>
                <a:gd name="T73" fmla="*/ 15 h 385"/>
                <a:gd name="T74" fmla="*/ 3 w 764"/>
                <a:gd name="T75" fmla="*/ 20 h 385"/>
                <a:gd name="T76" fmla="*/ 0 w 764"/>
                <a:gd name="T77" fmla="*/ 26 h 385"/>
                <a:gd name="T78" fmla="*/ 0 w 764"/>
                <a:gd name="T79" fmla="*/ 33 h 385"/>
                <a:gd name="T80" fmla="*/ 0 w 764"/>
                <a:gd name="T81" fmla="*/ 352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64" h="385">
                  <a:moveTo>
                    <a:pt x="0" y="352"/>
                  </a:moveTo>
                  <a:lnTo>
                    <a:pt x="0" y="352"/>
                  </a:lnTo>
                  <a:lnTo>
                    <a:pt x="0" y="359"/>
                  </a:lnTo>
                  <a:lnTo>
                    <a:pt x="3" y="365"/>
                  </a:lnTo>
                  <a:lnTo>
                    <a:pt x="5" y="370"/>
                  </a:lnTo>
                  <a:lnTo>
                    <a:pt x="10" y="375"/>
                  </a:lnTo>
                  <a:lnTo>
                    <a:pt x="15" y="380"/>
                  </a:lnTo>
                  <a:lnTo>
                    <a:pt x="20" y="382"/>
                  </a:lnTo>
                  <a:lnTo>
                    <a:pt x="26" y="385"/>
                  </a:lnTo>
                  <a:lnTo>
                    <a:pt x="33" y="385"/>
                  </a:lnTo>
                  <a:lnTo>
                    <a:pt x="730" y="385"/>
                  </a:lnTo>
                  <a:lnTo>
                    <a:pt x="730" y="385"/>
                  </a:lnTo>
                  <a:lnTo>
                    <a:pt x="737" y="385"/>
                  </a:lnTo>
                  <a:lnTo>
                    <a:pt x="744" y="382"/>
                  </a:lnTo>
                  <a:lnTo>
                    <a:pt x="749" y="380"/>
                  </a:lnTo>
                  <a:lnTo>
                    <a:pt x="754" y="375"/>
                  </a:lnTo>
                  <a:lnTo>
                    <a:pt x="759" y="370"/>
                  </a:lnTo>
                  <a:lnTo>
                    <a:pt x="760" y="365"/>
                  </a:lnTo>
                  <a:lnTo>
                    <a:pt x="764" y="359"/>
                  </a:lnTo>
                  <a:lnTo>
                    <a:pt x="764" y="352"/>
                  </a:lnTo>
                  <a:lnTo>
                    <a:pt x="764" y="33"/>
                  </a:lnTo>
                  <a:lnTo>
                    <a:pt x="764" y="33"/>
                  </a:lnTo>
                  <a:lnTo>
                    <a:pt x="764" y="26"/>
                  </a:lnTo>
                  <a:lnTo>
                    <a:pt x="760" y="20"/>
                  </a:lnTo>
                  <a:lnTo>
                    <a:pt x="759" y="15"/>
                  </a:lnTo>
                  <a:lnTo>
                    <a:pt x="754" y="10"/>
                  </a:lnTo>
                  <a:lnTo>
                    <a:pt x="749" y="5"/>
                  </a:lnTo>
                  <a:lnTo>
                    <a:pt x="744" y="3"/>
                  </a:lnTo>
                  <a:lnTo>
                    <a:pt x="737" y="0"/>
                  </a:lnTo>
                  <a:lnTo>
                    <a:pt x="730" y="0"/>
                  </a:lnTo>
                  <a:lnTo>
                    <a:pt x="33" y="0"/>
                  </a:lnTo>
                  <a:lnTo>
                    <a:pt x="33" y="0"/>
                  </a:lnTo>
                  <a:lnTo>
                    <a:pt x="26" y="0"/>
                  </a:lnTo>
                  <a:lnTo>
                    <a:pt x="20" y="3"/>
                  </a:lnTo>
                  <a:lnTo>
                    <a:pt x="15" y="5"/>
                  </a:lnTo>
                  <a:lnTo>
                    <a:pt x="10" y="10"/>
                  </a:lnTo>
                  <a:lnTo>
                    <a:pt x="5" y="15"/>
                  </a:lnTo>
                  <a:lnTo>
                    <a:pt x="3" y="20"/>
                  </a:lnTo>
                  <a:lnTo>
                    <a:pt x="0" y="26"/>
                  </a:lnTo>
                  <a:lnTo>
                    <a:pt x="0" y="33"/>
                  </a:lnTo>
                  <a:lnTo>
                    <a:pt x="0" y="352"/>
                  </a:lnTo>
                  <a:close/>
                </a:path>
              </a:pathLst>
            </a:custGeom>
            <a:solidFill>
              <a:srgbClr val="779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4" name="Freeform 120"/>
            <p:cNvSpPr>
              <a:spLocks/>
            </p:cNvSpPr>
            <p:nvPr/>
          </p:nvSpPr>
          <p:spPr bwMode="auto">
            <a:xfrm>
              <a:off x="535" y="2881"/>
              <a:ext cx="179" cy="180"/>
            </a:xfrm>
            <a:custGeom>
              <a:avLst/>
              <a:gdLst>
                <a:gd name="T0" fmla="*/ 0 w 179"/>
                <a:gd name="T1" fmla="*/ 90 h 180"/>
                <a:gd name="T2" fmla="*/ 0 w 179"/>
                <a:gd name="T3" fmla="*/ 90 h 180"/>
                <a:gd name="T4" fmla="*/ 2 w 179"/>
                <a:gd name="T5" fmla="*/ 108 h 180"/>
                <a:gd name="T6" fmla="*/ 7 w 179"/>
                <a:gd name="T7" fmla="*/ 125 h 180"/>
                <a:gd name="T8" fmla="*/ 15 w 179"/>
                <a:gd name="T9" fmla="*/ 142 h 180"/>
                <a:gd name="T10" fmla="*/ 26 w 179"/>
                <a:gd name="T11" fmla="*/ 155 h 180"/>
                <a:gd name="T12" fmla="*/ 40 w 179"/>
                <a:gd name="T13" fmla="*/ 165 h 180"/>
                <a:gd name="T14" fmla="*/ 55 w 179"/>
                <a:gd name="T15" fmla="*/ 173 h 180"/>
                <a:gd name="T16" fmla="*/ 71 w 179"/>
                <a:gd name="T17" fmla="*/ 178 h 180"/>
                <a:gd name="T18" fmla="*/ 90 w 179"/>
                <a:gd name="T19" fmla="*/ 180 h 180"/>
                <a:gd name="T20" fmla="*/ 90 w 179"/>
                <a:gd name="T21" fmla="*/ 180 h 180"/>
                <a:gd name="T22" fmla="*/ 108 w 179"/>
                <a:gd name="T23" fmla="*/ 178 h 180"/>
                <a:gd name="T24" fmla="*/ 124 w 179"/>
                <a:gd name="T25" fmla="*/ 173 h 180"/>
                <a:gd name="T26" fmla="*/ 139 w 179"/>
                <a:gd name="T27" fmla="*/ 165 h 180"/>
                <a:gd name="T28" fmla="*/ 153 w 179"/>
                <a:gd name="T29" fmla="*/ 155 h 180"/>
                <a:gd name="T30" fmla="*/ 164 w 179"/>
                <a:gd name="T31" fmla="*/ 142 h 180"/>
                <a:gd name="T32" fmla="*/ 173 w 179"/>
                <a:gd name="T33" fmla="*/ 125 h 180"/>
                <a:gd name="T34" fmla="*/ 178 w 179"/>
                <a:gd name="T35" fmla="*/ 108 h 180"/>
                <a:gd name="T36" fmla="*/ 179 w 179"/>
                <a:gd name="T37" fmla="*/ 90 h 180"/>
                <a:gd name="T38" fmla="*/ 179 w 179"/>
                <a:gd name="T39" fmla="*/ 90 h 180"/>
                <a:gd name="T40" fmla="*/ 178 w 179"/>
                <a:gd name="T41" fmla="*/ 73 h 180"/>
                <a:gd name="T42" fmla="*/ 173 w 179"/>
                <a:gd name="T43" fmla="*/ 55 h 180"/>
                <a:gd name="T44" fmla="*/ 164 w 179"/>
                <a:gd name="T45" fmla="*/ 40 h 180"/>
                <a:gd name="T46" fmla="*/ 153 w 179"/>
                <a:gd name="T47" fmla="*/ 27 h 180"/>
                <a:gd name="T48" fmla="*/ 139 w 179"/>
                <a:gd name="T49" fmla="*/ 17 h 180"/>
                <a:gd name="T50" fmla="*/ 124 w 179"/>
                <a:gd name="T51" fmla="*/ 9 h 180"/>
                <a:gd name="T52" fmla="*/ 108 w 179"/>
                <a:gd name="T53" fmla="*/ 4 h 180"/>
                <a:gd name="T54" fmla="*/ 90 w 179"/>
                <a:gd name="T55" fmla="*/ 0 h 180"/>
                <a:gd name="T56" fmla="*/ 90 w 179"/>
                <a:gd name="T57" fmla="*/ 0 h 180"/>
                <a:gd name="T58" fmla="*/ 71 w 179"/>
                <a:gd name="T59" fmla="*/ 4 h 180"/>
                <a:gd name="T60" fmla="*/ 55 w 179"/>
                <a:gd name="T61" fmla="*/ 9 h 180"/>
                <a:gd name="T62" fmla="*/ 40 w 179"/>
                <a:gd name="T63" fmla="*/ 17 h 180"/>
                <a:gd name="T64" fmla="*/ 26 w 179"/>
                <a:gd name="T65" fmla="*/ 27 h 180"/>
                <a:gd name="T66" fmla="*/ 15 w 179"/>
                <a:gd name="T67" fmla="*/ 40 h 180"/>
                <a:gd name="T68" fmla="*/ 7 w 179"/>
                <a:gd name="T69" fmla="*/ 55 h 180"/>
                <a:gd name="T70" fmla="*/ 2 w 179"/>
                <a:gd name="T71" fmla="*/ 73 h 180"/>
                <a:gd name="T72" fmla="*/ 0 w 179"/>
                <a:gd name="T73" fmla="*/ 90 h 180"/>
                <a:gd name="T74" fmla="*/ 0 w 179"/>
                <a:gd name="T75" fmla="*/ 9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79" h="180">
                  <a:moveTo>
                    <a:pt x="0" y="90"/>
                  </a:moveTo>
                  <a:lnTo>
                    <a:pt x="0" y="90"/>
                  </a:lnTo>
                  <a:lnTo>
                    <a:pt x="2" y="108"/>
                  </a:lnTo>
                  <a:lnTo>
                    <a:pt x="7" y="125"/>
                  </a:lnTo>
                  <a:lnTo>
                    <a:pt x="15" y="142"/>
                  </a:lnTo>
                  <a:lnTo>
                    <a:pt x="26" y="155"/>
                  </a:lnTo>
                  <a:lnTo>
                    <a:pt x="40" y="165"/>
                  </a:lnTo>
                  <a:lnTo>
                    <a:pt x="55" y="173"/>
                  </a:lnTo>
                  <a:lnTo>
                    <a:pt x="71" y="178"/>
                  </a:lnTo>
                  <a:lnTo>
                    <a:pt x="90" y="180"/>
                  </a:lnTo>
                  <a:lnTo>
                    <a:pt x="90" y="180"/>
                  </a:lnTo>
                  <a:lnTo>
                    <a:pt x="108" y="178"/>
                  </a:lnTo>
                  <a:lnTo>
                    <a:pt x="124" y="173"/>
                  </a:lnTo>
                  <a:lnTo>
                    <a:pt x="139" y="165"/>
                  </a:lnTo>
                  <a:lnTo>
                    <a:pt x="153" y="155"/>
                  </a:lnTo>
                  <a:lnTo>
                    <a:pt x="164" y="142"/>
                  </a:lnTo>
                  <a:lnTo>
                    <a:pt x="173" y="125"/>
                  </a:lnTo>
                  <a:lnTo>
                    <a:pt x="178" y="108"/>
                  </a:lnTo>
                  <a:lnTo>
                    <a:pt x="179" y="90"/>
                  </a:lnTo>
                  <a:lnTo>
                    <a:pt x="179" y="90"/>
                  </a:lnTo>
                  <a:lnTo>
                    <a:pt x="178" y="73"/>
                  </a:lnTo>
                  <a:lnTo>
                    <a:pt x="173" y="55"/>
                  </a:lnTo>
                  <a:lnTo>
                    <a:pt x="164" y="40"/>
                  </a:lnTo>
                  <a:lnTo>
                    <a:pt x="153" y="27"/>
                  </a:lnTo>
                  <a:lnTo>
                    <a:pt x="139" y="17"/>
                  </a:lnTo>
                  <a:lnTo>
                    <a:pt x="124" y="9"/>
                  </a:lnTo>
                  <a:lnTo>
                    <a:pt x="108" y="4"/>
                  </a:lnTo>
                  <a:lnTo>
                    <a:pt x="90" y="0"/>
                  </a:lnTo>
                  <a:lnTo>
                    <a:pt x="90" y="0"/>
                  </a:lnTo>
                  <a:lnTo>
                    <a:pt x="71" y="4"/>
                  </a:lnTo>
                  <a:lnTo>
                    <a:pt x="55" y="9"/>
                  </a:lnTo>
                  <a:lnTo>
                    <a:pt x="40" y="17"/>
                  </a:lnTo>
                  <a:lnTo>
                    <a:pt x="26" y="27"/>
                  </a:lnTo>
                  <a:lnTo>
                    <a:pt x="15" y="40"/>
                  </a:lnTo>
                  <a:lnTo>
                    <a:pt x="7" y="55"/>
                  </a:lnTo>
                  <a:lnTo>
                    <a:pt x="2" y="73"/>
                  </a:lnTo>
                  <a:lnTo>
                    <a:pt x="0" y="90"/>
                  </a:lnTo>
                  <a:lnTo>
                    <a:pt x="0" y="9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5" name="Freeform 121"/>
            <p:cNvSpPr>
              <a:spLocks/>
            </p:cNvSpPr>
            <p:nvPr/>
          </p:nvSpPr>
          <p:spPr bwMode="auto">
            <a:xfrm>
              <a:off x="1299" y="2529"/>
              <a:ext cx="266" cy="193"/>
            </a:xfrm>
            <a:custGeom>
              <a:avLst/>
              <a:gdLst>
                <a:gd name="T0" fmla="*/ 138 w 266"/>
                <a:gd name="T1" fmla="*/ 0 h 193"/>
                <a:gd name="T2" fmla="*/ 0 w 266"/>
                <a:gd name="T3" fmla="*/ 0 h 193"/>
                <a:gd name="T4" fmla="*/ 0 w 266"/>
                <a:gd name="T5" fmla="*/ 193 h 193"/>
                <a:gd name="T6" fmla="*/ 266 w 266"/>
                <a:gd name="T7" fmla="*/ 193 h 193"/>
                <a:gd name="T8" fmla="*/ 138 w 266"/>
                <a:gd name="T9" fmla="*/ 0 h 193"/>
              </a:gdLst>
              <a:ahLst/>
              <a:cxnLst>
                <a:cxn ang="0">
                  <a:pos x="T0" y="T1"/>
                </a:cxn>
                <a:cxn ang="0">
                  <a:pos x="T2" y="T3"/>
                </a:cxn>
                <a:cxn ang="0">
                  <a:pos x="T4" y="T5"/>
                </a:cxn>
                <a:cxn ang="0">
                  <a:pos x="T6" y="T7"/>
                </a:cxn>
                <a:cxn ang="0">
                  <a:pos x="T8" y="T9"/>
                </a:cxn>
              </a:cxnLst>
              <a:rect l="0" t="0" r="r" b="b"/>
              <a:pathLst>
                <a:path w="266" h="193">
                  <a:moveTo>
                    <a:pt x="138" y="0"/>
                  </a:moveTo>
                  <a:lnTo>
                    <a:pt x="0" y="0"/>
                  </a:lnTo>
                  <a:lnTo>
                    <a:pt x="0" y="193"/>
                  </a:lnTo>
                  <a:lnTo>
                    <a:pt x="266" y="193"/>
                  </a:lnTo>
                  <a:lnTo>
                    <a:pt x="138"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6" name="Freeform 122"/>
            <p:cNvSpPr>
              <a:spLocks/>
            </p:cNvSpPr>
            <p:nvPr/>
          </p:nvSpPr>
          <p:spPr bwMode="auto">
            <a:xfrm>
              <a:off x="1305" y="2748"/>
              <a:ext cx="67" cy="20"/>
            </a:xfrm>
            <a:custGeom>
              <a:avLst/>
              <a:gdLst>
                <a:gd name="T0" fmla="*/ 0 w 67"/>
                <a:gd name="T1" fmla="*/ 12 h 20"/>
                <a:gd name="T2" fmla="*/ 0 w 67"/>
                <a:gd name="T3" fmla="*/ 12 h 20"/>
                <a:gd name="T4" fmla="*/ 0 w 67"/>
                <a:gd name="T5" fmla="*/ 15 h 20"/>
                <a:gd name="T6" fmla="*/ 2 w 67"/>
                <a:gd name="T7" fmla="*/ 19 h 20"/>
                <a:gd name="T8" fmla="*/ 5 w 67"/>
                <a:gd name="T9" fmla="*/ 20 h 20"/>
                <a:gd name="T10" fmla="*/ 9 w 67"/>
                <a:gd name="T11" fmla="*/ 20 h 20"/>
                <a:gd name="T12" fmla="*/ 59 w 67"/>
                <a:gd name="T13" fmla="*/ 20 h 20"/>
                <a:gd name="T14" fmla="*/ 59 w 67"/>
                <a:gd name="T15" fmla="*/ 20 h 20"/>
                <a:gd name="T16" fmla="*/ 62 w 67"/>
                <a:gd name="T17" fmla="*/ 20 h 20"/>
                <a:gd name="T18" fmla="*/ 65 w 67"/>
                <a:gd name="T19" fmla="*/ 19 h 20"/>
                <a:gd name="T20" fmla="*/ 67 w 67"/>
                <a:gd name="T21" fmla="*/ 15 h 20"/>
                <a:gd name="T22" fmla="*/ 67 w 67"/>
                <a:gd name="T23" fmla="*/ 12 h 20"/>
                <a:gd name="T24" fmla="*/ 67 w 67"/>
                <a:gd name="T25" fmla="*/ 9 h 20"/>
                <a:gd name="T26" fmla="*/ 67 w 67"/>
                <a:gd name="T27" fmla="*/ 9 h 20"/>
                <a:gd name="T28" fmla="*/ 67 w 67"/>
                <a:gd name="T29" fmla="*/ 5 h 20"/>
                <a:gd name="T30" fmla="*/ 65 w 67"/>
                <a:gd name="T31" fmla="*/ 2 h 20"/>
                <a:gd name="T32" fmla="*/ 62 w 67"/>
                <a:gd name="T33" fmla="*/ 0 h 20"/>
                <a:gd name="T34" fmla="*/ 59 w 67"/>
                <a:gd name="T35" fmla="*/ 0 h 20"/>
                <a:gd name="T36" fmla="*/ 9 w 67"/>
                <a:gd name="T37" fmla="*/ 0 h 20"/>
                <a:gd name="T38" fmla="*/ 9 w 67"/>
                <a:gd name="T39" fmla="*/ 0 h 20"/>
                <a:gd name="T40" fmla="*/ 5 w 67"/>
                <a:gd name="T41" fmla="*/ 0 h 20"/>
                <a:gd name="T42" fmla="*/ 2 w 67"/>
                <a:gd name="T43" fmla="*/ 2 h 20"/>
                <a:gd name="T44" fmla="*/ 0 w 67"/>
                <a:gd name="T45" fmla="*/ 5 h 20"/>
                <a:gd name="T46" fmla="*/ 0 w 67"/>
                <a:gd name="T47" fmla="*/ 9 h 20"/>
                <a:gd name="T48" fmla="*/ 0 w 67"/>
                <a:gd name="T49" fmla="*/ 1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7" h="20">
                  <a:moveTo>
                    <a:pt x="0" y="12"/>
                  </a:moveTo>
                  <a:lnTo>
                    <a:pt x="0" y="12"/>
                  </a:lnTo>
                  <a:lnTo>
                    <a:pt x="0" y="15"/>
                  </a:lnTo>
                  <a:lnTo>
                    <a:pt x="2" y="19"/>
                  </a:lnTo>
                  <a:lnTo>
                    <a:pt x="5" y="20"/>
                  </a:lnTo>
                  <a:lnTo>
                    <a:pt x="9" y="20"/>
                  </a:lnTo>
                  <a:lnTo>
                    <a:pt x="59" y="20"/>
                  </a:lnTo>
                  <a:lnTo>
                    <a:pt x="59" y="20"/>
                  </a:lnTo>
                  <a:lnTo>
                    <a:pt x="62" y="20"/>
                  </a:lnTo>
                  <a:lnTo>
                    <a:pt x="65" y="19"/>
                  </a:lnTo>
                  <a:lnTo>
                    <a:pt x="67" y="15"/>
                  </a:lnTo>
                  <a:lnTo>
                    <a:pt x="67" y="12"/>
                  </a:lnTo>
                  <a:lnTo>
                    <a:pt x="67" y="9"/>
                  </a:lnTo>
                  <a:lnTo>
                    <a:pt x="67" y="9"/>
                  </a:lnTo>
                  <a:lnTo>
                    <a:pt x="67" y="5"/>
                  </a:lnTo>
                  <a:lnTo>
                    <a:pt x="65" y="2"/>
                  </a:lnTo>
                  <a:lnTo>
                    <a:pt x="62" y="0"/>
                  </a:lnTo>
                  <a:lnTo>
                    <a:pt x="59" y="0"/>
                  </a:lnTo>
                  <a:lnTo>
                    <a:pt x="9" y="0"/>
                  </a:lnTo>
                  <a:lnTo>
                    <a:pt x="9" y="0"/>
                  </a:lnTo>
                  <a:lnTo>
                    <a:pt x="5" y="0"/>
                  </a:lnTo>
                  <a:lnTo>
                    <a:pt x="2" y="2"/>
                  </a:lnTo>
                  <a:lnTo>
                    <a:pt x="0" y="5"/>
                  </a:lnTo>
                  <a:lnTo>
                    <a:pt x="0" y="9"/>
                  </a:lnTo>
                  <a:lnTo>
                    <a:pt x="0" y="1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7" name="Freeform 123"/>
            <p:cNvSpPr>
              <a:spLocks/>
            </p:cNvSpPr>
            <p:nvPr/>
          </p:nvSpPr>
          <p:spPr bwMode="auto">
            <a:xfrm>
              <a:off x="1541" y="2828"/>
              <a:ext cx="47" cy="73"/>
            </a:xfrm>
            <a:custGeom>
              <a:avLst/>
              <a:gdLst>
                <a:gd name="T0" fmla="*/ 0 w 47"/>
                <a:gd name="T1" fmla="*/ 43 h 73"/>
                <a:gd name="T2" fmla="*/ 0 w 47"/>
                <a:gd name="T3" fmla="*/ 43 h 73"/>
                <a:gd name="T4" fmla="*/ 2 w 47"/>
                <a:gd name="T5" fmla="*/ 55 h 73"/>
                <a:gd name="T6" fmla="*/ 7 w 47"/>
                <a:gd name="T7" fmla="*/ 65 h 73"/>
                <a:gd name="T8" fmla="*/ 10 w 47"/>
                <a:gd name="T9" fmla="*/ 68 h 73"/>
                <a:gd name="T10" fmla="*/ 14 w 47"/>
                <a:gd name="T11" fmla="*/ 72 h 73"/>
                <a:gd name="T12" fmla="*/ 19 w 47"/>
                <a:gd name="T13" fmla="*/ 73 h 73"/>
                <a:gd name="T14" fmla="*/ 24 w 47"/>
                <a:gd name="T15" fmla="*/ 73 h 73"/>
                <a:gd name="T16" fmla="*/ 24 w 47"/>
                <a:gd name="T17" fmla="*/ 73 h 73"/>
                <a:gd name="T18" fmla="*/ 24 w 47"/>
                <a:gd name="T19" fmla="*/ 73 h 73"/>
                <a:gd name="T20" fmla="*/ 29 w 47"/>
                <a:gd name="T21" fmla="*/ 73 h 73"/>
                <a:gd name="T22" fmla="*/ 33 w 47"/>
                <a:gd name="T23" fmla="*/ 72 h 73"/>
                <a:gd name="T24" fmla="*/ 37 w 47"/>
                <a:gd name="T25" fmla="*/ 68 h 73"/>
                <a:gd name="T26" fmla="*/ 40 w 47"/>
                <a:gd name="T27" fmla="*/ 65 h 73"/>
                <a:gd name="T28" fmla="*/ 45 w 47"/>
                <a:gd name="T29" fmla="*/ 55 h 73"/>
                <a:gd name="T30" fmla="*/ 47 w 47"/>
                <a:gd name="T31" fmla="*/ 43 h 73"/>
                <a:gd name="T32" fmla="*/ 47 w 47"/>
                <a:gd name="T33" fmla="*/ 30 h 73"/>
                <a:gd name="T34" fmla="*/ 47 w 47"/>
                <a:gd name="T35" fmla="*/ 30 h 73"/>
                <a:gd name="T36" fmla="*/ 45 w 47"/>
                <a:gd name="T37" fmla="*/ 18 h 73"/>
                <a:gd name="T38" fmla="*/ 40 w 47"/>
                <a:gd name="T39" fmla="*/ 9 h 73"/>
                <a:gd name="T40" fmla="*/ 37 w 47"/>
                <a:gd name="T41" fmla="*/ 5 h 73"/>
                <a:gd name="T42" fmla="*/ 33 w 47"/>
                <a:gd name="T43" fmla="*/ 2 h 73"/>
                <a:gd name="T44" fmla="*/ 29 w 47"/>
                <a:gd name="T45" fmla="*/ 0 h 73"/>
                <a:gd name="T46" fmla="*/ 24 w 47"/>
                <a:gd name="T47" fmla="*/ 0 h 73"/>
                <a:gd name="T48" fmla="*/ 24 w 47"/>
                <a:gd name="T49" fmla="*/ 0 h 73"/>
                <a:gd name="T50" fmla="*/ 24 w 47"/>
                <a:gd name="T51" fmla="*/ 0 h 73"/>
                <a:gd name="T52" fmla="*/ 19 w 47"/>
                <a:gd name="T53" fmla="*/ 0 h 73"/>
                <a:gd name="T54" fmla="*/ 14 w 47"/>
                <a:gd name="T55" fmla="*/ 2 h 73"/>
                <a:gd name="T56" fmla="*/ 10 w 47"/>
                <a:gd name="T57" fmla="*/ 5 h 73"/>
                <a:gd name="T58" fmla="*/ 7 w 47"/>
                <a:gd name="T59" fmla="*/ 9 h 73"/>
                <a:gd name="T60" fmla="*/ 2 w 47"/>
                <a:gd name="T61" fmla="*/ 18 h 73"/>
                <a:gd name="T62" fmla="*/ 0 w 47"/>
                <a:gd name="T63" fmla="*/ 30 h 73"/>
                <a:gd name="T64" fmla="*/ 0 w 47"/>
                <a:gd name="T65" fmla="*/ 4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7" h="73">
                  <a:moveTo>
                    <a:pt x="0" y="43"/>
                  </a:moveTo>
                  <a:lnTo>
                    <a:pt x="0" y="43"/>
                  </a:lnTo>
                  <a:lnTo>
                    <a:pt x="2" y="55"/>
                  </a:lnTo>
                  <a:lnTo>
                    <a:pt x="7" y="65"/>
                  </a:lnTo>
                  <a:lnTo>
                    <a:pt x="10" y="68"/>
                  </a:lnTo>
                  <a:lnTo>
                    <a:pt x="14" y="72"/>
                  </a:lnTo>
                  <a:lnTo>
                    <a:pt x="19" y="73"/>
                  </a:lnTo>
                  <a:lnTo>
                    <a:pt x="24" y="73"/>
                  </a:lnTo>
                  <a:lnTo>
                    <a:pt x="24" y="73"/>
                  </a:lnTo>
                  <a:lnTo>
                    <a:pt x="24" y="73"/>
                  </a:lnTo>
                  <a:lnTo>
                    <a:pt x="29" y="73"/>
                  </a:lnTo>
                  <a:lnTo>
                    <a:pt x="33" y="72"/>
                  </a:lnTo>
                  <a:lnTo>
                    <a:pt x="37" y="68"/>
                  </a:lnTo>
                  <a:lnTo>
                    <a:pt x="40" y="65"/>
                  </a:lnTo>
                  <a:lnTo>
                    <a:pt x="45" y="55"/>
                  </a:lnTo>
                  <a:lnTo>
                    <a:pt x="47" y="43"/>
                  </a:lnTo>
                  <a:lnTo>
                    <a:pt x="47" y="30"/>
                  </a:lnTo>
                  <a:lnTo>
                    <a:pt x="47" y="30"/>
                  </a:lnTo>
                  <a:lnTo>
                    <a:pt x="45" y="18"/>
                  </a:lnTo>
                  <a:lnTo>
                    <a:pt x="40" y="9"/>
                  </a:lnTo>
                  <a:lnTo>
                    <a:pt x="37" y="5"/>
                  </a:lnTo>
                  <a:lnTo>
                    <a:pt x="33" y="2"/>
                  </a:lnTo>
                  <a:lnTo>
                    <a:pt x="29" y="0"/>
                  </a:lnTo>
                  <a:lnTo>
                    <a:pt x="24" y="0"/>
                  </a:lnTo>
                  <a:lnTo>
                    <a:pt x="24" y="0"/>
                  </a:lnTo>
                  <a:lnTo>
                    <a:pt x="24" y="0"/>
                  </a:lnTo>
                  <a:lnTo>
                    <a:pt x="19" y="0"/>
                  </a:lnTo>
                  <a:lnTo>
                    <a:pt x="14" y="2"/>
                  </a:lnTo>
                  <a:lnTo>
                    <a:pt x="10" y="5"/>
                  </a:lnTo>
                  <a:lnTo>
                    <a:pt x="7" y="9"/>
                  </a:lnTo>
                  <a:lnTo>
                    <a:pt x="2" y="18"/>
                  </a:lnTo>
                  <a:lnTo>
                    <a:pt x="0" y="30"/>
                  </a:lnTo>
                  <a:lnTo>
                    <a:pt x="0" y="43"/>
                  </a:lnTo>
                  <a:close/>
                </a:path>
              </a:pathLst>
            </a:custGeom>
            <a:solidFill>
              <a:srgbClr val="F0CB7C"/>
            </a:solidFill>
            <a:ln w="11113">
              <a:solidFill>
                <a:srgbClr val="808080"/>
              </a:solid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178" name="Freeform 124"/>
            <p:cNvSpPr>
              <a:spLocks/>
            </p:cNvSpPr>
            <p:nvPr/>
          </p:nvSpPr>
          <p:spPr bwMode="auto">
            <a:xfrm>
              <a:off x="1521" y="2813"/>
              <a:ext cx="20" cy="28"/>
            </a:xfrm>
            <a:custGeom>
              <a:avLst/>
              <a:gdLst>
                <a:gd name="T0" fmla="*/ 0 w 20"/>
                <a:gd name="T1" fmla="*/ 17 h 28"/>
                <a:gd name="T2" fmla="*/ 0 w 20"/>
                <a:gd name="T3" fmla="*/ 17 h 28"/>
                <a:gd name="T4" fmla="*/ 2 w 20"/>
                <a:gd name="T5" fmla="*/ 22 h 28"/>
                <a:gd name="T6" fmla="*/ 4 w 20"/>
                <a:gd name="T7" fmla="*/ 25 h 28"/>
                <a:gd name="T8" fmla="*/ 7 w 20"/>
                <a:gd name="T9" fmla="*/ 27 h 28"/>
                <a:gd name="T10" fmla="*/ 10 w 20"/>
                <a:gd name="T11" fmla="*/ 28 h 28"/>
                <a:gd name="T12" fmla="*/ 10 w 20"/>
                <a:gd name="T13" fmla="*/ 28 h 28"/>
                <a:gd name="T14" fmla="*/ 10 w 20"/>
                <a:gd name="T15" fmla="*/ 28 h 28"/>
                <a:gd name="T16" fmla="*/ 14 w 20"/>
                <a:gd name="T17" fmla="*/ 27 h 28"/>
                <a:gd name="T18" fmla="*/ 17 w 20"/>
                <a:gd name="T19" fmla="*/ 25 h 28"/>
                <a:gd name="T20" fmla="*/ 19 w 20"/>
                <a:gd name="T21" fmla="*/ 22 h 28"/>
                <a:gd name="T22" fmla="*/ 20 w 20"/>
                <a:gd name="T23" fmla="*/ 17 h 28"/>
                <a:gd name="T24" fmla="*/ 20 w 20"/>
                <a:gd name="T25" fmla="*/ 12 h 28"/>
                <a:gd name="T26" fmla="*/ 20 w 20"/>
                <a:gd name="T27" fmla="*/ 12 h 28"/>
                <a:gd name="T28" fmla="*/ 19 w 20"/>
                <a:gd name="T29" fmla="*/ 9 h 28"/>
                <a:gd name="T30" fmla="*/ 17 w 20"/>
                <a:gd name="T31" fmla="*/ 4 h 28"/>
                <a:gd name="T32" fmla="*/ 14 w 20"/>
                <a:gd name="T33" fmla="*/ 2 h 28"/>
                <a:gd name="T34" fmla="*/ 10 w 20"/>
                <a:gd name="T35" fmla="*/ 0 h 28"/>
                <a:gd name="T36" fmla="*/ 10 w 20"/>
                <a:gd name="T37" fmla="*/ 0 h 28"/>
                <a:gd name="T38" fmla="*/ 10 w 20"/>
                <a:gd name="T39" fmla="*/ 0 h 28"/>
                <a:gd name="T40" fmla="*/ 7 w 20"/>
                <a:gd name="T41" fmla="*/ 2 h 28"/>
                <a:gd name="T42" fmla="*/ 4 w 20"/>
                <a:gd name="T43" fmla="*/ 4 h 28"/>
                <a:gd name="T44" fmla="*/ 2 w 20"/>
                <a:gd name="T45" fmla="*/ 9 h 28"/>
                <a:gd name="T46" fmla="*/ 0 w 20"/>
                <a:gd name="T47" fmla="*/ 12 h 28"/>
                <a:gd name="T48" fmla="*/ 0 w 20"/>
                <a:gd name="T49" fmla="*/ 1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0" h="28">
                  <a:moveTo>
                    <a:pt x="0" y="17"/>
                  </a:moveTo>
                  <a:lnTo>
                    <a:pt x="0" y="17"/>
                  </a:lnTo>
                  <a:lnTo>
                    <a:pt x="2" y="22"/>
                  </a:lnTo>
                  <a:lnTo>
                    <a:pt x="4" y="25"/>
                  </a:lnTo>
                  <a:lnTo>
                    <a:pt x="7" y="27"/>
                  </a:lnTo>
                  <a:lnTo>
                    <a:pt x="10" y="28"/>
                  </a:lnTo>
                  <a:lnTo>
                    <a:pt x="10" y="28"/>
                  </a:lnTo>
                  <a:lnTo>
                    <a:pt x="10" y="28"/>
                  </a:lnTo>
                  <a:lnTo>
                    <a:pt x="14" y="27"/>
                  </a:lnTo>
                  <a:lnTo>
                    <a:pt x="17" y="25"/>
                  </a:lnTo>
                  <a:lnTo>
                    <a:pt x="19" y="22"/>
                  </a:lnTo>
                  <a:lnTo>
                    <a:pt x="20" y="17"/>
                  </a:lnTo>
                  <a:lnTo>
                    <a:pt x="20" y="12"/>
                  </a:lnTo>
                  <a:lnTo>
                    <a:pt x="20" y="12"/>
                  </a:lnTo>
                  <a:lnTo>
                    <a:pt x="19" y="9"/>
                  </a:lnTo>
                  <a:lnTo>
                    <a:pt x="17" y="4"/>
                  </a:lnTo>
                  <a:lnTo>
                    <a:pt x="14" y="2"/>
                  </a:lnTo>
                  <a:lnTo>
                    <a:pt x="10" y="0"/>
                  </a:lnTo>
                  <a:lnTo>
                    <a:pt x="10" y="0"/>
                  </a:lnTo>
                  <a:lnTo>
                    <a:pt x="10" y="0"/>
                  </a:lnTo>
                  <a:lnTo>
                    <a:pt x="7" y="2"/>
                  </a:lnTo>
                  <a:lnTo>
                    <a:pt x="4" y="4"/>
                  </a:lnTo>
                  <a:lnTo>
                    <a:pt x="2" y="9"/>
                  </a:lnTo>
                  <a:lnTo>
                    <a:pt x="0" y="12"/>
                  </a:lnTo>
                  <a:lnTo>
                    <a:pt x="0" y="17"/>
                  </a:lnTo>
                  <a:close/>
                </a:path>
              </a:pathLst>
            </a:custGeom>
            <a:solidFill>
              <a:srgbClr val="F0CB7C"/>
            </a:solidFill>
            <a:ln w="11113">
              <a:solidFill>
                <a:srgbClr val="808080"/>
              </a:solid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179" name="Freeform 125"/>
            <p:cNvSpPr>
              <a:spLocks/>
            </p:cNvSpPr>
            <p:nvPr/>
          </p:nvSpPr>
          <p:spPr bwMode="auto">
            <a:xfrm>
              <a:off x="492" y="2846"/>
              <a:ext cx="26" cy="34"/>
            </a:xfrm>
            <a:custGeom>
              <a:avLst/>
              <a:gdLst>
                <a:gd name="T0" fmla="*/ 0 w 26"/>
                <a:gd name="T1" fmla="*/ 20 h 34"/>
                <a:gd name="T2" fmla="*/ 0 w 26"/>
                <a:gd name="T3" fmla="*/ 20 h 34"/>
                <a:gd name="T4" fmla="*/ 1 w 26"/>
                <a:gd name="T5" fmla="*/ 25 h 34"/>
                <a:gd name="T6" fmla="*/ 5 w 26"/>
                <a:gd name="T7" fmla="*/ 30 h 34"/>
                <a:gd name="T8" fmla="*/ 8 w 26"/>
                <a:gd name="T9" fmla="*/ 34 h 34"/>
                <a:gd name="T10" fmla="*/ 13 w 26"/>
                <a:gd name="T11" fmla="*/ 34 h 34"/>
                <a:gd name="T12" fmla="*/ 13 w 26"/>
                <a:gd name="T13" fmla="*/ 34 h 34"/>
                <a:gd name="T14" fmla="*/ 13 w 26"/>
                <a:gd name="T15" fmla="*/ 34 h 34"/>
                <a:gd name="T16" fmla="*/ 18 w 26"/>
                <a:gd name="T17" fmla="*/ 34 h 34"/>
                <a:gd name="T18" fmla="*/ 21 w 26"/>
                <a:gd name="T19" fmla="*/ 30 h 34"/>
                <a:gd name="T20" fmla="*/ 25 w 26"/>
                <a:gd name="T21" fmla="*/ 25 h 34"/>
                <a:gd name="T22" fmla="*/ 26 w 26"/>
                <a:gd name="T23" fmla="*/ 20 h 34"/>
                <a:gd name="T24" fmla="*/ 26 w 26"/>
                <a:gd name="T25" fmla="*/ 14 h 34"/>
                <a:gd name="T26" fmla="*/ 26 w 26"/>
                <a:gd name="T27" fmla="*/ 14 h 34"/>
                <a:gd name="T28" fmla="*/ 25 w 26"/>
                <a:gd name="T29" fmla="*/ 9 h 34"/>
                <a:gd name="T30" fmla="*/ 21 w 26"/>
                <a:gd name="T31" fmla="*/ 5 h 34"/>
                <a:gd name="T32" fmla="*/ 18 w 26"/>
                <a:gd name="T33" fmla="*/ 2 h 34"/>
                <a:gd name="T34" fmla="*/ 13 w 26"/>
                <a:gd name="T35" fmla="*/ 0 h 34"/>
                <a:gd name="T36" fmla="*/ 13 w 26"/>
                <a:gd name="T37" fmla="*/ 0 h 34"/>
                <a:gd name="T38" fmla="*/ 13 w 26"/>
                <a:gd name="T39" fmla="*/ 0 h 34"/>
                <a:gd name="T40" fmla="*/ 8 w 26"/>
                <a:gd name="T41" fmla="*/ 2 h 34"/>
                <a:gd name="T42" fmla="*/ 5 w 26"/>
                <a:gd name="T43" fmla="*/ 5 h 34"/>
                <a:gd name="T44" fmla="*/ 1 w 26"/>
                <a:gd name="T45" fmla="*/ 9 h 34"/>
                <a:gd name="T46" fmla="*/ 0 w 26"/>
                <a:gd name="T47" fmla="*/ 14 h 34"/>
                <a:gd name="T48" fmla="*/ 0 w 26"/>
                <a:gd name="T49" fmla="*/ 2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 h="34">
                  <a:moveTo>
                    <a:pt x="0" y="20"/>
                  </a:moveTo>
                  <a:lnTo>
                    <a:pt x="0" y="20"/>
                  </a:lnTo>
                  <a:lnTo>
                    <a:pt x="1" y="25"/>
                  </a:lnTo>
                  <a:lnTo>
                    <a:pt x="5" y="30"/>
                  </a:lnTo>
                  <a:lnTo>
                    <a:pt x="8" y="34"/>
                  </a:lnTo>
                  <a:lnTo>
                    <a:pt x="13" y="34"/>
                  </a:lnTo>
                  <a:lnTo>
                    <a:pt x="13" y="34"/>
                  </a:lnTo>
                  <a:lnTo>
                    <a:pt x="13" y="34"/>
                  </a:lnTo>
                  <a:lnTo>
                    <a:pt x="18" y="34"/>
                  </a:lnTo>
                  <a:lnTo>
                    <a:pt x="21" y="30"/>
                  </a:lnTo>
                  <a:lnTo>
                    <a:pt x="25" y="25"/>
                  </a:lnTo>
                  <a:lnTo>
                    <a:pt x="26" y="20"/>
                  </a:lnTo>
                  <a:lnTo>
                    <a:pt x="26" y="14"/>
                  </a:lnTo>
                  <a:lnTo>
                    <a:pt x="26" y="14"/>
                  </a:lnTo>
                  <a:lnTo>
                    <a:pt x="25" y="9"/>
                  </a:lnTo>
                  <a:lnTo>
                    <a:pt x="21" y="5"/>
                  </a:lnTo>
                  <a:lnTo>
                    <a:pt x="18" y="2"/>
                  </a:lnTo>
                  <a:lnTo>
                    <a:pt x="13" y="0"/>
                  </a:lnTo>
                  <a:lnTo>
                    <a:pt x="13" y="0"/>
                  </a:lnTo>
                  <a:lnTo>
                    <a:pt x="13" y="0"/>
                  </a:lnTo>
                  <a:lnTo>
                    <a:pt x="8" y="2"/>
                  </a:lnTo>
                  <a:lnTo>
                    <a:pt x="5" y="5"/>
                  </a:lnTo>
                  <a:lnTo>
                    <a:pt x="1" y="9"/>
                  </a:lnTo>
                  <a:lnTo>
                    <a:pt x="0" y="14"/>
                  </a:lnTo>
                  <a:lnTo>
                    <a:pt x="0" y="20"/>
                  </a:lnTo>
                  <a:close/>
                </a:path>
              </a:pathLst>
            </a:custGeom>
            <a:solidFill>
              <a:srgbClr val="D0651E"/>
            </a:solidFill>
            <a:ln w="11113">
              <a:solidFill>
                <a:srgbClr val="808080"/>
              </a:solid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180" name="Freeform 126"/>
            <p:cNvSpPr>
              <a:spLocks/>
            </p:cNvSpPr>
            <p:nvPr/>
          </p:nvSpPr>
          <p:spPr bwMode="auto">
            <a:xfrm>
              <a:off x="1239" y="2936"/>
              <a:ext cx="80" cy="78"/>
            </a:xfrm>
            <a:custGeom>
              <a:avLst/>
              <a:gdLst>
                <a:gd name="T0" fmla="*/ 0 w 80"/>
                <a:gd name="T1" fmla="*/ 38 h 78"/>
                <a:gd name="T2" fmla="*/ 0 w 80"/>
                <a:gd name="T3" fmla="*/ 38 h 78"/>
                <a:gd name="T4" fmla="*/ 2 w 80"/>
                <a:gd name="T5" fmla="*/ 47 h 78"/>
                <a:gd name="T6" fmla="*/ 3 w 80"/>
                <a:gd name="T7" fmla="*/ 55 h 78"/>
                <a:gd name="T8" fmla="*/ 8 w 80"/>
                <a:gd name="T9" fmla="*/ 62 h 78"/>
                <a:gd name="T10" fmla="*/ 12 w 80"/>
                <a:gd name="T11" fmla="*/ 67 h 78"/>
                <a:gd name="T12" fmla="*/ 18 w 80"/>
                <a:gd name="T13" fmla="*/ 72 h 78"/>
                <a:gd name="T14" fmla="*/ 25 w 80"/>
                <a:gd name="T15" fmla="*/ 75 h 78"/>
                <a:gd name="T16" fmla="*/ 32 w 80"/>
                <a:gd name="T17" fmla="*/ 78 h 78"/>
                <a:gd name="T18" fmla="*/ 40 w 80"/>
                <a:gd name="T19" fmla="*/ 78 h 78"/>
                <a:gd name="T20" fmla="*/ 40 w 80"/>
                <a:gd name="T21" fmla="*/ 78 h 78"/>
                <a:gd name="T22" fmla="*/ 48 w 80"/>
                <a:gd name="T23" fmla="*/ 78 h 78"/>
                <a:gd name="T24" fmla="*/ 55 w 80"/>
                <a:gd name="T25" fmla="*/ 75 h 78"/>
                <a:gd name="T26" fmla="*/ 63 w 80"/>
                <a:gd name="T27" fmla="*/ 72 h 78"/>
                <a:gd name="T28" fmla="*/ 68 w 80"/>
                <a:gd name="T29" fmla="*/ 67 h 78"/>
                <a:gd name="T30" fmla="*/ 73 w 80"/>
                <a:gd name="T31" fmla="*/ 62 h 78"/>
                <a:gd name="T32" fmla="*/ 76 w 80"/>
                <a:gd name="T33" fmla="*/ 55 h 78"/>
                <a:gd name="T34" fmla="*/ 80 w 80"/>
                <a:gd name="T35" fmla="*/ 47 h 78"/>
                <a:gd name="T36" fmla="*/ 80 w 80"/>
                <a:gd name="T37" fmla="*/ 38 h 78"/>
                <a:gd name="T38" fmla="*/ 80 w 80"/>
                <a:gd name="T39" fmla="*/ 38 h 78"/>
                <a:gd name="T40" fmla="*/ 80 w 80"/>
                <a:gd name="T41" fmla="*/ 32 h 78"/>
                <a:gd name="T42" fmla="*/ 76 w 80"/>
                <a:gd name="T43" fmla="*/ 23 h 78"/>
                <a:gd name="T44" fmla="*/ 73 w 80"/>
                <a:gd name="T45" fmla="*/ 17 h 78"/>
                <a:gd name="T46" fmla="*/ 68 w 80"/>
                <a:gd name="T47" fmla="*/ 12 h 78"/>
                <a:gd name="T48" fmla="*/ 63 w 80"/>
                <a:gd name="T49" fmla="*/ 7 h 78"/>
                <a:gd name="T50" fmla="*/ 55 w 80"/>
                <a:gd name="T51" fmla="*/ 3 h 78"/>
                <a:gd name="T52" fmla="*/ 48 w 80"/>
                <a:gd name="T53" fmla="*/ 0 h 78"/>
                <a:gd name="T54" fmla="*/ 40 w 80"/>
                <a:gd name="T55" fmla="*/ 0 h 78"/>
                <a:gd name="T56" fmla="*/ 40 w 80"/>
                <a:gd name="T57" fmla="*/ 0 h 78"/>
                <a:gd name="T58" fmla="*/ 32 w 80"/>
                <a:gd name="T59" fmla="*/ 0 h 78"/>
                <a:gd name="T60" fmla="*/ 25 w 80"/>
                <a:gd name="T61" fmla="*/ 3 h 78"/>
                <a:gd name="T62" fmla="*/ 18 w 80"/>
                <a:gd name="T63" fmla="*/ 7 h 78"/>
                <a:gd name="T64" fmla="*/ 12 w 80"/>
                <a:gd name="T65" fmla="*/ 12 h 78"/>
                <a:gd name="T66" fmla="*/ 8 w 80"/>
                <a:gd name="T67" fmla="*/ 17 h 78"/>
                <a:gd name="T68" fmla="*/ 3 w 80"/>
                <a:gd name="T69" fmla="*/ 23 h 78"/>
                <a:gd name="T70" fmla="*/ 2 w 80"/>
                <a:gd name="T71" fmla="*/ 32 h 78"/>
                <a:gd name="T72" fmla="*/ 0 w 80"/>
                <a:gd name="T73" fmla="*/ 38 h 78"/>
                <a:gd name="T74" fmla="*/ 0 w 80"/>
                <a:gd name="T75" fmla="*/ 3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0" h="78">
                  <a:moveTo>
                    <a:pt x="0" y="38"/>
                  </a:moveTo>
                  <a:lnTo>
                    <a:pt x="0" y="38"/>
                  </a:lnTo>
                  <a:lnTo>
                    <a:pt x="2" y="47"/>
                  </a:lnTo>
                  <a:lnTo>
                    <a:pt x="3" y="55"/>
                  </a:lnTo>
                  <a:lnTo>
                    <a:pt x="8" y="62"/>
                  </a:lnTo>
                  <a:lnTo>
                    <a:pt x="12" y="67"/>
                  </a:lnTo>
                  <a:lnTo>
                    <a:pt x="18" y="72"/>
                  </a:lnTo>
                  <a:lnTo>
                    <a:pt x="25" y="75"/>
                  </a:lnTo>
                  <a:lnTo>
                    <a:pt x="32" y="78"/>
                  </a:lnTo>
                  <a:lnTo>
                    <a:pt x="40" y="78"/>
                  </a:lnTo>
                  <a:lnTo>
                    <a:pt x="40" y="78"/>
                  </a:lnTo>
                  <a:lnTo>
                    <a:pt x="48" y="78"/>
                  </a:lnTo>
                  <a:lnTo>
                    <a:pt x="55" y="75"/>
                  </a:lnTo>
                  <a:lnTo>
                    <a:pt x="63" y="72"/>
                  </a:lnTo>
                  <a:lnTo>
                    <a:pt x="68" y="67"/>
                  </a:lnTo>
                  <a:lnTo>
                    <a:pt x="73" y="62"/>
                  </a:lnTo>
                  <a:lnTo>
                    <a:pt x="76" y="55"/>
                  </a:lnTo>
                  <a:lnTo>
                    <a:pt x="80" y="47"/>
                  </a:lnTo>
                  <a:lnTo>
                    <a:pt x="80" y="38"/>
                  </a:lnTo>
                  <a:lnTo>
                    <a:pt x="80" y="38"/>
                  </a:lnTo>
                  <a:lnTo>
                    <a:pt x="80" y="32"/>
                  </a:lnTo>
                  <a:lnTo>
                    <a:pt x="76" y="23"/>
                  </a:lnTo>
                  <a:lnTo>
                    <a:pt x="73" y="17"/>
                  </a:lnTo>
                  <a:lnTo>
                    <a:pt x="68" y="12"/>
                  </a:lnTo>
                  <a:lnTo>
                    <a:pt x="63" y="7"/>
                  </a:lnTo>
                  <a:lnTo>
                    <a:pt x="55" y="3"/>
                  </a:lnTo>
                  <a:lnTo>
                    <a:pt x="48" y="0"/>
                  </a:lnTo>
                  <a:lnTo>
                    <a:pt x="40" y="0"/>
                  </a:lnTo>
                  <a:lnTo>
                    <a:pt x="40" y="0"/>
                  </a:lnTo>
                  <a:lnTo>
                    <a:pt x="32" y="0"/>
                  </a:lnTo>
                  <a:lnTo>
                    <a:pt x="25" y="3"/>
                  </a:lnTo>
                  <a:lnTo>
                    <a:pt x="18" y="7"/>
                  </a:lnTo>
                  <a:lnTo>
                    <a:pt x="12" y="12"/>
                  </a:lnTo>
                  <a:lnTo>
                    <a:pt x="8" y="17"/>
                  </a:lnTo>
                  <a:lnTo>
                    <a:pt x="3" y="23"/>
                  </a:lnTo>
                  <a:lnTo>
                    <a:pt x="2" y="32"/>
                  </a:lnTo>
                  <a:lnTo>
                    <a:pt x="0" y="38"/>
                  </a:lnTo>
                  <a:lnTo>
                    <a:pt x="0" y="38"/>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81" name="Freeform 127"/>
            <p:cNvSpPr>
              <a:spLocks/>
            </p:cNvSpPr>
            <p:nvPr/>
          </p:nvSpPr>
          <p:spPr bwMode="auto">
            <a:xfrm>
              <a:off x="714" y="2936"/>
              <a:ext cx="80" cy="78"/>
            </a:xfrm>
            <a:custGeom>
              <a:avLst/>
              <a:gdLst>
                <a:gd name="T0" fmla="*/ 0 w 80"/>
                <a:gd name="T1" fmla="*/ 38 h 78"/>
                <a:gd name="T2" fmla="*/ 0 w 80"/>
                <a:gd name="T3" fmla="*/ 38 h 78"/>
                <a:gd name="T4" fmla="*/ 2 w 80"/>
                <a:gd name="T5" fmla="*/ 47 h 78"/>
                <a:gd name="T6" fmla="*/ 4 w 80"/>
                <a:gd name="T7" fmla="*/ 55 h 78"/>
                <a:gd name="T8" fmla="*/ 9 w 80"/>
                <a:gd name="T9" fmla="*/ 62 h 78"/>
                <a:gd name="T10" fmla="*/ 12 w 80"/>
                <a:gd name="T11" fmla="*/ 67 h 78"/>
                <a:gd name="T12" fmla="*/ 19 w 80"/>
                <a:gd name="T13" fmla="*/ 72 h 78"/>
                <a:gd name="T14" fmla="*/ 25 w 80"/>
                <a:gd name="T15" fmla="*/ 75 h 78"/>
                <a:gd name="T16" fmla="*/ 32 w 80"/>
                <a:gd name="T17" fmla="*/ 78 h 78"/>
                <a:gd name="T18" fmla="*/ 40 w 80"/>
                <a:gd name="T19" fmla="*/ 78 h 78"/>
                <a:gd name="T20" fmla="*/ 40 w 80"/>
                <a:gd name="T21" fmla="*/ 78 h 78"/>
                <a:gd name="T22" fmla="*/ 48 w 80"/>
                <a:gd name="T23" fmla="*/ 78 h 78"/>
                <a:gd name="T24" fmla="*/ 55 w 80"/>
                <a:gd name="T25" fmla="*/ 75 h 78"/>
                <a:gd name="T26" fmla="*/ 63 w 80"/>
                <a:gd name="T27" fmla="*/ 72 h 78"/>
                <a:gd name="T28" fmla="*/ 68 w 80"/>
                <a:gd name="T29" fmla="*/ 67 h 78"/>
                <a:gd name="T30" fmla="*/ 73 w 80"/>
                <a:gd name="T31" fmla="*/ 62 h 78"/>
                <a:gd name="T32" fmla="*/ 77 w 80"/>
                <a:gd name="T33" fmla="*/ 55 h 78"/>
                <a:gd name="T34" fmla="*/ 80 w 80"/>
                <a:gd name="T35" fmla="*/ 47 h 78"/>
                <a:gd name="T36" fmla="*/ 80 w 80"/>
                <a:gd name="T37" fmla="*/ 38 h 78"/>
                <a:gd name="T38" fmla="*/ 80 w 80"/>
                <a:gd name="T39" fmla="*/ 38 h 78"/>
                <a:gd name="T40" fmla="*/ 80 w 80"/>
                <a:gd name="T41" fmla="*/ 32 h 78"/>
                <a:gd name="T42" fmla="*/ 77 w 80"/>
                <a:gd name="T43" fmla="*/ 23 h 78"/>
                <a:gd name="T44" fmla="*/ 73 w 80"/>
                <a:gd name="T45" fmla="*/ 17 h 78"/>
                <a:gd name="T46" fmla="*/ 68 w 80"/>
                <a:gd name="T47" fmla="*/ 12 h 78"/>
                <a:gd name="T48" fmla="*/ 63 w 80"/>
                <a:gd name="T49" fmla="*/ 7 h 78"/>
                <a:gd name="T50" fmla="*/ 55 w 80"/>
                <a:gd name="T51" fmla="*/ 3 h 78"/>
                <a:gd name="T52" fmla="*/ 48 w 80"/>
                <a:gd name="T53" fmla="*/ 0 h 78"/>
                <a:gd name="T54" fmla="*/ 40 w 80"/>
                <a:gd name="T55" fmla="*/ 0 h 78"/>
                <a:gd name="T56" fmla="*/ 40 w 80"/>
                <a:gd name="T57" fmla="*/ 0 h 78"/>
                <a:gd name="T58" fmla="*/ 32 w 80"/>
                <a:gd name="T59" fmla="*/ 0 h 78"/>
                <a:gd name="T60" fmla="*/ 25 w 80"/>
                <a:gd name="T61" fmla="*/ 3 h 78"/>
                <a:gd name="T62" fmla="*/ 19 w 80"/>
                <a:gd name="T63" fmla="*/ 7 h 78"/>
                <a:gd name="T64" fmla="*/ 12 w 80"/>
                <a:gd name="T65" fmla="*/ 12 h 78"/>
                <a:gd name="T66" fmla="*/ 9 w 80"/>
                <a:gd name="T67" fmla="*/ 17 h 78"/>
                <a:gd name="T68" fmla="*/ 4 w 80"/>
                <a:gd name="T69" fmla="*/ 23 h 78"/>
                <a:gd name="T70" fmla="*/ 2 w 80"/>
                <a:gd name="T71" fmla="*/ 32 h 78"/>
                <a:gd name="T72" fmla="*/ 0 w 80"/>
                <a:gd name="T73" fmla="*/ 38 h 78"/>
                <a:gd name="T74" fmla="*/ 0 w 80"/>
                <a:gd name="T75" fmla="*/ 3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0" h="78">
                  <a:moveTo>
                    <a:pt x="0" y="38"/>
                  </a:moveTo>
                  <a:lnTo>
                    <a:pt x="0" y="38"/>
                  </a:lnTo>
                  <a:lnTo>
                    <a:pt x="2" y="47"/>
                  </a:lnTo>
                  <a:lnTo>
                    <a:pt x="4" y="55"/>
                  </a:lnTo>
                  <a:lnTo>
                    <a:pt x="9" y="62"/>
                  </a:lnTo>
                  <a:lnTo>
                    <a:pt x="12" y="67"/>
                  </a:lnTo>
                  <a:lnTo>
                    <a:pt x="19" y="72"/>
                  </a:lnTo>
                  <a:lnTo>
                    <a:pt x="25" y="75"/>
                  </a:lnTo>
                  <a:lnTo>
                    <a:pt x="32" y="78"/>
                  </a:lnTo>
                  <a:lnTo>
                    <a:pt x="40" y="78"/>
                  </a:lnTo>
                  <a:lnTo>
                    <a:pt x="40" y="78"/>
                  </a:lnTo>
                  <a:lnTo>
                    <a:pt x="48" y="78"/>
                  </a:lnTo>
                  <a:lnTo>
                    <a:pt x="55" y="75"/>
                  </a:lnTo>
                  <a:lnTo>
                    <a:pt x="63" y="72"/>
                  </a:lnTo>
                  <a:lnTo>
                    <a:pt x="68" y="67"/>
                  </a:lnTo>
                  <a:lnTo>
                    <a:pt x="73" y="62"/>
                  </a:lnTo>
                  <a:lnTo>
                    <a:pt x="77" y="55"/>
                  </a:lnTo>
                  <a:lnTo>
                    <a:pt x="80" y="47"/>
                  </a:lnTo>
                  <a:lnTo>
                    <a:pt x="80" y="38"/>
                  </a:lnTo>
                  <a:lnTo>
                    <a:pt x="80" y="38"/>
                  </a:lnTo>
                  <a:lnTo>
                    <a:pt x="80" y="32"/>
                  </a:lnTo>
                  <a:lnTo>
                    <a:pt x="77" y="23"/>
                  </a:lnTo>
                  <a:lnTo>
                    <a:pt x="73" y="17"/>
                  </a:lnTo>
                  <a:lnTo>
                    <a:pt x="68" y="12"/>
                  </a:lnTo>
                  <a:lnTo>
                    <a:pt x="63" y="7"/>
                  </a:lnTo>
                  <a:lnTo>
                    <a:pt x="55" y="3"/>
                  </a:lnTo>
                  <a:lnTo>
                    <a:pt x="48" y="0"/>
                  </a:lnTo>
                  <a:lnTo>
                    <a:pt x="40" y="0"/>
                  </a:lnTo>
                  <a:lnTo>
                    <a:pt x="40" y="0"/>
                  </a:lnTo>
                  <a:lnTo>
                    <a:pt x="32" y="0"/>
                  </a:lnTo>
                  <a:lnTo>
                    <a:pt x="25" y="3"/>
                  </a:lnTo>
                  <a:lnTo>
                    <a:pt x="19" y="7"/>
                  </a:lnTo>
                  <a:lnTo>
                    <a:pt x="12" y="12"/>
                  </a:lnTo>
                  <a:lnTo>
                    <a:pt x="9" y="17"/>
                  </a:lnTo>
                  <a:lnTo>
                    <a:pt x="4" y="23"/>
                  </a:lnTo>
                  <a:lnTo>
                    <a:pt x="2" y="32"/>
                  </a:lnTo>
                  <a:lnTo>
                    <a:pt x="0" y="38"/>
                  </a:lnTo>
                  <a:lnTo>
                    <a:pt x="0" y="38"/>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82" name="Freeform 128"/>
            <p:cNvSpPr>
              <a:spLocks/>
            </p:cNvSpPr>
            <p:nvPr/>
          </p:nvSpPr>
          <p:spPr bwMode="auto">
            <a:xfrm>
              <a:off x="581" y="2936"/>
              <a:ext cx="80" cy="78"/>
            </a:xfrm>
            <a:custGeom>
              <a:avLst/>
              <a:gdLst>
                <a:gd name="T0" fmla="*/ 0 w 80"/>
                <a:gd name="T1" fmla="*/ 38 h 78"/>
                <a:gd name="T2" fmla="*/ 0 w 80"/>
                <a:gd name="T3" fmla="*/ 38 h 78"/>
                <a:gd name="T4" fmla="*/ 2 w 80"/>
                <a:gd name="T5" fmla="*/ 47 h 78"/>
                <a:gd name="T6" fmla="*/ 4 w 80"/>
                <a:gd name="T7" fmla="*/ 55 h 78"/>
                <a:gd name="T8" fmla="*/ 9 w 80"/>
                <a:gd name="T9" fmla="*/ 62 h 78"/>
                <a:gd name="T10" fmla="*/ 12 w 80"/>
                <a:gd name="T11" fmla="*/ 67 h 78"/>
                <a:gd name="T12" fmla="*/ 19 w 80"/>
                <a:gd name="T13" fmla="*/ 72 h 78"/>
                <a:gd name="T14" fmla="*/ 25 w 80"/>
                <a:gd name="T15" fmla="*/ 75 h 78"/>
                <a:gd name="T16" fmla="*/ 32 w 80"/>
                <a:gd name="T17" fmla="*/ 78 h 78"/>
                <a:gd name="T18" fmla="*/ 40 w 80"/>
                <a:gd name="T19" fmla="*/ 78 h 78"/>
                <a:gd name="T20" fmla="*/ 40 w 80"/>
                <a:gd name="T21" fmla="*/ 78 h 78"/>
                <a:gd name="T22" fmla="*/ 49 w 80"/>
                <a:gd name="T23" fmla="*/ 78 h 78"/>
                <a:gd name="T24" fmla="*/ 55 w 80"/>
                <a:gd name="T25" fmla="*/ 75 h 78"/>
                <a:gd name="T26" fmla="*/ 64 w 80"/>
                <a:gd name="T27" fmla="*/ 72 h 78"/>
                <a:gd name="T28" fmla="*/ 69 w 80"/>
                <a:gd name="T29" fmla="*/ 67 h 78"/>
                <a:gd name="T30" fmla="*/ 73 w 80"/>
                <a:gd name="T31" fmla="*/ 62 h 78"/>
                <a:gd name="T32" fmla="*/ 77 w 80"/>
                <a:gd name="T33" fmla="*/ 55 h 78"/>
                <a:gd name="T34" fmla="*/ 80 w 80"/>
                <a:gd name="T35" fmla="*/ 47 h 78"/>
                <a:gd name="T36" fmla="*/ 80 w 80"/>
                <a:gd name="T37" fmla="*/ 38 h 78"/>
                <a:gd name="T38" fmla="*/ 80 w 80"/>
                <a:gd name="T39" fmla="*/ 38 h 78"/>
                <a:gd name="T40" fmla="*/ 80 w 80"/>
                <a:gd name="T41" fmla="*/ 32 h 78"/>
                <a:gd name="T42" fmla="*/ 77 w 80"/>
                <a:gd name="T43" fmla="*/ 23 h 78"/>
                <a:gd name="T44" fmla="*/ 73 w 80"/>
                <a:gd name="T45" fmla="*/ 17 h 78"/>
                <a:gd name="T46" fmla="*/ 69 w 80"/>
                <a:gd name="T47" fmla="*/ 12 h 78"/>
                <a:gd name="T48" fmla="*/ 64 w 80"/>
                <a:gd name="T49" fmla="*/ 7 h 78"/>
                <a:gd name="T50" fmla="*/ 55 w 80"/>
                <a:gd name="T51" fmla="*/ 3 h 78"/>
                <a:gd name="T52" fmla="*/ 49 w 80"/>
                <a:gd name="T53" fmla="*/ 0 h 78"/>
                <a:gd name="T54" fmla="*/ 40 w 80"/>
                <a:gd name="T55" fmla="*/ 0 h 78"/>
                <a:gd name="T56" fmla="*/ 40 w 80"/>
                <a:gd name="T57" fmla="*/ 0 h 78"/>
                <a:gd name="T58" fmla="*/ 32 w 80"/>
                <a:gd name="T59" fmla="*/ 0 h 78"/>
                <a:gd name="T60" fmla="*/ 25 w 80"/>
                <a:gd name="T61" fmla="*/ 3 h 78"/>
                <a:gd name="T62" fmla="*/ 19 w 80"/>
                <a:gd name="T63" fmla="*/ 7 h 78"/>
                <a:gd name="T64" fmla="*/ 12 w 80"/>
                <a:gd name="T65" fmla="*/ 12 h 78"/>
                <a:gd name="T66" fmla="*/ 9 w 80"/>
                <a:gd name="T67" fmla="*/ 17 h 78"/>
                <a:gd name="T68" fmla="*/ 4 w 80"/>
                <a:gd name="T69" fmla="*/ 23 h 78"/>
                <a:gd name="T70" fmla="*/ 2 w 80"/>
                <a:gd name="T71" fmla="*/ 32 h 78"/>
                <a:gd name="T72" fmla="*/ 0 w 80"/>
                <a:gd name="T73" fmla="*/ 38 h 78"/>
                <a:gd name="T74" fmla="*/ 0 w 80"/>
                <a:gd name="T75" fmla="*/ 3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0" h="78">
                  <a:moveTo>
                    <a:pt x="0" y="38"/>
                  </a:moveTo>
                  <a:lnTo>
                    <a:pt x="0" y="38"/>
                  </a:lnTo>
                  <a:lnTo>
                    <a:pt x="2" y="47"/>
                  </a:lnTo>
                  <a:lnTo>
                    <a:pt x="4" y="55"/>
                  </a:lnTo>
                  <a:lnTo>
                    <a:pt x="9" y="62"/>
                  </a:lnTo>
                  <a:lnTo>
                    <a:pt x="12" y="67"/>
                  </a:lnTo>
                  <a:lnTo>
                    <a:pt x="19" y="72"/>
                  </a:lnTo>
                  <a:lnTo>
                    <a:pt x="25" y="75"/>
                  </a:lnTo>
                  <a:lnTo>
                    <a:pt x="32" y="78"/>
                  </a:lnTo>
                  <a:lnTo>
                    <a:pt x="40" y="78"/>
                  </a:lnTo>
                  <a:lnTo>
                    <a:pt x="40" y="78"/>
                  </a:lnTo>
                  <a:lnTo>
                    <a:pt x="49" y="78"/>
                  </a:lnTo>
                  <a:lnTo>
                    <a:pt x="55" y="75"/>
                  </a:lnTo>
                  <a:lnTo>
                    <a:pt x="64" y="72"/>
                  </a:lnTo>
                  <a:lnTo>
                    <a:pt x="69" y="67"/>
                  </a:lnTo>
                  <a:lnTo>
                    <a:pt x="73" y="62"/>
                  </a:lnTo>
                  <a:lnTo>
                    <a:pt x="77" y="55"/>
                  </a:lnTo>
                  <a:lnTo>
                    <a:pt x="80" y="47"/>
                  </a:lnTo>
                  <a:lnTo>
                    <a:pt x="80" y="38"/>
                  </a:lnTo>
                  <a:lnTo>
                    <a:pt x="80" y="38"/>
                  </a:lnTo>
                  <a:lnTo>
                    <a:pt x="80" y="32"/>
                  </a:lnTo>
                  <a:lnTo>
                    <a:pt x="77" y="23"/>
                  </a:lnTo>
                  <a:lnTo>
                    <a:pt x="73" y="17"/>
                  </a:lnTo>
                  <a:lnTo>
                    <a:pt x="69" y="12"/>
                  </a:lnTo>
                  <a:lnTo>
                    <a:pt x="64" y="7"/>
                  </a:lnTo>
                  <a:lnTo>
                    <a:pt x="55" y="3"/>
                  </a:lnTo>
                  <a:lnTo>
                    <a:pt x="49" y="0"/>
                  </a:lnTo>
                  <a:lnTo>
                    <a:pt x="40" y="0"/>
                  </a:lnTo>
                  <a:lnTo>
                    <a:pt x="40" y="0"/>
                  </a:lnTo>
                  <a:lnTo>
                    <a:pt x="32" y="0"/>
                  </a:lnTo>
                  <a:lnTo>
                    <a:pt x="25" y="3"/>
                  </a:lnTo>
                  <a:lnTo>
                    <a:pt x="19" y="7"/>
                  </a:lnTo>
                  <a:lnTo>
                    <a:pt x="12" y="12"/>
                  </a:lnTo>
                  <a:lnTo>
                    <a:pt x="9" y="17"/>
                  </a:lnTo>
                  <a:lnTo>
                    <a:pt x="4" y="23"/>
                  </a:lnTo>
                  <a:lnTo>
                    <a:pt x="2" y="32"/>
                  </a:lnTo>
                  <a:lnTo>
                    <a:pt x="0" y="38"/>
                  </a:lnTo>
                  <a:lnTo>
                    <a:pt x="0" y="38"/>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102" name="Otsikko 1"/>
          <p:cNvSpPr>
            <a:spLocks noGrp="1"/>
          </p:cNvSpPr>
          <p:nvPr>
            <p:ph type="title"/>
          </p:nvPr>
        </p:nvSpPr>
        <p:spPr>
          <a:xfrm>
            <a:off x="1091445" y="1267841"/>
            <a:ext cx="10909211" cy="648072"/>
          </a:xfrm>
        </p:spPr>
        <p:txBody>
          <a:bodyPr/>
          <a:lstStyle/>
          <a:p>
            <a:r>
              <a:rPr lang="fi-FI" sz="2400" b="1" dirty="0" smtClean="0">
                <a:solidFill>
                  <a:schemeClr val="bg2">
                    <a:lumMod val="50000"/>
                  </a:schemeClr>
                </a:solidFill>
              </a:rPr>
              <a:t>Miten etenee Askel kulttuuriin, polku osallisuuteen? Täydennämme!</a:t>
            </a:r>
            <a:r>
              <a:rPr lang="fi-FI" sz="4000" dirty="0">
                <a:solidFill>
                  <a:schemeClr val="bg2">
                    <a:lumMod val="50000"/>
                  </a:schemeClr>
                </a:solidFill>
              </a:rPr>
              <a:t/>
            </a:r>
            <a:br>
              <a:rPr lang="fi-FI" sz="4000" dirty="0">
                <a:solidFill>
                  <a:schemeClr val="bg2">
                    <a:lumMod val="50000"/>
                  </a:schemeClr>
                </a:solidFill>
              </a:rPr>
            </a:br>
            <a:endParaRPr lang="fi-FI" sz="2400" dirty="0"/>
          </a:p>
        </p:txBody>
      </p:sp>
      <p:grpSp>
        <p:nvGrpSpPr>
          <p:cNvPr id="109" name="Ryhmä 108"/>
          <p:cNvGrpSpPr/>
          <p:nvPr/>
        </p:nvGrpSpPr>
        <p:grpSpPr>
          <a:xfrm>
            <a:off x="7540657" y="260648"/>
            <a:ext cx="4275593" cy="855464"/>
            <a:chOff x="7540657" y="260648"/>
            <a:chExt cx="4275593" cy="855464"/>
          </a:xfrm>
        </p:grpSpPr>
        <p:sp>
          <p:nvSpPr>
            <p:cNvPr id="111" name="Tekstiruutu 110"/>
            <p:cNvSpPr txBox="1"/>
            <p:nvPr/>
          </p:nvSpPr>
          <p:spPr>
            <a:xfrm>
              <a:off x="7540657" y="260648"/>
              <a:ext cx="4275593" cy="646331"/>
            </a:xfrm>
            <a:prstGeom prst="rect">
              <a:avLst/>
            </a:prstGeom>
            <a:noFill/>
          </p:spPr>
          <p:txBody>
            <a:bodyPr wrap="none" rtlCol="0">
              <a:spAutoFit/>
            </a:bodyPr>
            <a:lstStyle/>
            <a:p>
              <a:pPr algn="r"/>
              <a:r>
                <a:rPr lang="fi-FI" b="1" dirty="0">
                  <a:solidFill>
                    <a:schemeClr val="tx2"/>
                  </a:solidFill>
                </a:rPr>
                <a:t>Askel kulttuuriin, polku osallisuuteen</a:t>
              </a:r>
              <a:endParaRPr lang="fi-FI" b="1" dirty="0">
                <a:solidFill>
                  <a:schemeClr val="tx1">
                    <a:lumMod val="50000"/>
                    <a:lumOff val="50000"/>
                  </a:schemeClr>
                </a:solidFill>
              </a:endParaRPr>
            </a:p>
            <a:p>
              <a:pPr algn="r"/>
              <a:endParaRPr lang="fi-FI" b="1" dirty="0" smtClean="0">
                <a:solidFill>
                  <a:schemeClr val="tx1">
                    <a:lumMod val="50000"/>
                    <a:lumOff val="50000"/>
                  </a:schemeClr>
                </a:solidFill>
              </a:endParaRPr>
            </a:p>
          </p:txBody>
        </p:sp>
        <p:sp>
          <p:nvSpPr>
            <p:cNvPr id="113" name="Suorakulmio 112"/>
            <p:cNvSpPr/>
            <p:nvPr/>
          </p:nvSpPr>
          <p:spPr>
            <a:xfrm>
              <a:off x="11608387" y="862196"/>
              <a:ext cx="184730" cy="253916"/>
            </a:xfrm>
            <a:prstGeom prst="rect">
              <a:avLst/>
            </a:prstGeom>
          </p:spPr>
          <p:txBody>
            <a:bodyPr wrap="none">
              <a:spAutoFit/>
            </a:bodyPr>
            <a:lstStyle/>
            <a:p>
              <a:pPr algn="r"/>
              <a:endParaRPr lang="fi-FI" sz="1050" b="1" dirty="0">
                <a:solidFill>
                  <a:schemeClr val="tx1">
                    <a:lumMod val="50000"/>
                    <a:lumOff val="50000"/>
                  </a:schemeClr>
                </a:solidFill>
              </a:endParaRPr>
            </a:p>
          </p:txBody>
        </p:sp>
      </p:grpSp>
      <p:sp>
        <p:nvSpPr>
          <p:cNvPr id="8" name="Suorakulmio 7"/>
          <p:cNvSpPr/>
          <p:nvPr/>
        </p:nvSpPr>
        <p:spPr>
          <a:xfrm>
            <a:off x="1182491" y="1702565"/>
            <a:ext cx="2127684" cy="11167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dirty="0" smtClean="0">
                <a:solidFill>
                  <a:schemeClr val="tx1"/>
                </a:solidFill>
              </a:rPr>
              <a:t>Kohderyhmä </a:t>
            </a:r>
            <a:r>
              <a:rPr lang="fi-FI" sz="1200" b="1" dirty="0" smtClean="0">
                <a:solidFill>
                  <a:schemeClr val="tx1"/>
                </a:solidFill>
              </a:rPr>
              <a:t>(kasvatus-, opetus- ja ohjaushenkilöstö ja kulttuuritoimijat)</a:t>
            </a:r>
            <a:endParaRPr lang="fi-FI" sz="1200" b="1" dirty="0"/>
          </a:p>
        </p:txBody>
      </p:sp>
      <p:sp>
        <p:nvSpPr>
          <p:cNvPr id="9" name="Alatunnisteen paikkamerkki 8"/>
          <p:cNvSpPr>
            <a:spLocks noGrp="1"/>
          </p:cNvSpPr>
          <p:nvPr>
            <p:ph type="ftr" sz="quarter" idx="14"/>
          </p:nvPr>
        </p:nvSpPr>
        <p:spPr>
          <a:xfrm>
            <a:off x="1086924" y="6376243"/>
            <a:ext cx="10337667" cy="365125"/>
          </a:xfrm>
        </p:spPr>
        <p:txBody>
          <a:bodyPr/>
          <a:lstStyle/>
          <a:p>
            <a:r>
              <a:rPr lang="fi-FI" sz="1400" b="1" dirty="0" smtClean="0">
                <a:solidFill>
                  <a:srgbClr val="7030A0"/>
                </a:solidFill>
              </a:rPr>
              <a:t>Tavoitteena taata kulttuurinen osallisuus kaikille ikäkausille kasvatuksen ja koulutuksen eri vaiheissa </a:t>
            </a:r>
            <a:endParaRPr lang="fi-FI" sz="1400" b="1" dirty="0">
              <a:solidFill>
                <a:srgbClr val="7030A0"/>
              </a:solidFill>
            </a:endParaRPr>
          </a:p>
        </p:txBody>
      </p:sp>
      <p:sp>
        <p:nvSpPr>
          <p:cNvPr id="10" name="Suorakulmio 9"/>
          <p:cNvSpPr/>
          <p:nvPr/>
        </p:nvSpPr>
        <p:spPr>
          <a:xfrm>
            <a:off x="3353716" y="5576442"/>
            <a:ext cx="2832293" cy="2856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dirty="0" smtClean="0">
                <a:solidFill>
                  <a:schemeClr val="bg1">
                    <a:lumMod val="50000"/>
                  </a:schemeClr>
                </a:solidFill>
              </a:rPr>
              <a:t>2017 - 2018</a:t>
            </a:r>
            <a:endParaRPr lang="fi-FI" sz="1600" dirty="0">
              <a:solidFill>
                <a:schemeClr val="bg1">
                  <a:lumMod val="50000"/>
                </a:schemeClr>
              </a:solidFill>
            </a:endParaRPr>
          </a:p>
        </p:txBody>
      </p:sp>
      <p:sp>
        <p:nvSpPr>
          <p:cNvPr id="114" name="Suorakulmio 113"/>
          <p:cNvSpPr/>
          <p:nvPr/>
        </p:nvSpPr>
        <p:spPr>
          <a:xfrm>
            <a:off x="6605114" y="5597074"/>
            <a:ext cx="1289476" cy="2650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dirty="0" smtClean="0">
                <a:solidFill>
                  <a:schemeClr val="bg1">
                    <a:lumMod val="50000"/>
                  </a:schemeClr>
                </a:solidFill>
              </a:rPr>
              <a:t>2017 - 2018</a:t>
            </a:r>
            <a:endParaRPr lang="fi-FI" sz="1600" dirty="0">
              <a:solidFill>
                <a:schemeClr val="bg1">
                  <a:lumMod val="50000"/>
                </a:schemeClr>
              </a:solidFill>
            </a:endParaRPr>
          </a:p>
        </p:txBody>
      </p:sp>
      <p:sp>
        <p:nvSpPr>
          <p:cNvPr id="115" name="Suorakulmio 114"/>
          <p:cNvSpPr/>
          <p:nvPr/>
        </p:nvSpPr>
        <p:spPr>
          <a:xfrm>
            <a:off x="8155850" y="5576442"/>
            <a:ext cx="1289476" cy="2856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dirty="0" smtClean="0">
                <a:solidFill>
                  <a:schemeClr val="bg1">
                    <a:lumMod val="50000"/>
                  </a:schemeClr>
                </a:solidFill>
              </a:rPr>
              <a:t>2017 - 2018</a:t>
            </a:r>
            <a:endParaRPr lang="fi-FI" sz="1600" dirty="0">
              <a:solidFill>
                <a:schemeClr val="bg1">
                  <a:lumMod val="50000"/>
                </a:schemeClr>
              </a:solidFill>
            </a:endParaRPr>
          </a:p>
        </p:txBody>
      </p:sp>
      <p:sp>
        <p:nvSpPr>
          <p:cNvPr id="117" name="Suorakulmio 116"/>
          <p:cNvSpPr/>
          <p:nvPr/>
        </p:nvSpPr>
        <p:spPr>
          <a:xfrm>
            <a:off x="9728852" y="5597073"/>
            <a:ext cx="1289476" cy="2650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dirty="0" smtClean="0">
                <a:solidFill>
                  <a:schemeClr val="bg1">
                    <a:lumMod val="50000"/>
                  </a:schemeClr>
                </a:solidFill>
              </a:rPr>
              <a:t>2017 - 2019</a:t>
            </a:r>
            <a:endParaRPr lang="fi-FI" sz="1600" dirty="0">
              <a:solidFill>
                <a:schemeClr val="bg1">
                  <a:lumMod val="50000"/>
                </a:schemeClr>
              </a:solidFill>
            </a:endParaRPr>
          </a:p>
        </p:txBody>
      </p:sp>
      <p:sp>
        <p:nvSpPr>
          <p:cNvPr id="119" name="Suorakulmio 118"/>
          <p:cNvSpPr/>
          <p:nvPr/>
        </p:nvSpPr>
        <p:spPr>
          <a:xfrm>
            <a:off x="983432" y="5576442"/>
            <a:ext cx="2506853" cy="2892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dirty="0" smtClean="0">
                <a:solidFill>
                  <a:schemeClr val="tx1"/>
                </a:solidFill>
              </a:rPr>
              <a:t>Aikataulu</a:t>
            </a:r>
            <a:endParaRPr lang="fi-FI" b="1" dirty="0">
              <a:solidFill>
                <a:schemeClr val="tx1"/>
              </a:solidFill>
            </a:endParaRPr>
          </a:p>
        </p:txBody>
      </p:sp>
      <p:sp>
        <p:nvSpPr>
          <p:cNvPr id="120" name="Suorakulmio 119"/>
          <p:cNvSpPr/>
          <p:nvPr/>
        </p:nvSpPr>
        <p:spPr>
          <a:xfrm>
            <a:off x="767408" y="5925352"/>
            <a:ext cx="3360193" cy="1615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b="1" dirty="0" smtClean="0">
              <a:solidFill>
                <a:schemeClr val="tx1"/>
              </a:solidFill>
            </a:endParaRPr>
          </a:p>
          <a:p>
            <a:pPr algn="ctr"/>
            <a:r>
              <a:rPr lang="fi-FI" b="1" dirty="0" smtClean="0">
                <a:solidFill>
                  <a:schemeClr val="tx1"/>
                </a:solidFill>
              </a:rPr>
              <a:t>Rahoitus</a:t>
            </a:r>
            <a:endParaRPr lang="fi-FI" b="1" dirty="0">
              <a:solidFill>
                <a:schemeClr val="tx1"/>
              </a:solidFill>
            </a:endParaRPr>
          </a:p>
        </p:txBody>
      </p:sp>
      <p:sp>
        <p:nvSpPr>
          <p:cNvPr id="151" name="Suorakulmio 150"/>
          <p:cNvSpPr/>
          <p:nvPr/>
        </p:nvSpPr>
        <p:spPr>
          <a:xfrm>
            <a:off x="3447731" y="5920300"/>
            <a:ext cx="2832293" cy="2856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solidFill>
                  <a:schemeClr val="bg1">
                    <a:lumMod val="50000"/>
                  </a:schemeClr>
                </a:solidFill>
              </a:rPr>
              <a:t>E</a:t>
            </a:r>
            <a:endParaRPr lang="fi-FI" dirty="0">
              <a:solidFill>
                <a:schemeClr val="bg1">
                  <a:lumMod val="50000"/>
                </a:schemeClr>
              </a:solidFill>
            </a:endParaRPr>
          </a:p>
        </p:txBody>
      </p:sp>
      <p:sp>
        <p:nvSpPr>
          <p:cNvPr id="152" name="Suorakulmio 151"/>
          <p:cNvSpPr/>
          <p:nvPr/>
        </p:nvSpPr>
        <p:spPr>
          <a:xfrm>
            <a:off x="6612537" y="5937484"/>
            <a:ext cx="1289476" cy="4438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dirty="0" smtClean="0">
                <a:solidFill>
                  <a:schemeClr val="bg1">
                    <a:lumMod val="50000"/>
                  </a:schemeClr>
                </a:solidFill>
              </a:rPr>
              <a:t>K</a:t>
            </a:r>
            <a:endParaRPr lang="fi-FI" sz="1600" dirty="0">
              <a:solidFill>
                <a:schemeClr val="bg1">
                  <a:lumMod val="50000"/>
                </a:schemeClr>
              </a:solidFill>
            </a:endParaRPr>
          </a:p>
        </p:txBody>
      </p:sp>
      <p:sp>
        <p:nvSpPr>
          <p:cNvPr id="153" name="Suorakulmio 152"/>
          <p:cNvSpPr/>
          <p:nvPr/>
        </p:nvSpPr>
        <p:spPr>
          <a:xfrm>
            <a:off x="8155850" y="5927169"/>
            <a:ext cx="1289476" cy="4454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dirty="0" smtClean="0">
                <a:solidFill>
                  <a:schemeClr val="bg1">
                    <a:lumMod val="50000"/>
                  </a:schemeClr>
                </a:solidFill>
              </a:rPr>
              <a:t>K</a:t>
            </a:r>
            <a:endParaRPr lang="fi-FI" sz="1600" dirty="0">
              <a:solidFill>
                <a:schemeClr val="bg1">
                  <a:lumMod val="50000"/>
                </a:schemeClr>
              </a:solidFill>
            </a:endParaRPr>
          </a:p>
        </p:txBody>
      </p:sp>
      <p:sp>
        <p:nvSpPr>
          <p:cNvPr id="183" name="Suorakulmio 182"/>
          <p:cNvSpPr/>
          <p:nvPr/>
        </p:nvSpPr>
        <p:spPr>
          <a:xfrm>
            <a:off x="9743166" y="5930615"/>
            <a:ext cx="1289476" cy="6852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dirty="0" smtClean="0">
                <a:solidFill>
                  <a:schemeClr val="bg1">
                    <a:lumMod val="50000"/>
                  </a:schemeClr>
                </a:solidFill>
              </a:rPr>
              <a:t>E</a:t>
            </a:r>
            <a:endParaRPr lang="fi-FI" sz="1600" dirty="0">
              <a:solidFill>
                <a:schemeClr val="bg1">
                  <a:lumMod val="50000"/>
                </a:schemeClr>
              </a:solidFill>
            </a:endParaRPr>
          </a:p>
        </p:txBody>
      </p:sp>
    </p:spTree>
    <p:extLst>
      <p:ext uri="{BB962C8B-B14F-4D97-AF65-F5344CB8AC3E}">
        <p14:creationId xmlns:p14="http://schemas.microsoft.com/office/powerpoint/2010/main" val="2845057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400" b="1" dirty="0" smtClean="0">
                <a:solidFill>
                  <a:schemeClr val="tx2"/>
                </a:solidFill>
              </a:rPr>
              <a:t>Mistä lisää tietoa</a:t>
            </a:r>
            <a:r>
              <a:rPr lang="fi-FI" sz="4000" b="1" dirty="0" smtClean="0">
                <a:solidFill>
                  <a:schemeClr val="tx2"/>
                </a:solidFill>
              </a:rPr>
              <a:t>?</a:t>
            </a:r>
            <a:r>
              <a:rPr lang="fi-FI" sz="4000" b="1" dirty="0"/>
              <a:t> </a:t>
            </a:r>
            <a:r>
              <a:rPr lang="fi-FI" sz="4000" dirty="0"/>
              <a:t/>
            </a:r>
            <a:br>
              <a:rPr lang="fi-FI" sz="4000" dirty="0"/>
            </a:br>
            <a:r>
              <a:rPr lang="fi-FI" sz="4000" dirty="0" smtClean="0"/>
              <a:t>        </a:t>
            </a:r>
            <a:endParaRPr lang="fi-FI" sz="4000" dirty="0">
              <a:solidFill>
                <a:schemeClr val="tx2"/>
              </a:solidFill>
            </a:endParaRPr>
          </a:p>
        </p:txBody>
      </p:sp>
      <p:sp>
        <p:nvSpPr>
          <p:cNvPr id="5" name="Ellipsi 4"/>
          <p:cNvSpPr/>
          <p:nvPr/>
        </p:nvSpPr>
        <p:spPr>
          <a:xfrm>
            <a:off x="1091445" y="2591526"/>
            <a:ext cx="2952000" cy="2952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 name="Suorakulmio 5"/>
          <p:cNvSpPr/>
          <p:nvPr/>
        </p:nvSpPr>
        <p:spPr>
          <a:xfrm>
            <a:off x="1559496" y="3140968"/>
            <a:ext cx="1944216" cy="2031325"/>
          </a:xfrm>
          <a:prstGeom prst="rect">
            <a:avLst/>
          </a:prstGeom>
        </p:spPr>
        <p:txBody>
          <a:bodyPr wrap="square">
            <a:spAutoFit/>
          </a:bodyPr>
          <a:lstStyle/>
          <a:p>
            <a:pPr algn="ctr"/>
            <a:r>
              <a:rPr lang="fi-FI" dirty="0" smtClean="0">
                <a:solidFill>
                  <a:schemeClr val="bg1"/>
                </a:solidFill>
              </a:rPr>
              <a:t>Johtava asiantuntija Tuija Toivakainen, tuija.toivakainen@ely-keskus.fi, 0295 024 220, Etelä-Savon ELY</a:t>
            </a:r>
          </a:p>
        </p:txBody>
      </p:sp>
      <p:sp>
        <p:nvSpPr>
          <p:cNvPr id="9" name="Ellipsi 8"/>
          <p:cNvSpPr/>
          <p:nvPr/>
        </p:nvSpPr>
        <p:spPr>
          <a:xfrm>
            <a:off x="4452116" y="2591526"/>
            <a:ext cx="2952000" cy="2952000"/>
          </a:xfrm>
          <a:prstGeom prst="ellipse">
            <a:avLst/>
          </a:prstGeom>
          <a:solidFill>
            <a:srgbClr val="B6B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Lastenkulttuuri-koordinaattori </a:t>
            </a:r>
          </a:p>
          <a:p>
            <a:pPr algn="ctr"/>
            <a:r>
              <a:rPr lang="fi-FI" dirty="0" smtClean="0"/>
              <a:t>Terhi Siippainen, </a:t>
            </a:r>
            <a:r>
              <a:rPr lang="fi-FI" dirty="0" err="1" smtClean="0"/>
              <a:t>terhi.siippainen</a:t>
            </a:r>
            <a:r>
              <a:rPr lang="fi-FI" dirty="0" smtClean="0"/>
              <a:t>@</a:t>
            </a:r>
          </a:p>
          <a:p>
            <a:pPr algn="ctr"/>
            <a:r>
              <a:rPr lang="fi-FI" dirty="0" smtClean="0"/>
              <a:t>soisalo-opisto.fi, 044 743 6409, Lastenkulttuuri-keskus Verso</a:t>
            </a:r>
            <a:endParaRPr lang="fi-FI" dirty="0"/>
          </a:p>
        </p:txBody>
      </p:sp>
      <p:sp>
        <p:nvSpPr>
          <p:cNvPr id="11" name="Suorakulmio 10"/>
          <p:cNvSpPr/>
          <p:nvPr/>
        </p:nvSpPr>
        <p:spPr>
          <a:xfrm>
            <a:off x="4488285" y="4407285"/>
            <a:ext cx="3024336" cy="954107"/>
          </a:xfrm>
          <a:prstGeom prst="rect">
            <a:avLst/>
          </a:prstGeom>
        </p:spPr>
        <p:txBody>
          <a:bodyPr wrap="square">
            <a:spAutoFit/>
          </a:bodyPr>
          <a:lstStyle/>
          <a:p>
            <a:pPr algn="ctr"/>
            <a:endParaRPr lang="fi-FI" sz="2800" dirty="0" smtClean="0">
              <a:solidFill>
                <a:schemeClr val="bg1"/>
              </a:solidFill>
            </a:endParaRPr>
          </a:p>
          <a:p>
            <a:pPr algn="ctr"/>
            <a:endParaRPr lang="fi-FI" sz="2800" dirty="0">
              <a:solidFill>
                <a:schemeClr val="bg1"/>
              </a:solidFill>
            </a:endParaRPr>
          </a:p>
        </p:txBody>
      </p:sp>
      <p:sp>
        <p:nvSpPr>
          <p:cNvPr id="14" name="Ellipsi 13"/>
          <p:cNvSpPr/>
          <p:nvPr/>
        </p:nvSpPr>
        <p:spPr>
          <a:xfrm>
            <a:off x="7813905" y="2625545"/>
            <a:ext cx="2952000" cy="2952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5400" dirty="0"/>
          </a:p>
        </p:txBody>
      </p:sp>
      <p:sp>
        <p:nvSpPr>
          <p:cNvPr id="13" name="Suorakulmio 12"/>
          <p:cNvSpPr/>
          <p:nvPr/>
        </p:nvSpPr>
        <p:spPr>
          <a:xfrm>
            <a:off x="7806731" y="3068960"/>
            <a:ext cx="2959174" cy="1938992"/>
          </a:xfrm>
          <a:prstGeom prst="rect">
            <a:avLst/>
          </a:prstGeom>
        </p:spPr>
        <p:txBody>
          <a:bodyPr wrap="square">
            <a:spAutoFit/>
          </a:bodyPr>
          <a:lstStyle/>
          <a:p>
            <a:pPr algn="ctr"/>
            <a:r>
              <a:rPr lang="fi-FI" sz="2000" dirty="0" smtClean="0">
                <a:solidFill>
                  <a:schemeClr val="bg1"/>
                </a:solidFill>
              </a:rPr>
              <a:t>Tuottaja </a:t>
            </a:r>
          </a:p>
          <a:p>
            <a:pPr algn="ctr"/>
            <a:r>
              <a:rPr lang="fi-FI" sz="2000" dirty="0" smtClean="0">
                <a:solidFill>
                  <a:schemeClr val="bg1"/>
                </a:solidFill>
              </a:rPr>
              <a:t>Nazia Asif, nazia.asif@soisalo-opisto.fi, 044 743 6214, </a:t>
            </a:r>
            <a:r>
              <a:rPr lang="fi-FI" sz="2000" dirty="0">
                <a:solidFill>
                  <a:schemeClr val="bg1"/>
                </a:solidFill>
              </a:rPr>
              <a:t>Lastenkulttuurikeskus Verso</a:t>
            </a:r>
            <a:endParaRPr lang="fi-FI" sz="2000" dirty="0" smtClean="0">
              <a:solidFill>
                <a:schemeClr val="bg1"/>
              </a:solidFill>
            </a:endParaRPr>
          </a:p>
        </p:txBody>
      </p:sp>
      <p:grpSp>
        <p:nvGrpSpPr>
          <p:cNvPr id="21" name="Ryhmä 20"/>
          <p:cNvGrpSpPr/>
          <p:nvPr/>
        </p:nvGrpSpPr>
        <p:grpSpPr>
          <a:xfrm>
            <a:off x="7484313" y="253944"/>
            <a:ext cx="4308804" cy="862168"/>
            <a:chOff x="7484313" y="253944"/>
            <a:chExt cx="4308804" cy="862168"/>
          </a:xfrm>
        </p:grpSpPr>
        <p:sp>
          <p:nvSpPr>
            <p:cNvPr id="22" name="Tekstiruutu 21"/>
            <p:cNvSpPr txBox="1"/>
            <p:nvPr/>
          </p:nvSpPr>
          <p:spPr>
            <a:xfrm>
              <a:off x="7484313" y="253944"/>
              <a:ext cx="4275529" cy="369332"/>
            </a:xfrm>
            <a:prstGeom prst="rect">
              <a:avLst/>
            </a:prstGeom>
            <a:noFill/>
          </p:spPr>
          <p:txBody>
            <a:bodyPr wrap="none" rtlCol="0">
              <a:spAutoFit/>
            </a:bodyPr>
            <a:lstStyle/>
            <a:p>
              <a:pPr algn="r"/>
              <a:r>
                <a:rPr lang="fi-FI" b="1" dirty="0">
                  <a:solidFill>
                    <a:schemeClr val="tx2"/>
                  </a:solidFill>
                </a:rPr>
                <a:t>Askel kulttuuriin, polku osallisuuteen</a:t>
              </a:r>
              <a:endParaRPr lang="fi-FI" dirty="0" smtClean="0">
                <a:solidFill>
                  <a:schemeClr val="tx1">
                    <a:lumMod val="50000"/>
                    <a:lumOff val="50000"/>
                  </a:schemeClr>
                </a:solidFill>
              </a:endParaRPr>
            </a:p>
          </p:txBody>
        </p:sp>
        <p:sp>
          <p:nvSpPr>
            <p:cNvPr id="23" name="Suorakulmio 22"/>
            <p:cNvSpPr/>
            <p:nvPr/>
          </p:nvSpPr>
          <p:spPr>
            <a:xfrm>
              <a:off x="11608387" y="862196"/>
              <a:ext cx="184730" cy="253916"/>
            </a:xfrm>
            <a:prstGeom prst="rect">
              <a:avLst/>
            </a:prstGeom>
          </p:spPr>
          <p:txBody>
            <a:bodyPr wrap="none">
              <a:spAutoFit/>
            </a:bodyPr>
            <a:lstStyle/>
            <a:p>
              <a:pPr algn="r"/>
              <a:endParaRPr lang="fi-FI" sz="1050" dirty="0">
                <a:solidFill>
                  <a:schemeClr val="tx1">
                    <a:lumMod val="50000"/>
                    <a:lumOff val="50000"/>
                  </a:schemeClr>
                </a:solidFill>
              </a:endParaRPr>
            </a:p>
          </p:txBody>
        </p:sp>
      </p:grpSp>
      <p:sp>
        <p:nvSpPr>
          <p:cNvPr id="4" name="Alatunnisteen paikkamerkki 3"/>
          <p:cNvSpPr>
            <a:spLocks noGrp="1"/>
          </p:cNvSpPr>
          <p:nvPr>
            <p:ph type="ftr" sz="quarter" idx="14"/>
          </p:nvPr>
        </p:nvSpPr>
        <p:spPr/>
        <p:txBody>
          <a:bodyPr/>
          <a:lstStyle/>
          <a:p>
            <a:r>
              <a:rPr lang="fi-FI" sz="1400" b="1" dirty="0" smtClean="0"/>
              <a:t>Tavoitteena taata kulttuurinen osallisuus kaikille ikäkausille kasvatuksen ja koulutuksen eri vaiheissa </a:t>
            </a:r>
            <a:endParaRPr lang="fi-FI" sz="1400" b="1" dirty="0"/>
          </a:p>
        </p:txBody>
      </p:sp>
    </p:spTree>
    <p:extLst>
      <p:ext uri="{BB962C8B-B14F-4D97-AF65-F5344CB8AC3E}">
        <p14:creationId xmlns:p14="http://schemas.microsoft.com/office/powerpoint/2010/main" val="1573805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ight Arrow 67"/>
          <p:cNvSpPr/>
          <p:nvPr/>
        </p:nvSpPr>
        <p:spPr>
          <a:xfrm>
            <a:off x="962160" y="1772171"/>
            <a:ext cx="8656896" cy="1368000"/>
          </a:xfrm>
          <a:prstGeom prst="homePlate">
            <a:avLst/>
          </a:prstGeom>
          <a:solidFill>
            <a:srgbClr val="8C8C8C"/>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p>
            <a:pPr algn="ctr"/>
            <a:endParaRPr lang="en-US" sz="1400" dirty="0" err="1" smtClean="0">
              <a:solidFill>
                <a:schemeClr val="tx2"/>
              </a:solidFill>
            </a:endParaRPr>
          </a:p>
        </p:txBody>
      </p:sp>
      <p:sp>
        <p:nvSpPr>
          <p:cNvPr id="69" name="Right Arrow 68"/>
          <p:cNvSpPr/>
          <p:nvPr/>
        </p:nvSpPr>
        <p:spPr>
          <a:xfrm>
            <a:off x="962160" y="3305016"/>
            <a:ext cx="11254520" cy="2880000"/>
          </a:xfrm>
          <a:prstGeom prst="homePlate">
            <a:avLst/>
          </a:prstGeom>
          <a:solidFill>
            <a:schemeClr val="accent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pPr algn="ctr"/>
            <a:endParaRPr lang="en-US" sz="1400" dirty="0" err="1" smtClean="0">
              <a:solidFill>
                <a:schemeClr val="tx2"/>
              </a:solidFill>
            </a:endParaRPr>
          </a:p>
        </p:txBody>
      </p:sp>
      <p:sp>
        <p:nvSpPr>
          <p:cNvPr id="71" name="Flowchart: Data 9"/>
          <p:cNvSpPr/>
          <p:nvPr/>
        </p:nvSpPr>
        <p:spPr>
          <a:xfrm>
            <a:off x="866071" y="1435915"/>
            <a:ext cx="3133663" cy="4819582"/>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3050"/>
              <a:gd name="connsiteY0" fmla="*/ 10000 h 10000"/>
              <a:gd name="connsiteX1" fmla="*/ 2000 w 13050"/>
              <a:gd name="connsiteY1" fmla="*/ 0 h 10000"/>
              <a:gd name="connsiteX2" fmla="*/ 13050 w 13050"/>
              <a:gd name="connsiteY2" fmla="*/ 0 h 10000"/>
              <a:gd name="connsiteX3" fmla="*/ 8000 w 13050"/>
              <a:gd name="connsiteY3" fmla="*/ 10000 h 10000"/>
              <a:gd name="connsiteX4" fmla="*/ 0 w 13050"/>
              <a:gd name="connsiteY4" fmla="*/ 10000 h 10000"/>
              <a:gd name="connsiteX0" fmla="*/ 0 w 13050"/>
              <a:gd name="connsiteY0" fmla="*/ 10000 h 10000"/>
              <a:gd name="connsiteX1" fmla="*/ 5300 w 13050"/>
              <a:gd name="connsiteY1" fmla="*/ 0 h 10000"/>
              <a:gd name="connsiteX2" fmla="*/ 13050 w 13050"/>
              <a:gd name="connsiteY2" fmla="*/ 0 h 10000"/>
              <a:gd name="connsiteX3" fmla="*/ 8000 w 13050"/>
              <a:gd name="connsiteY3" fmla="*/ 10000 h 10000"/>
              <a:gd name="connsiteX4" fmla="*/ 0 w 1305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50" h="10000">
                <a:moveTo>
                  <a:pt x="0" y="10000"/>
                </a:moveTo>
                <a:lnTo>
                  <a:pt x="5300" y="0"/>
                </a:lnTo>
                <a:lnTo>
                  <a:pt x="13050" y="0"/>
                </a:lnTo>
                <a:lnTo>
                  <a:pt x="8000" y="10000"/>
                </a:lnTo>
                <a:lnTo>
                  <a:pt x="0" y="10000"/>
                </a:lnTo>
                <a:close/>
              </a:path>
            </a:pathLst>
          </a:custGeom>
          <a:solidFill>
            <a:srgbClr val="FFFFFF">
              <a:alpha val="56863"/>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dirty="0" err="1" smtClean="0">
              <a:solidFill>
                <a:schemeClr val="tx2"/>
              </a:solidFill>
            </a:endParaRPr>
          </a:p>
        </p:txBody>
      </p:sp>
      <p:sp>
        <p:nvSpPr>
          <p:cNvPr id="79" name="Rectangle 78"/>
          <p:cNvSpPr/>
          <p:nvPr/>
        </p:nvSpPr>
        <p:spPr>
          <a:xfrm>
            <a:off x="3935760" y="1916832"/>
            <a:ext cx="4836079" cy="276999"/>
          </a:xfrm>
          <a:prstGeom prst="rect">
            <a:avLst/>
          </a:prstGeom>
        </p:spPr>
        <p:txBody>
          <a:bodyPr wrap="square" lIns="0" tIns="0" rIns="0" bIns="0">
            <a:spAutoFit/>
          </a:bodyPr>
          <a:lstStyle/>
          <a:p>
            <a:pPr>
              <a:spcAft>
                <a:spcPts val="1200"/>
              </a:spcAft>
            </a:pPr>
            <a:r>
              <a:rPr lang="en-US" b="1" dirty="0" smtClean="0">
                <a:solidFill>
                  <a:schemeClr val="bg1"/>
                </a:solidFill>
              </a:rPr>
              <a:t>LYHYT AIKAVÄLI </a:t>
            </a:r>
          </a:p>
        </p:txBody>
      </p:sp>
      <p:sp>
        <p:nvSpPr>
          <p:cNvPr id="80" name="Rectangle 79"/>
          <p:cNvSpPr/>
          <p:nvPr/>
        </p:nvSpPr>
        <p:spPr>
          <a:xfrm>
            <a:off x="3935760" y="3417967"/>
            <a:ext cx="6576808" cy="276999"/>
          </a:xfrm>
          <a:prstGeom prst="rect">
            <a:avLst/>
          </a:prstGeom>
        </p:spPr>
        <p:txBody>
          <a:bodyPr wrap="square" lIns="0" tIns="0" rIns="0" bIns="0">
            <a:spAutoFit/>
          </a:bodyPr>
          <a:lstStyle/>
          <a:p>
            <a:pPr>
              <a:spcAft>
                <a:spcPts val="1200"/>
              </a:spcAft>
            </a:pPr>
            <a:r>
              <a:rPr lang="en-US" b="1" dirty="0" smtClean="0">
                <a:solidFill>
                  <a:schemeClr val="bg1"/>
                </a:solidFill>
              </a:rPr>
              <a:t>PITKÄ AIKAVÄLI</a:t>
            </a:r>
          </a:p>
        </p:txBody>
      </p:sp>
      <p:sp>
        <p:nvSpPr>
          <p:cNvPr id="13" name="Rectangle 12"/>
          <p:cNvSpPr/>
          <p:nvPr/>
        </p:nvSpPr>
        <p:spPr>
          <a:xfrm>
            <a:off x="3935760" y="2280406"/>
            <a:ext cx="5468456" cy="789190"/>
          </a:xfrm>
          <a:prstGeom prst="rect">
            <a:avLst/>
          </a:prstGeom>
        </p:spPr>
        <p:txBody>
          <a:bodyPr wrap="square">
            <a:spAutoFit/>
          </a:bodyPr>
          <a:lstStyle/>
          <a:p>
            <a:pPr marL="171450" lvl="1" indent="-171450" defTabSz="957998">
              <a:lnSpc>
                <a:spcPct val="106000"/>
              </a:lnSpc>
              <a:spcBef>
                <a:spcPts val="600"/>
              </a:spcBef>
              <a:buFont typeface="Arial" panose="020B0604020202020204" pitchFamily="34" charset="0"/>
              <a:buChar char="•"/>
              <a:defRPr/>
            </a:pPr>
            <a:r>
              <a:rPr lang="fi-FI" sz="1200" dirty="0" smtClean="0">
                <a:solidFill>
                  <a:schemeClr val="bg1"/>
                </a:solidFill>
              </a:rPr>
              <a:t>Esim. aloitushanke </a:t>
            </a:r>
            <a:r>
              <a:rPr lang="fi-FI" sz="1200" dirty="0" err="1" smtClean="0">
                <a:solidFill>
                  <a:schemeClr val="bg1"/>
                </a:solidFill>
              </a:rPr>
              <a:t>DeSavosta</a:t>
            </a:r>
            <a:r>
              <a:rPr lang="fi-FI" sz="1200" dirty="0" smtClean="0">
                <a:solidFill>
                  <a:schemeClr val="bg1"/>
                </a:solidFill>
              </a:rPr>
              <a:t> </a:t>
            </a:r>
            <a:r>
              <a:rPr lang="fi-FI" sz="1200" dirty="0" err="1" smtClean="0">
                <a:solidFill>
                  <a:schemeClr val="bg1"/>
                </a:solidFill>
              </a:rPr>
              <a:t>SKR:n</a:t>
            </a:r>
            <a:r>
              <a:rPr lang="fi-FI" sz="1200" dirty="0" smtClean="0">
                <a:solidFill>
                  <a:schemeClr val="bg1"/>
                </a:solidFill>
              </a:rPr>
              <a:t> haussa 31.10.2016 mennessä</a:t>
            </a:r>
          </a:p>
          <a:p>
            <a:pPr marL="171450" lvl="1" indent="-171450" defTabSz="957998">
              <a:lnSpc>
                <a:spcPct val="106000"/>
              </a:lnSpc>
              <a:spcBef>
                <a:spcPts val="600"/>
              </a:spcBef>
              <a:buFont typeface="Arial" panose="020B0604020202020204" pitchFamily="34" charset="0"/>
              <a:buChar char="•"/>
              <a:defRPr/>
            </a:pPr>
            <a:r>
              <a:rPr lang="fi-FI" sz="1200" dirty="0" smtClean="0">
                <a:solidFill>
                  <a:schemeClr val="bg1"/>
                </a:solidFill>
              </a:rPr>
              <a:t>Esim. mahdollinen </a:t>
            </a:r>
            <a:r>
              <a:rPr lang="fi-FI" sz="1200" dirty="0" err="1" smtClean="0">
                <a:solidFill>
                  <a:schemeClr val="bg1"/>
                </a:solidFill>
              </a:rPr>
              <a:t>teatterikuratointiteeman</a:t>
            </a:r>
            <a:r>
              <a:rPr lang="fi-FI" sz="1200" dirty="0" smtClean="0">
                <a:solidFill>
                  <a:schemeClr val="bg1"/>
                </a:solidFill>
              </a:rPr>
              <a:t> kautta hanke Varkauden teatterista tammikuun 2017 </a:t>
            </a:r>
            <a:r>
              <a:rPr lang="fi-FI" sz="1200" dirty="0" err="1" smtClean="0">
                <a:solidFill>
                  <a:schemeClr val="bg1"/>
                </a:solidFill>
              </a:rPr>
              <a:t>SKR:n</a:t>
            </a:r>
            <a:r>
              <a:rPr lang="fi-FI" sz="1200" dirty="0" smtClean="0">
                <a:solidFill>
                  <a:schemeClr val="bg1"/>
                </a:solidFill>
              </a:rPr>
              <a:t> </a:t>
            </a:r>
            <a:r>
              <a:rPr lang="fi-FI" sz="1400" dirty="0" smtClean="0">
                <a:solidFill>
                  <a:schemeClr val="bg1"/>
                </a:solidFill>
              </a:rPr>
              <a:t>haussa tms. </a:t>
            </a:r>
            <a:endParaRPr lang="fi-FI" sz="1400" dirty="0">
              <a:solidFill>
                <a:schemeClr val="bg1"/>
              </a:solidFill>
            </a:endParaRPr>
          </a:p>
        </p:txBody>
      </p:sp>
      <p:sp>
        <p:nvSpPr>
          <p:cNvPr id="14" name="Rectangle 13"/>
          <p:cNvSpPr/>
          <p:nvPr/>
        </p:nvSpPr>
        <p:spPr>
          <a:xfrm>
            <a:off x="3647728" y="3778007"/>
            <a:ext cx="7704856" cy="1465145"/>
          </a:xfrm>
          <a:prstGeom prst="rect">
            <a:avLst/>
          </a:prstGeom>
        </p:spPr>
        <p:txBody>
          <a:bodyPr wrap="square">
            <a:spAutoFit/>
          </a:bodyPr>
          <a:lstStyle/>
          <a:p>
            <a:pPr marL="463550" lvl="2" indent="-285750" defTabSz="957998">
              <a:lnSpc>
                <a:spcPct val="106000"/>
              </a:lnSpc>
              <a:spcBef>
                <a:spcPts val="600"/>
              </a:spcBef>
              <a:buFont typeface="Arial" panose="020B0604020202020204" pitchFamily="34" charset="0"/>
              <a:buChar char="•"/>
              <a:defRPr/>
            </a:pPr>
            <a:r>
              <a:rPr lang="fi-FI" sz="1400" dirty="0" smtClean="0">
                <a:solidFill>
                  <a:schemeClr val="bg1"/>
                </a:solidFill>
              </a:rPr>
              <a:t>Esim. toisen ja kolmannen asteen hanke 2017 haussa esim. ESR:n kautta, </a:t>
            </a:r>
            <a:r>
              <a:rPr lang="fi-FI" sz="1400" dirty="0" err="1" smtClean="0">
                <a:solidFill>
                  <a:schemeClr val="bg1"/>
                </a:solidFill>
              </a:rPr>
              <a:t>Esedu</a:t>
            </a:r>
            <a:r>
              <a:rPr lang="fi-FI" sz="1400" dirty="0" smtClean="0">
                <a:solidFill>
                  <a:schemeClr val="bg1"/>
                </a:solidFill>
              </a:rPr>
              <a:t> ym.</a:t>
            </a:r>
          </a:p>
          <a:p>
            <a:pPr marL="463550" lvl="2" indent="-285750" defTabSz="957998">
              <a:lnSpc>
                <a:spcPct val="106000"/>
              </a:lnSpc>
              <a:spcBef>
                <a:spcPts val="600"/>
              </a:spcBef>
              <a:buFont typeface="Arial" panose="020B0604020202020204" pitchFamily="34" charset="0"/>
              <a:buChar char="•"/>
              <a:defRPr/>
            </a:pPr>
            <a:r>
              <a:rPr lang="fi-FI" sz="1400" dirty="0" smtClean="0">
                <a:solidFill>
                  <a:schemeClr val="bg1"/>
                </a:solidFill>
              </a:rPr>
              <a:t>Esim. kokeiluhanke maaseudulla </a:t>
            </a:r>
            <a:r>
              <a:rPr lang="fi-FI" sz="1400" dirty="0" err="1" smtClean="0">
                <a:solidFill>
                  <a:schemeClr val="bg1"/>
                </a:solidFill>
              </a:rPr>
              <a:t>Leaderin</a:t>
            </a:r>
            <a:r>
              <a:rPr lang="fi-FI" sz="1400" dirty="0" smtClean="0">
                <a:solidFill>
                  <a:schemeClr val="bg1"/>
                </a:solidFill>
              </a:rPr>
              <a:t> kautta digitaalisin menetelmin 2017 toimijalähtöisesti</a:t>
            </a:r>
          </a:p>
          <a:p>
            <a:pPr marL="463550" lvl="2" indent="-285750" defTabSz="957998">
              <a:lnSpc>
                <a:spcPct val="106000"/>
              </a:lnSpc>
              <a:spcBef>
                <a:spcPts val="600"/>
              </a:spcBef>
              <a:buFont typeface="Arial" panose="020B0604020202020204" pitchFamily="34" charset="0"/>
              <a:buChar char="•"/>
              <a:defRPr/>
            </a:pPr>
            <a:r>
              <a:rPr lang="fi-FI" sz="1400" dirty="0" smtClean="0">
                <a:solidFill>
                  <a:schemeClr val="bg1"/>
                </a:solidFill>
              </a:rPr>
              <a:t>Lisäksi ehkä muut ”aukot” pienillä kokeiluilla</a:t>
            </a:r>
          </a:p>
          <a:p>
            <a:pPr marL="463550" lvl="2" indent="-285750" defTabSz="957998">
              <a:lnSpc>
                <a:spcPct val="106000"/>
              </a:lnSpc>
              <a:spcBef>
                <a:spcPts val="600"/>
              </a:spcBef>
              <a:buFont typeface="Arial" panose="020B0604020202020204" pitchFamily="34" charset="0"/>
              <a:buChar char="•"/>
              <a:defRPr/>
            </a:pPr>
            <a:endParaRPr lang="fi-FI" sz="1400" dirty="0">
              <a:solidFill>
                <a:schemeClr val="bg1"/>
              </a:solidFill>
            </a:endParaRPr>
          </a:p>
        </p:txBody>
      </p:sp>
      <p:sp>
        <p:nvSpPr>
          <p:cNvPr id="7" name="Tasakylkinen kolmio 6"/>
          <p:cNvSpPr/>
          <p:nvPr/>
        </p:nvSpPr>
        <p:spPr>
          <a:xfrm>
            <a:off x="2432903" y="2690557"/>
            <a:ext cx="494745" cy="234387"/>
          </a:xfrm>
          <a:prstGeom prst="triangl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Otsikko 1"/>
          <p:cNvSpPr>
            <a:spLocks noGrp="1"/>
          </p:cNvSpPr>
          <p:nvPr>
            <p:ph type="title"/>
          </p:nvPr>
        </p:nvSpPr>
        <p:spPr>
          <a:xfrm>
            <a:off x="1097115" y="1034182"/>
            <a:ext cx="9679405" cy="648072"/>
          </a:xfrm>
        </p:spPr>
        <p:txBody>
          <a:bodyPr/>
          <a:lstStyle/>
          <a:p>
            <a:r>
              <a:rPr lang="fi-FI" sz="4000" b="1" dirty="0" smtClean="0">
                <a:solidFill>
                  <a:schemeClr val="bg2">
                    <a:lumMod val="50000"/>
                  </a:schemeClr>
                </a:solidFill>
              </a:rPr>
              <a:t>Tulevaisuuden kulttuurikasvatus </a:t>
            </a:r>
            <a:r>
              <a:rPr lang="fi-FI" sz="1600" b="1" dirty="0" smtClean="0">
                <a:solidFill>
                  <a:schemeClr val="bg2">
                    <a:lumMod val="50000"/>
                  </a:schemeClr>
                </a:solidFill>
              </a:rPr>
              <a:t>(7.10.2016)</a:t>
            </a:r>
            <a:r>
              <a:rPr lang="fi-FI" sz="1600" b="1" dirty="0" smtClean="0">
                <a:solidFill>
                  <a:srgbClr val="B6BF00"/>
                </a:solidFill>
              </a:rPr>
              <a:t> </a:t>
            </a:r>
            <a:r>
              <a:rPr lang="fi-FI" sz="3600" b="1" dirty="0">
                <a:solidFill>
                  <a:schemeClr val="bg2">
                    <a:lumMod val="50000"/>
                  </a:schemeClr>
                </a:solidFill>
              </a:rPr>
              <a:t/>
            </a:r>
            <a:br>
              <a:rPr lang="fi-FI" sz="3600" b="1" dirty="0">
                <a:solidFill>
                  <a:schemeClr val="bg2">
                    <a:lumMod val="50000"/>
                  </a:schemeClr>
                </a:solidFill>
              </a:rPr>
            </a:br>
            <a:endParaRPr lang="fi-FI" sz="2400" dirty="0"/>
          </a:p>
        </p:txBody>
      </p:sp>
      <p:sp>
        <p:nvSpPr>
          <p:cNvPr id="36" name="Kaari 35"/>
          <p:cNvSpPr/>
          <p:nvPr/>
        </p:nvSpPr>
        <p:spPr>
          <a:xfrm>
            <a:off x="1847411" y="2467772"/>
            <a:ext cx="868393" cy="970611"/>
          </a:xfrm>
          <a:prstGeom prst="arc">
            <a:avLst/>
          </a:prstGeom>
          <a:ln w="57150">
            <a:solidFill>
              <a:srgbClr val="B6B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i-FI">
              <a:solidFill>
                <a:srgbClr val="B6BF00"/>
              </a:solidFill>
            </a:endParaRPr>
          </a:p>
        </p:txBody>
      </p:sp>
      <p:sp>
        <p:nvSpPr>
          <p:cNvPr id="44" name="Kyynel 43"/>
          <p:cNvSpPr/>
          <p:nvPr/>
        </p:nvSpPr>
        <p:spPr>
          <a:xfrm rot="5191875">
            <a:off x="2234855" y="2334557"/>
            <a:ext cx="432048" cy="336901"/>
          </a:xfrm>
          <a:prstGeom prst="teardrop">
            <a:avLst/>
          </a:prstGeom>
          <a:solidFill>
            <a:srgbClr val="B6B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5" name="Kyynel 44"/>
          <p:cNvSpPr/>
          <p:nvPr/>
        </p:nvSpPr>
        <p:spPr>
          <a:xfrm rot="10951884">
            <a:off x="2675562" y="2477149"/>
            <a:ext cx="432048" cy="336901"/>
          </a:xfrm>
          <a:prstGeom prst="teardrop">
            <a:avLst/>
          </a:prstGeom>
          <a:solidFill>
            <a:srgbClr val="B6B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9" name="Vuokaaviosymboli: Viive 38"/>
          <p:cNvSpPr/>
          <p:nvPr/>
        </p:nvSpPr>
        <p:spPr>
          <a:xfrm rot="5400000">
            <a:off x="1903927" y="3830343"/>
            <a:ext cx="710232" cy="451741"/>
          </a:xfrm>
          <a:prstGeom prst="flowChartDela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cxnSp>
        <p:nvCxnSpPr>
          <p:cNvPr id="41" name="Suora yhdysviiva 40"/>
          <p:cNvCxnSpPr/>
          <p:nvPr/>
        </p:nvCxnSpPr>
        <p:spPr>
          <a:xfrm>
            <a:off x="2259043" y="4411330"/>
            <a:ext cx="0" cy="1408557"/>
          </a:xfrm>
          <a:prstGeom prst="line">
            <a:avLst/>
          </a:prstGeom>
          <a:ln w="38100">
            <a:solidFill>
              <a:srgbClr val="B6BF00"/>
            </a:solidFill>
          </a:ln>
        </p:spPr>
        <p:style>
          <a:lnRef idx="1">
            <a:schemeClr val="accent1"/>
          </a:lnRef>
          <a:fillRef idx="0">
            <a:schemeClr val="accent1"/>
          </a:fillRef>
          <a:effectRef idx="0">
            <a:schemeClr val="accent1"/>
          </a:effectRef>
          <a:fontRef idx="minor">
            <a:schemeClr val="tx1"/>
          </a:fontRef>
        </p:style>
      </p:cxnSp>
      <p:sp>
        <p:nvSpPr>
          <p:cNvPr id="43" name="Kuu 42"/>
          <p:cNvSpPr/>
          <p:nvPr/>
        </p:nvSpPr>
        <p:spPr>
          <a:xfrm rot="16200000">
            <a:off x="1645346" y="4484865"/>
            <a:ext cx="1224136" cy="936104"/>
          </a:xfrm>
          <a:prstGeom prst="moon">
            <a:avLst/>
          </a:prstGeom>
          <a:solidFill>
            <a:srgbClr val="B6B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22" name="Ryhmä 21"/>
          <p:cNvGrpSpPr/>
          <p:nvPr/>
        </p:nvGrpSpPr>
        <p:grpSpPr>
          <a:xfrm>
            <a:off x="7517523" y="239986"/>
            <a:ext cx="4275594" cy="876126"/>
            <a:chOff x="7517523" y="239986"/>
            <a:chExt cx="4275594" cy="876126"/>
          </a:xfrm>
        </p:grpSpPr>
        <p:sp>
          <p:nvSpPr>
            <p:cNvPr id="23" name="Tekstiruutu 22"/>
            <p:cNvSpPr txBox="1"/>
            <p:nvPr/>
          </p:nvSpPr>
          <p:spPr>
            <a:xfrm>
              <a:off x="7517523" y="239986"/>
              <a:ext cx="4275594" cy="646331"/>
            </a:xfrm>
            <a:prstGeom prst="rect">
              <a:avLst/>
            </a:prstGeom>
            <a:noFill/>
          </p:spPr>
          <p:txBody>
            <a:bodyPr wrap="none" rtlCol="0">
              <a:spAutoFit/>
            </a:bodyPr>
            <a:lstStyle/>
            <a:p>
              <a:pPr algn="r"/>
              <a:r>
                <a:rPr lang="fi-FI" b="1" dirty="0">
                  <a:solidFill>
                    <a:schemeClr val="tx2"/>
                  </a:solidFill>
                </a:rPr>
                <a:t>Askel kulttuuriin, polku osallisuuteen</a:t>
              </a:r>
              <a:endParaRPr lang="fi-FI" dirty="0">
                <a:solidFill>
                  <a:schemeClr val="tx1">
                    <a:lumMod val="50000"/>
                    <a:lumOff val="50000"/>
                  </a:schemeClr>
                </a:solidFill>
              </a:endParaRPr>
            </a:p>
            <a:p>
              <a:pPr algn="r"/>
              <a:endParaRPr lang="fi-FI" dirty="0" smtClean="0">
                <a:solidFill>
                  <a:schemeClr val="tx1">
                    <a:lumMod val="50000"/>
                    <a:lumOff val="50000"/>
                  </a:schemeClr>
                </a:solidFill>
              </a:endParaRPr>
            </a:p>
          </p:txBody>
        </p:sp>
        <p:sp>
          <p:nvSpPr>
            <p:cNvPr id="24" name="Suorakulmio 23"/>
            <p:cNvSpPr/>
            <p:nvPr/>
          </p:nvSpPr>
          <p:spPr>
            <a:xfrm>
              <a:off x="11608387" y="862196"/>
              <a:ext cx="184730" cy="253916"/>
            </a:xfrm>
            <a:prstGeom prst="rect">
              <a:avLst/>
            </a:prstGeom>
          </p:spPr>
          <p:txBody>
            <a:bodyPr wrap="none">
              <a:spAutoFit/>
            </a:bodyPr>
            <a:lstStyle/>
            <a:p>
              <a:pPr algn="r"/>
              <a:endParaRPr lang="fi-FI" sz="1050" dirty="0">
                <a:solidFill>
                  <a:schemeClr val="tx1">
                    <a:lumMod val="50000"/>
                    <a:lumOff val="50000"/>
                  </a:schemeClr>
                </a:solidFill>
              </a:endParaRPr>
            </a:p>
          </p:txBody>
        </p:sp>
      </p:grpSp>
    </p:spTree>
    <p:extLst>
      <p:ext uri="{BB962C8B-B14F-4D97-AF65-F5344CB8AC3E}">
        <p14:creationId xmlns:p14="http://schemas.microsoft.com/office/powerpoint/2010/main" val="4857305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Kaaviokuva 34"/>
          <p:cNvGraphicFramePr/>
          <p:nvPr>
            <p:extLst>
              <p:ext uri="{D42A27DB-BD31-4B8C-83A1-F6EECF244321}">
                <p14:modId xmlns:p14="http://schemas.microsoft.com/office/powerpoint/2010/main" val="3709251441"/>
              </p:ext>
            </p:extLst>
          </p:nvPr>
        </p:nvGraphicFramePr>
        <p:xfrm>
          <a:off x="603226" y="764704"/>
          <a:ext cx="9624392" cy="62287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uorakulmio 1"/>
          <p:cNvSpPr/>
          <p:nvPr/>
        </p:nvSpPr>
        <p:spPr>
          <a:xfrm>
            <a:off x="623392" y="980728"/>
            <a:ext cx="6096000" cy="1015663"/>
          </a:xfrm>
          <a:prstGeom prst="rect">
            <a:avLst/>
          </a:prstGeom>
        </p:spPr>
        <p:txBody>
          <a:bodyPr>
            <a:spAutoFit/>
          </a:bodyPr>
          <a:lstStyle/>
          <a:p>
            <a:r>
              <a:rPr lang="fi-FI" sz="2000" b="1" dirty="0" smtClean="0">
                <a:solidFill>
                  <a:schemeClr val="tx2"/>
                </a:solidFill>
              </a:rPr>
              <a:t>Kulttuurin, taiteen ja luovien alojen yrityksille rahoitus- ja kehittämisvaihtoehtoja yrityksen kehittymisasteen ja ajan suhteessa</a:t>
            </a:r>
            <a:endParaRPr lang="fi-FI" sz="2000" b="1" kern="0" dirty="0">
              <a:solidFill>
                <a:schemeClr val="tx2"/>
              </a:solidFill>
            </a:endParaRPr>
          </a:p>
        </p:txBody>
      </p:sp>
      <p:sp>
        <p:nvSpPr>
          <p:cNvPr id="24" name="Ellipsi 23"/>
          <p:cNvSpPr/>
          <p:nvPr/>
        </p:nvSpPr>
        <p:spPr>
          <a:xfrm>
            <a:off x="1482156" y="3713597"/>
            <a:ext cx="1116000" cy="1116000"/>
          </a:xfrm>
          <a:prstGeom prst="ellips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dirty="0"/>
          </a:p>
        </p:txBody>
      </p:sp>
      <p:sp>
        <p:nvSpPr>
          <p:cNvPr id="25" name="Tekstikehys 6"/>
          <p:cNvSpPr txBox="1"/>
          <p:nvPr/>
        </p:nvSpPr>
        <p:spPr>
          <a:xfrm>
            <a:off x="1389778" y="3811851"/>
            <a:ext cx="1300755" cy="861774"/>
          </a:xfrm>
          <a:prstGeom prst="rect">
            <a:avLst/>
          </a:prstGeom>
          <a:noFill/>
        </p:spPr>
        <p:txBody>
          <a:bodyPr wrap="square" rtlCol="0">
            <a:spAutoFit/>
          </a:bodyPr>
          <a:lstStyle/>
          <a:p>
            <a:pPr algn="ctr"/>
            <a:r>
              <a:rPr lang="fi-FI" sz="1000" b="1" dirty="0" smtClean="0">
                <a:solidFill>
                  <a:schemeClr val="bg1"/>
                </a:solidFill>
              </a:rPr>
              <a:t>Seudulliset toimialahankkeet, (kunnan kehittämisyhtiö, järjestö)</a:t>
            </a:r>
            <a:endParaRPr lang="fi-FI" sz="1000" b="1" dirty="0">
              <a:solidFill>
                <a:schemeClr val="bg1"/>
              </a:solidFill>
            </a:endParaRPr>
          </a:p>
        </p:txBody>
      </p:sp>
      <p:sp>
        <p:nvSpPr>
          <p:cNvPr id="32" name="Ellipsi 31"/>
          <p:cNvSpPr/>
          <p:nvPr/>
        </p:nvSpPr>
        <p:spPr>
          <a:xfrm>
            <a:off x="8107836" y="2648910"/>
            <a:ext cx="1116000" cy="1116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dirty="0"/>
          </a:p>
        </p:txBody>
      </p:sp>
      <p:sp>
        <p:nvSpPr>
          <p:cNvPr id="33" name="Tekstikehys 6"/>
          <p:cNvSpPr txBox="1"/>
          <p:nvPr/>
        </p:nvSpPr>
        <p:spPr>
          <a:xfrm>
            <a:off x="8107836" y="2715841"/>
            <a:ext cx="1125350" cy="1077218"/>
          </a:xfrm>
          <a:prstGeom prst="rect">
            <a:avLst/>
          </a:prstGeom>
          <a:noFill/>
        </p:spPr>
        <p:txBody>
          <a:bodyPr wrap="square" rtlCol="0">
            <a:spAutoFit/>
          </a:bodyPr>
          <a:lstStyle/>
          <a:p>
            <a:pPr algn="ctr"/>
            <a:r>
              <a:rPr lang="fi-FI" sz="1600" b="1" dirty="0" smtClean="0">
                <a:solidFill>
                  <a:schemeClr val="bg1"/>
                </a:solidFill>
              </a:rPr>
              <a:t>Tekesin messua-</a:t>
            </a:r>
            <a:r>
              <a:rPr lang="fi-FI" sz="1600" b="1" dirty="0" err="1" smtClean="0">
                <a:solidFill>
                  <a:schemeClr val="bg1"/>
                </a:solidFill>
              </a:rPr>
              <a:t>vustuk</a:t>
            </a:r>
            <a:r>
              <a:rPr lang="fi-FI" sz="1600" b="1" dirty="0" smtClean="0">
                <a:solidFill>
                  <a:schemeClr val="bg1"/>
                </a:solidFill>
              </a:rPr>
              <a:t>-set</a:t>
            </a:r>
            <a:endParaRPr lang="fi-FI" sz="1600" b="1" dirty="0">
              <a:solidFill>
                <a:schemeClr val="bg1"/>
              </a:solidFill>
            </a:endParaRPr>
          </a:p>
        </p:txBody>
      </p:sp>
      <p:sp>
        <p:nvSpPr>
          <p:cNvPr id="28" name="Ellipsi 27"/>
          <p:cNvSpPr/>
          <p:nvPr/>
        </p:nvSpPr>
        <p:spPr>
          <a:xfrm>
            <a:off x="2580197" y="4953399"/>
            <a:ext cx="1116000" cy="1116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dirty="0"/>
          </a:p>
        </p:txBody>
      </p:sp>
      <p:sp>
        <p:nvSpPr>
          <p:cNvPr id="29" name="Tekstikehys 6"/>
          <p:cNvSpPr txBox="1"/>
          <p:nvPr/>
        </p:nvSpPr>
        <p:spPr>
          <a:xfrm>
            <a:off x="2558518" y="5122085"/>
            <a:ext cx="1161350" cy="646331"/>
          </a:xfrm>
          <a:prstGeom prst="rect">
            <a:avLst/>
          </a:prstGeom>
          <a:noFill/>
        </p:spPr>
        <p:txBody>
          <a:bodyPr wrap="square" rtlCol="0">
            <a:spAutoFit/>
          </a:bodyPr>
          <a:lstStyle/>
          <a:p>
            <a:pPr algn="ctr"/>
            <a:r>
              <a:rPr lang="fi-FI" sz="1200" b="1" dirty="0" smtClean="0">
                <a:solidFill>
                  <a:schemeClr val="bg1"/>
                </a:solidFill>
              </a:rPr>
              <a:t>Tekesin innovaatio-seteli nyt</a:t>
            </a:r>
            <a:endParaRPr lang="fi-FI" sz="1200" b="1" dirty="0">
              <a:solidFill>
                <a:schemeClr val="bg1"/>
              </a:solidFill>
            </a:endParaRPr>
          </a:p>
        </p:txBody>
      </p:sp>
      <p:sp>
        <p:nvSpPr>
          <p:cNvPr id="36" name="Ellipsi 35"/>
          <p:cNvSpPr/>
          <p:nvPr/>
        </p:nvSpPr>
        <p:spPr>
          <a:xfrm>
            <a:off x="7181931" y="1627895"/>
            <a:ext cx="1116000" cy="111600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dirty="0"/>
          </a:p>
        </p:txBody>
      </p:sp>
      <p:sp>
        <p:nvSpPr>
          <p:cNvPr id="37" name="Tekstikehys 6"/>
          <p:cNvSpPr txBox="1"/>
          <p:nvPr/>
        </p:nvSpPr>
        <p:spPr>
          <a:xfrm>
            <a:off x="7212062" y="1908801"/>
            <a:ext cx="1188132" cy="615553"/>
          </a:xfrm>
          <a:prstGeom prst="rect">
            <a:avLst/>
          </a:prstGeom>
          <a:noFill/>
        </p:spPr>
        <p:txBody>
          <a:bodyPr wrap="square" rtlCol="0">
            <a:spAutoFit/>
          </a:bodyPr>
          <a:lstStyle/>
          <a:p>
            <a:pPr algn="ctr"/>
            <a:r>
              <a:rPr lang="fi-FI" sz="1700" b="1" dirty="0" smtClean="0">
                <a:solidFill>
                  <a:schemeClr val="bg1"/>
                </a:solidFill>
              </a:rPr>
              <a:t>Team Finland</a:t>
            </a:r>
            <a:endParaRPr lang="fi-FI" sz="1700" b="1" dirty="0">
              <a:solidFill>
                <a:schemeClr val="bg1"/>
              </a:solidFill>
            </a:endParaRPr>
          </a:p>
        </p:txBody>
      </p:sp>
      <p:grpSp>
        <p:nvGrpSpPr>
          <p:cNvPr id="17" name="Ryhmä 16"/>
          <p:cNvGrpSpPr/>
          <p:nvPr/>
        </p:nvGrpSpPr>
        <p:grpSpPr>
          <a:xfrm>
            <a:off x="7517523" y="239986"/>
            <a:ext cx="4275594" cy="876126"/>
            <a:chOff x="7517523" y="239986"/>
            <a:chExt cx="4275594" cy="876126"/>
          </a:xfrm>
        </p:grpSpPr>
        <p:sp>
          <p:nvSpPr>
            <p:cNvPr id="19" name="Tekstiruutu 18"/>
            <p:cNvSpPr txBox="1"/>
            <p:nvPr/>
          </p:nvSpPr>
          <p:spPr>
            <a:xfrm>
              <a:off x="7517523" y="239986"/>
              <a:ext cx="4275594" cy="646331"/>
            </a:xfrm>
            <a:prstGeom prst="rect">
              <a:avLst/>
            </a:prstGeom>
            <a:noFill/>
          </p:spPr>
          <p:txBody>
            <a:bodyPr wrap="none" rtlCol="0">
              <a:spAutoFit/>
            </a:bodyPr>
            <a:lstStyle/>
            <a:p>
              <a:pPr algn="r"/>
              <a:r>
                <a:rPr lang="fi-FI" b="1" dirty="0">
                  <a:solidFill>
                    <a:schemeClr val="tx2"/>
                  </a:solidFill>
                </a:rPr>
                <a:t>Askel kulttuuriin, polku osallisuuteen</a:t>
              </a:r>
              <a:endParaRPr lang="fi-FI" b="1" dirty="0">
                <a:solidFill>
                  <a:schemeClr val="tx1">
                    <a:lumMod val="50000"/>
                    <a:lumOff val="50000"/>
                  </a:schemeClr>
                </a:solidFill>
              </a:endParaRPr>
            </a:p>
            <a:p>
              <a:pPr algn="r"/>
              <a:endParaRPr lang="fi-FI" dirty="0" smtClean="0">
                <a:solidFill>
                  <a:schemeClr val="tx1">
                    <a:lumMod val="50000"/>
                    <a:lumOff val="50000"/>
                  </a:schemeClr>
                </a:solidFill>
              </a:endParaRPr>
            </a:p>
          </p:txBody>
        </p:sp>
        <p:sp>
          <p:nvSpPr>
            <p:cNvPr id="21" name="Suorakulmio 20"/>
            <p:cNvSpPr/>
            <p:nvPr/>
          </p:nvSpPr>
          <p:spPr>
            <a:xfrm>
              <a:off x="11608387" y="862196"/>
              <a:ext cx="184730" cy="253916"/>
            </a:xfrm>
            <a:prstGeom prst="rect">
              <a:avLst/>
            </a:prstGeom>
          </p:spPr>
          <p:txBody>
            <a:bodyPr wrap="none">
              <a:spAutoFit/>
            </a:bodyPr>
            <a:lstStyle/>
            <a:p>
              <a:pPr algn="r"/>
              <a:endParaRPr lang="fi-FI" sz="1050" dirty="0">
                <a:solidFill>
                  <a:schemeClr val="tx1">
                    <a:lumMod val="50000"/>
                    <a:lumOff val="50000"/>
                  </a:schemeClr>
                </a:solidFill>
              </a:endParaRPr>
            </a:p>
          </p:txBody>
        </p:sp>
      </p:grpSp>
      <p:cxnSp>
        <p:nvCxnSpPr>
          <p:cNvPr id="5" name="Suora nuoliyhdysviiva 4"/>
          <p:cNvCxnSpPr/>
          <p:nvPr/>
        </p:nvCxnSpPr>
        <p:spPr>
          <a:xfrm flipV="1">
            <a:off x="518219" y="1627895"/>
            <a:ext cx="0" cy="5040000"/>
          </a:xfrm>
          <a:prstGeom prst="straightConnector1">
            <a:avLst/>
          </a:prstGeom>
          <a:ln>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0" name="Suora nuoliyhdysviiva 9"/>
          <p:cNvCxnSpPr/>
          <p:nvPr/>
        </p:nvCxnSpPr>
        <p:spPr>
          <a:xfrm flipV="1">
            <a:off x="518219" y="6703042"/>
            <a:ext cx="10474148" cy="63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Ellipsi 12"/>
          <p:cNvSpPr/>
          <p:nvPr/>
        </p:nvSpPr>
        <p:spPr>
          <a:xfrm>
            <a:off x="519039" y="5749846"/>
            <a:ext cx="914400" cy="914400"/>
          </a:xfrm>
          <a:prstGeom prst="ellipse">
            <a:avLst/>
          </a:prstGeom>
          <a:solidFill>
            <a:schemeClr val="bg1">
              <a:lumMod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fi-FI" sz="800" b="1" dirty="0" err="1" smtClean="0">
                <a:solidFill>
                  <a:schemeClr val="bg1"/>
                </a:solidFill>
              </a:rPr>
              <a:t>Uusyri-tyskes-kus</a:t>
            </a:r>
            <a:r>
              <a:rPr lang="fi-FI" sz="800" b="1" dirty="0" smtClean="0">
                <a:solidFill>
                  <a:schemeClr val="bg1"/>
                </a:solidFill>
              </a:rPr>
              <a:t>, kuntien </a:t>
            </a:r>
            <a:r>
              <a:rPr lang="fi-FI" sz="800" b="1" dirty="0" err="1" smtClean="0">
                <a:solidFill>
                  <a:schemeClr val="bg1"/>
                </a:solidFill>
              </a:rPr>
              <a:t>elinkei-nopalve-lut</a:t>
            </a:r>
            <a:endParaRPr lang="fi-FI" sz="800" b="1" dirty="0">
              <a:solidFill>
                <a:schemeClr val="bg1"/>
              </a:solidFill>
            </a:endParaRPr>
          </a:p>
        </p:txBody>
      </p:sp>
      <p:sp>
        <p:nvSpPr>
          <p:cNvPr id="14" name="Ellipsi 13"/>
          <p:cNvSpPr/>
          <p:nvPr/>
        </p:nvSpPr>
        <p:spPr>
          <a:xfrm>
            <a:off x="3462098" y="5506781"/>
            <a:ext cx="914400" cy="84239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solidFill>
                  <a:schemeClr val="bg1"/>
                </a:solidFill>
              </a:rPr>
              <a:t>Finn-</a:t>
            </a:r>
            <a:r>
              <a:rPr lang="fi-FI" sz="1400" b="1" dirty="0" err="1" smtClean="0">
                <a:solidFill>
                  <a:schemeClr val="bg1"/>
                </a:solidFill>
              </a:rPr>
              <a:t>vera</a:t>
            </a:r>
            <a:endParaRPr lang="fi-FI" sz="1400" b="1" dirty="0">
              <a:solidFill>
                <a:schemeClr val="bg1"/>
              </a:solidFill>
            </a:endParaRPr>
          </a:p>
        </p:txBody>
      </p:sp>
      <p:sp>
        <p:nvSpPr>
          <p:cNvPr id="15" name="Ellipsi 14"/>
          <p:cNvSpPr/>
          <p:nvPr/>
        </p:nvSpPr>
        <p:spPr>
          <a:xfrm>
            <a:off x="521566" y="3869836"/>
            <a:ext cx="1037929" cy="1036538"/>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b="1" dirty="0" err="1" smtClean="0"/>
              <a:t>Jouk-kora-hoitus</a:t>
            </a:r>
            <a:endParaRPr lang="fi-FI" sz="1100" b="1" dirty="0"/>
          </a:p>
        </p:txBody>
      </p:sp>
      <p:sp>
        <p:nvSpPr>
          <p:cNvPr id="16" name="Ellipsi 15"/>
          <p:cNvSpPr/>
          <p:nvPr/>
        </p:nvSpPr>
        <p:spPr>
          <a:xfrm>
            <a:off x="7441450" y="3519209"/>
            <a:ext cx="1436452" cy="1535476"/>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dirty="0" smtClean="0">
                <a:solidFill>
                  <a:schemeClr val="bg1"/>
                </a:solidFill>
              </a:rPr>
              <a:t>Bisnes-enkelit</a:t>
            </a:r>
            <a:endParaRPr lang="fi-FI" b="1" dirty="0">
              <a:solidFill>
                <a:schemeClr val="bg1"/>
              </a:solidFill>
            </a:endParaRPr>
          </a:p>
        </p:txBody>
      </p:sp>
      <p:sp>
        <p:nvSpPr>
          <p:cNvPr id="34" name="Ellipsi 33"/>
          <p:cNvSpPr/>
          <p:nvPr/>
        </p:nvSpPr>
        <p:spPr>
          <a:xfrm>
            <a:off x="9529558" y="650418"/>
            <a:ext cx="1895034" cy="1884255"/>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b="1" dirty="0" smtClean="0">
                <a:solidFill>
                  <a:schemeClr val="bg1"/>
                </a:solidFill>
              </a:rPr>
              <a:t>Euroopan investointi-rahasto EIR</a:t>
            </a:r>
            <a:endParaRPr lang="fi-FI" sz="1600" b="1" dirty="0">
              <a:solidFill>
                <a:schemeClr val="bg1"/>
              </a:solidFill>
            </a:endParaRPr>
          </a:p>
        </p:txBody>
      </p:sp>
    </p:spTree>
    <p:extLst>
      <p:ext uri="{BB962C8B-B14F-4D97-AF65-F5344CB8AC3E}">
        <p14:creationId xmlns:p14="http://schemas.microsoft.com/office/powerpoint/2010/main" val="8604250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Kaaviokuva 34"/>
          <p:cNvGraphicFramePr/>
          <p:nvPr>
            <p:extLst>
              <p:ext uri="{D42A27DB-BD31-4B8C-83A1-F6EECF244321}">
                <p14:modId xmlns:p14="http://schemas.microsoft.com/office/powerpoint/2010/main" val="3940697590"/>
              </p:ext>
            </p:extLst>
          </p:nvPr>
        </p:nvGraphicFramePr>
        <p:xfrm>
          <a:off x="1127448" y="820237"/>
          <a:ext cx="9624392" cy="62287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uorakulmio 1"/>
          <p:cNvSpPr/>
          <p:nvPr/>
        </p:nvSpPr>
        <p:spPr>
          <a:xfrm>
            <a:off x="623392" y="980728"/>
            <a:ext cx="6096000" cy="1015663"/>
          </a:xfrm>
          <a:prstGeom prst="rect">
            <a:avLst/>
          </a:prstGeom>
        </p:spPr>
        <p:txBody>
          <a:bodyPr>
            <a:spAutoFit/>
          </a:bodyPr>
          <a:lstStyle/>
          <a:p>
            <a:r>
              <a:rPr lang="fi-FI" sz="2000" b="1" dirty="0" smtClean="0">
                <a:solidFill>
                  <a:schemeClr val="tx2"/>
                </a:solidFill>
              </a:rPr>
              <a:t>Yhteisöjen kautta mahdollinen tuki kulttuurin ja taiteen edistämiseksi: kulttuurin saavutettavuus, osallisuus ja hyvinvoinnin edistäminen</a:t>
            </a:r>
            <a:endParaRPr lang="fi-FI" sz="2000" b="1" kern="0" dirty="0">
              <a:solidFill>
                <a:schemeClr val="tx2"/>
              </a:solidFill>
            </a:endParaRPr>
          </a:p>
        </p:txBody>
      </p:sp>
      <p:sp>
        <p:nvSpPr>
          <p:cNvPr id="4" name="Ellipsi 3"/>
          <p:cNvSpPr/>
          <p:nvPr/>
        </p:nvSpPr>
        <p:spPr>
          <a:xfrm>
            <a:off x="8832304" y="4428967"/>
            <a:ext cx="1116000" cy="1116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dirty="0"/>
          </a:p>
        </p:txBody>
      </p:sp>
      <p:sp>
        <p:nvSpPr>
          <p:cNvPr id="7" name="Tekstikehys 6"/>
          <p:cNvSpPr txBox="1"/>
          <p:nvPr/>
        </p:nvSpPr>
        <p:spPr>
          <a:xfrm>
            <a:off x="8736572" y="4635856"/>
            <a:ext cx="1307463" cy="584775"/>
          </a:xfrm>
          <a:prstGeom prst="rect">
            <a:avLst/>
          </a:prstGeom>
          <a:noFill/>
        </p:spPr>
        <p:txBody>
          <a:bodyPr wrap="square" rtlCol="0">
            <a:spAutoFit/>
          </a:bodyPr>
          <a:lstStyle/>
          <a:p>
            <a:pPr algn="ctr"/>
            <a:r>
              <a:rPr lang="fi-FI" sz="1600" b="1" dirty="0" smtClean="0">
                <a:solidFill>
                  <a:schemeClr val="bg1"/>
                </a:solidFill>
              </a:rPr>
              <a:t>Suomi</a:t>
            </a:r>
          </a:p>
          <a:p>
            <a:pPr algn="ctr"/>
            <a:r>
              <a:rPr lang="fi-FI" sz="1600" b="1" dirty="0" smtClean="0">
                <a:solidFill>
                  <a:schemeClr val="bg1"/>
                </a:solidFill>
              </a:rPr>
              <a:t>100</a:t>
            </a:r>
            <a:endParaRPr lang="fi-FI" sz="1200" b="1" dirty="0">
              <a:solidFill>
                <a:schemeClr val="bg1"/>
              </a:solidFill>
            </a:endParaRPr>
          </a:p>
        </p:txBody>
      </p:sp>
      <p:sp>
        <p:nvSpPr>
          <p:cNvPr id="24" name="Ellipsi 23"/>
          <p:cNvSpPr/>
          <p:nvPr/>
        </p:nvSpPr>
        <p:spPr>
          <a:xfrm>
            <a:off x="2808669" y="3812244"/>
            <a:ext cx="1116000" cy="1116000"/>
          </a:xfrm>
          <a:prstGeom prst="ellips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dirty="0"/>
          </a:p>
        </p:txBody>
      </p:sp>
      <p:sp>
        <p:nvSpPr>
          <p:cNvPr id="25" name="Tekstikehys 6"/>
          <p:cNvSpPr txBox="1"/>
          <p:nvPr/>
        </p:nvSpPr>
        <p:spPr>
          <a:xfrm>
            <a:off x="2684421" y="3939357"/>
            <a:ext cx="1300755" cy="861774"/>
          </a:xfrm>
          <a:prstGeom prst="rect">
            <a:avLst/>
          </a:prstGeom>
          <a:noFill/>
        </p:spPr>
        <p:txBody>
          <a:bodyPr wrap="square" rtlCol="0">
            <a:spAutoFit/>
          </a:bodyPr>
          <a:lstStyle/>
          <a:p>
            <a:pPr algn="ctr"/>
            <a:r>
              <a:rPr lang="fi-FI" sz="1000" b="1" dirty="0" err="1" smtClean="0">
                <a:solidFill>
                  <a:schemeClr val="bg1"/>
                </a:solidFill>
              </a:rPr>
              <a:t>Suomalais</a:t>
            </a:r>
            <a:r>
              <a:rPr lang="fi-FI" sz="1000" b="1" dirty="0" smtClean="0">
                <a:solidFill>
                  <a:schemeClr val="bg1"/>
                </a:solidFill>
              </a:rPr>
              <a:t>-venäläinen kulttuurifoorumi </a:t>
            </a:r>
          </a:p>
          <a:p>
            <a:pPr algn="ctr"/>
            <a:r>
              <a:rPr lang="fi-FI" sz="1000" b="1" dirty="0" smtClean="0">
                <a:solidFill>
                  <a:schemeClr val="bg1"/>
                </a:solidFill>
              </a:rPr>
              <a:t>ja sen kehittämisraha</a:t>
            </a:r>
            <a:endParaRPr lang="fi-FI" sz="1000" b="1" dirty="0">
              <a:solidFill>
                <a:schemeClr val="bg1"/>
              </a:solidFill>
            </a:endParaRPr>
          </a:p>
        </p:txBody>
      </p:sp>
      <p:sp>
        <p:nvSpPr>
          <p:cNvPr id="32" name="Ellipsi 31"/>
          <p:cNvSpPr/>
          <p:nvPr/>
        </p:nvSpPr>
        <p:spPr>
          <a:xfrm>
            <a:off x="7842194" y="2459227"/>
            <a:ext cx="1116000" cy="11160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dirty="0"/>
          </a:p>
        </p:txBody>
      </p:sp>
      <p:sp>
        <p:nvSpPr>
          <p:cNvPr id="33" name="Tekstikehys 6"/>
          <p:cNvSpPr txBox="1"/>
          <p:nvPr/>
        </p:nvSpPr>
        <p:spPr>
          <a:xfrm>
            <a:off x="7842194" y="2597472"/>
            <a:ext cx="1125350" cy="584775"/>
          </a:xfrm>
          <a:prstGeom prst="rect">
            <a:avLst/>
          </a:prstGeom>
          <a:noFill/>
        </p:spPr>
        <p:txBody>
          <a:bodyPr wrap="square" rtlCol="0">
            <a:spAutoFit/>
          </a:bodyPr>
          <a:lstStyle/>
          <a:p>
            <a:pPr algn="ctr"/>
            <a:r>
              <a:rPr lang="fi-FI" sz="1600" b="1" dirty="0" err="1" smtClean="0">
                <a:solidFill>
                  <a:schemeClr val="bg1"/>
                </a:solidFill>
              </a:rPr>
              <a:t>Maakun-taliitto</a:t>
            </a:r>
            <a:endParaRPr lang="fi-FI" sz="1600" b="1" dirty="0">
              <a:solidFill>
                <a:schemeClr val="bg1"/>
              </a:solidFill>
            </a:endParaRPr>
          </a:p>
        </p:txBody>
      </p:sp>
      <p:sp>
        <p:nvSpPr>
          <p:cNvPr id="18" name="Ellipsi 17"/>
          <p:cNvSpPr/>
          <p:nvPr/>
        </p:nvSpPr>
        <p:spPr>
          <a:xfrm>
            <a:off x="2935973" y="2777092"/>
            <a:ext cx="1116000" cy="1116000"/>
          </a:xfrm>
          <a:prstGeom prst="ellips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dirty="0"/>
          </a:p>
        </p:txBody>
      </p:sp>
      <p:sp>
        <p:nvSpPr>
          <p:cNvPr id="20" name="Tekstikehys 6"/>
          <p:cNvSpPr txBox="1"/>
          <p:nvPr/>
        </p:nvSpPr>
        <p:spPr>
          <a:xfrm>
            <a:off x="2893737" y="2981049"/>
            <a:ext cx="1030932" cy="738664"/>
          </a:xfrm>
          <a:prstGeom prst="rect">
            <a:avLst/>
          </a:prstGeom>
          <a:noFill/>
        </p:spPr>
        <p:txBody>
          <a:bodyPr wrap="square" rtlCol="0">
            <a:spAutoFit/>
          </a:bodyPr>
          <a:lstStyle/>
          <a:p>
            <a:pPr algn="ctr"/>
            <a:r>
              <a:rPr lang="fi-FI" sz="1400" b="1" dirty="0" smtClean="0">
                <a:solidFill>
                  <a:schemeClr val="bg1"/>
                </a:solidFill>
              </a:rPr>
              <a:t>Suomen kulttuuri-rahasto</a:t>
            </a:r>
            <a:endParaRPr lang="fi-FI" sz="1400" b="1" dirty="0">
              <a:solidFill>
                <a:schemeClr val="bg1"/>
              </a:solidFill>
            </a:endParaRPr>
          </a:p>
        </p:txBody>
      </p:sp>
      <p:sp>
        <p:nvSpPr>
          <p:cNvPr id="28" name="Ellipsi 27"/>
          <p:cNvSpPr/>
          <p:nvPr/>
        </p:nvSpPr>
        <p:spPr>
          <a:xfrm>
            <a:off x="4511824" y="5589240"/>
            <a:ext cx="1116000" cy="1116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dirty="0"/>
          </a:p>
        </p:txBody>
      </p:sp>
      <p:sp>
        <p:nvSpPr>
          <p:cNvPr id="29" name="Tekstikehys 6"/>
          <p:cNvSpPr txBox="1"/>
          <p:nvPr/>
        </p:nvSpPr>
        <p:spPr>
          <a:xfrm>
            <a:off x="4511824" y="5877272"/>
            <a:ext cx="1161350" cy="646331"/>
          </a:xfrm>
          <a:prstGeom prst="rect">
            <a:avLst/>
          </a:prstGeom>
          <a:noFill/>
        </p:spPr>
        <p:txBody>
          <a:bodyPr wrap="square" rtlCol="0">
            <a:spAutoFit/>
          </a:bodyPr>
          <a:lstStyle/>
          <a:p>
            <a:pPr algn="ctr"/>
            <a:r>
              <a:rPr lang="fi-FI" sz="1200" b="1" dirty="0" smtClean="0">
                <a:solidFill>
                  <a:schemeClr val="bg1"/>
                </a:solidFill>
              </a:rPr>
              <a:t>Taike, esim. </a:t>
            </a:r>
            <a:r>
              <a:rPr lang="fi-FI" sz="1200" b="1" dirty="0" err="1" smtClean="0">
                <a:solidFill>
                  <a:schemeClr val="bg1"/>
                </a:solidFill>
              </a:rPr>
              <a:t>prosenttitai</a:t>
            </a:r>
            <a:r>
              <a:rPr lang="fi-FI" sz="1200" b="1" dirty="0" smtClean="0">
                <a:solidFill>
                  <a:schemeClr val="bg1"/>
                </a:solidFill>
              </a:rPr>
              <a:t>-de</a:t>
            </a:r>
            <a:endParaRPr lang="fi-FI" sz="1200" b="1" dirty="0">
              <a:solidFill>
                <a:schemeClr val="bg1"/>
              </a:solidFill>
            </a:endParaRPr>
          </a:p>
        </p:txBody>
      </p:sp>
      <p:sp>
        <p:nvSpPr>
          <p:cNvPr id="36" name="Ellipsi 35"/>
          <p:cNvSpPr/>
          <p:nvPr/>
        </p:nvSpPr>
        <p:spPr>
          <a:xfrm>
            <a:off x="7115843" y="1826360"/>
            <a:ext cx="1116000" cy="111600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00" dirty="0"/>
          </a:p>
        </p:txBody>
      </p:sp>
      <p:sp>
        <p:nvSpPr>
          <p:cNvPr id="37" name="Tekstikehys 6"/>
          <p:cNvSpPr txBox="1"/>
          <p:nvPr/>
        </p:nvSpPr>
        <p:spPr>
          <a:xfrm>
            <a:off x="7111626" y="1826360"/>
            <a:ext cx="1188132" cy="954107"/>
          </a:xfrm>
          <a:prstGeom prst="rect">
            <a:avLst/>
          </a:prstGeom>
          <a:noFill/>
        </p:spPr>
        <p:txBody>
          <a:bodyPr wrap="square" rtlCol="0">
            <a:spAutoFit/>
          </a:bodyPr>
          <a:lstStyle/>
          <a:p>
            <a:pPr algn="ctr"/>
            <a:r>
              <a:rPr lang="fi-FI" sz="1400" b="1" dirty="0" smtClean="0">
                <a:solidFill>
                  <a:schemeClr val="bg1"/>
                </a:solidFill>
              </a:rPr>
              <a:t>Kunnat, esim. </a:t>
            </a:r>
            <a:r>
              <a:rPr lang="fi-FI" sz="1400" b="1" dirty="0" err="1" smtClean="0">
                <a:solidFill>
                  <a:schemeClr val="bg1"/>
                </a:solidFill>
              </a:rPr>
              <a:t>Hyvinvoin-nin</a:t>
            </a:r>
            <a:r>
              <a:rPr lang="fi-FI" sz="1400" b="1" dirty="0" smtClean="0">
                <a:solidFill>
                  <a:schemeClr val="bg1"/>
                </a:solidFill>
              </a:rPr>
              <a:t> virtaa    </a:t>
            </a:r>
            <a:endParaRPr lang="fi-FI" sz="1400" b="1" dirty="0">
              <a:solidFill>
                <a:schemeClr val="bg1"/>
              </a:solidFill>
            </a:endParaRPr>
          </a:p>
        </p:txBody>
      </p:sp>
      <p:grpSp>
        <p:nvGrpSpPr>
          <p:cNvPr id="17" name="Ryhmä 16"/>
          <p:cNvGrpSpPr/>
          <p:nvPr/>
        </p:nvGrpSpPr>
        <p:grpSpPr>
          <a:xfrm>
            <a:off x="7517523" y="239986"/>
            <a:ext cx="4275594" cy="876126"/>
            <a:chOff x="7517523" y="239986"/>
            <a:chExt cx="4275594" cy="876126"/>
          </a:xfrm>
        </p:grpSpPr>
        <p:sp>
          <p:nvSpPr>
            <p:cNvPr id="19" name="Tekstiruutu 18"/>
            <p:cNvSpPr txBox="1"/>
            <p:nvPr/>
          </p:nvSpPr>
          <p:spPr>
            <a:xfrm>
              <a:off x="7517523" y="239986"/>
              <a:ext cx="4275594" cy="646331"/>
            </a:xfrm>
            <a:prstGeom prst="rect">
              <a:avLst/>
            </a:prstGeom>
            <a:noFill/>
          </p:spPr>
          <p:txBody>
            <a:bodyPr wrap="none" rtlCol="0">
              <a:spAutoFit/>
            </a:bodyPr>
            <a:lstStyle/>
            <a:p>
              <a:pPr algn="r"/>
              <a:r>
                <a:rPr lang="fi-FI" b="1" dirty="0">
                  <a:solidFill>
                    <a:schemeClr val="tx2"/>
                  </a:solidFill>
                </a:rPr>
                <a:t>Askel kulttuuriin, polku osallisuuteen</a:t>
              </a:r>
              <a:endParaRPr lang="fi-FI" b="1" dirty="0">
                <a:solidFill>
                  <a:schemeClr val="tx1">
                    <a:lumMod val="50000"/>
                    <a:lumOff val="50000"/>
                  </a:schemeClr>
                </a:solidFill>
              </a:endParaRPr>
            </a:p>
            <a:p>
              <a:pPr algn="r"/>
              <a:endParaRPr lang="fi-FI" dirty="0" smtClean="0">
                <a:solidFill>
                  <a:schemeClr val="tx1">
                    <a:lumMod val="50000"/>
                    <a:lumOff val="50000"/>
                  </a:schemeClr>
                </a:solidFill>
              </a:endParaRPr>
            </a:p>
          </p:txBody>
        </p:sp>
        <p:sp>
          <p:nvSpPr>
            <p:cNvPr id="21" name="Suorakulmio 20"/>
            <p:cNvSpPr/>
            <p:nvPr/>
          </p:nvSpPr>
          <p:spPr>
            <a:xfrm>
              <a:off x="11608387" y="862196"/>
              <a:ext cx="184730" cy="253916"/>
            </a:xfrm>
            <a:prstGeom prst="rect">
              <a:avLst/>
            </a:prstGeom>
          </p:spPr>
          <p:txBody>
            <a:bodyPr wrap="none">
              <a:spAutoFit/>
            </a:bodyPr>
            <a:lstStyle/>
            <a:p>
              <a:pPr algn="r"/>
              <a:endParaRPr lang="fi-FI" sz="1050" dirty="0">
                <a:solidFill>
                  <a:schemeClr val="tx1">
                    <a:lumMod val="50000"/>
                    <a:lumOff val="50000"/>
                  </a:schemeClr>
                </a:solidFill>
              </a:endParaRPr>
            </a:p>
          </p:txBody>
        </p:sp>
      </p:grpSp>
      <p:sp>
        <p:nvSpPr>
          <p:cNvPr id="3" name="Ellipsi 2"/>
          <p:cNvSpPr/>
          <p:nvPr/>
        </p:nvSpPr>
        <p:spPr>
          <a:xfrm rot="10800000" flipH="1" flipV="1">
            <a:off x="4444207" y="1826359"/>
            <a:ext cx="1241016" cy="1141513"/>
          </a:xfrm>
          <a:prstGeom prst="ellipse">
            <a:avLst/>
          </a:prstGeom>
          <a:solidFill>
            <a:schemeClr val="accent5">
              <a:lumMod val="60000"/>
              <a:lumOff val="4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i-FI" sz="1100" b="1" dirty="0" err="1" smtClean="0">
                <a:solidFill>
                  <a:schemeClr val="bg1"/>
                </a:solidFill>
              </a:rPr>
              <a:t>OPH:n</a:t>
            </a:r>
            <a:r>
              <a:rPr lang="fi-FI" sz="1100" b="1" dirty="0" smtClean="0">
                <a:solidFill>
                  <a:schemeClr val="bg1"/>
                </a:solidFill>
              </a:rPr>
              <a:t> </a:t>
            </a:r>
            <a:r>
              <a:rPr lang="fi-FI" sz="1100" b="1" dirty="0" err="1" smtClean="0">
                <a:solidFill>
                  <a:schemeClr val="bg1"/>
                </a:solidFill>
              </a:rPr>
              <a:t>avustuk</a:t>
            </a:r>
            <a:r>
              <a:rPr lang="fi-FI" sz="1100" b="1" dirty="0" smtClean="0">
                <a:solidFill>
                  <a:schemeClr val="bg1"/>
                </a:solidFill>
              </a:rPr>
              <a:t>-set, </a:t>
            </a:r>
            <a:r>
              <a:rPr lang="fi-FI" sz="900" b="1" dirty="0">
                <a:solidFill>
                  <a:schemeClr val="bg1"/>
                </a:solidFill>
              </a:rPr>
              <a:t>http://</a:t>
            </a:r>
            <a:r>
              <a:rPr lang="fi-FI" sz="900" b="1" dirty="0" smtClean="0">
                <a:solidFill>
                  <a:schemeClr val="bg1"/>
                </a:solidFill>
              </a:rPr>
              <a:t>www.oph.fi/rahoitus/valtionavustukset </a:t>
            </a:r>
            <a:endParaRPr lang="fi-FI" sz="900" b="1" dirty="0">
              <a:solidFill>
                <a:schemeClr val="bg1"/>
              </a:solidFill>
            </a:endParaRPr>
          </a:p>
        </p:txBody>
      </p:sp>
      <p:sp>
        <p:nvSpPr>
          <p:cNvPr id="6" name="Suorakulmio 5"/>
          <p:cNvSpPr/>
          <p:nvPr/>
        </p:nvSpPr>
        <p:spPr>
          <a:xfrm>
            <a:off x="4653395" y="2159541"/>
            <a:ext cx="914400" cy="5078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6" name="Ellipsi 25"/>
          <p:cNvSpPr/>
          <p:nvPr/>
        </p:nvSpPr>
        <p:spPr>
          <a:xfrm>
            <a:off x="8760729" y="2459227"/>
            <a:ext cx="1439727" cy="1475404"/>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b="1" dirty="0" err="1" smtClean="0">
                <a:solidFill>
                  <a:schemeClr val="bg1"/>
                </a:solidFill>
              </a:rPr>
              <a:t>Jouk-kora-hoitus</a:t>
            </a:r>
            <a:r>
              <a:rPr lang="fi-FI" sz="1600" b="1" dirty="0" smtClean="0">
                <a:solidFill>
                  <a:schemeClr val="bg1"/>
                </a:solidFill>
              </a:rPr>
              <a:t>, </a:t>
            </a:r>
            <a:r>
              <a:rPr lang="fi-FI" sz="900" b="1" dirty="0" smtClean="0">
                <a:solidFill>
                  <a:schemeClr val="bg1"/>
                </a:solidFill>
              </a:rPr>
              <a:t>mesenaatti.me</a:t>
            </a:r>
            <a:endParaRPr lang="fi-FI" sz="900" b="1" dirty="0">
              <a:solidFill>
                <a:schemeClr val="bg1"/>
              </a:solidFill>
            </a:endParaRPr>
          </a:p>
        </p:txBody>
      </p:sp>
    </p:spTree>
    <p:extLst>
      <p:ext uri="{BB962C8B-B14F-4D97-AF65-F5344CB8AC3E}">
        <p14:creationId xmlns:p14="http://schemas.microsoft.com/office/powerpoint/2010/main" val="3113396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4"/>
          </p:nvPr>
        </p:nvSpPr>
        <p:spPr/>
        <p:txBody>
          <a:bodyPr/>
          <a:lstStyle/>
          <a:p>
            <a:r>
              <a:rPr lang="fi-FI" smtClean="0"/>
              <a:t>Tavoitteena taata kulttuurinen osallisuus kaikille ikäkausille kasvatuksen ja koulutuksen eri vaiheissa </a:t>
            </a:r>
            <a:endParaRPr lang="fi-FI" dirty="0"/>
          </a:p>
        </p:txBody>
      </p:sp>
      <p:sp>
        <p:nvSpPr>
          <p:cNvPr id="3" name="Otsikko 2"/>
          <p:cNvSpPr>
            <a:spLocks noGrp="1"/>
          </p:cNvSpPr>
          <p:nvPr>
            <p:ph type="title"/>
          </p:nvPr>
        </p:nvSpPr>
        <p:spPr/>
        <p:txBody>
          <a:bodyPr/>
          <a:lstStyle/>
          <a:p>
            <a:r>
              <a:rPr lang="fi-FI" b="1" dirty="0" smtClean="0">
                <a:solidFill>
                  <a:srgbClr val="7030A0"/>
                </a:solidFill>
              </a:rPr>
              <a:t>Toteuttajat</a:t>
            </a:r>
            <a:endParaRPr lang="fi-FI" b="1" dirty="0">
              <a:solidFill>
                <a:srgbClr val="7030A0"/>
              </a:solidFill>
            </a:endParaRPr>
          </a:p>
        </p:txBody>
      </p:sp>
      <p:sp>
        <p:nvSpPr>
          <p:cNvPr id="4" name="Tekstin paikkamerkki 3"/>
          <p:cNvSpPr>
            <a:spLocks noGrp="1"/>
          </p:cNvSpPr>
          <p:nvPr>
            <p:ph type="body" sz="quarter" idx="10"/>
          </p:nvPr>
        </p:nvSpPr>
        <p:spPr/>
        <p:txBody>
          <a:bodyPr/>
          <a:lstStyle/>
          <a:p>
            <a:r>
              <a:rPr lang="fi-FI" dirty="0" smtClean="0"/>
              <a:t>Pieksämäki &lt; Varhaiskasvatus ja perusopetus</a:t>
            </a:r>
          </a:p>
          <a:p>
            <a:r>
              <a:rPr lang="fi-FI" dirty="0" smtClean="0"/>
              <a:t>Juva &lt; Pohtii, </a:t>
            </a:r>
            <a:r>
              <a:rPr lang="fi-FI" dirty="0" err="1" smtClean="0"/>
              <a:t>Toenperän</a:t>
            </a:r>
            <a:r>
              <a:rPr lang="fi-FI" dirty="0" smtClean="0"/>
              <a:t> kirjastot toimijana, yhteinen kulttuurikasvatussuunnitelma haaveena Rantasalmi – Sulkavan kanssa, sivistysjohtajan kanssa keskustelut</a:t>
            </a:r>
          </a:p>
          <a:p>
            <a:r>
              <a:rPr lang="fi-FI" dirty="0" smtClean="0"/>
              <a:t>Heinävesi &lt; Kulttuuriketjussa jo mukana, P-Karjalan kuviot, varhaiskasvatus Kulttuuriketjuun mukaan</a:t>
            </a:r>
          </a:p>
          <a:p>
            <a:r>
              <a:rPr lang="fi-FI" dirty="0" smtClean="0"/>
              <a:t>Teatteri Fennica &lt; toteuttajana, palvelun tarjoajana, mitä vaatii esim. teatteriryhmän kiertäminen, Kaisla Pirkkalainen puhuu myös Rantasalmen varhaiskasvatuksen esimiehelle</a:t>
            </a:r>
          </a:p>
          <a:p>
            <a:r>
              <a:rPr lang="fi-FI" dirty="0" smtClean="0"/>
              <a:t>Joroinen &lt; Varhaiskasvatuksen mukaan otto keskusteluun, Kulttuuriketju jo olemassa</a:t>
            </a:r>
          </a:p>
          <a:p>
            <a:endParaRPr lang="fi-FI" dirty="0"/>
          </a:p>
        </p:txBody>
      </p:sp>
    </p:spTree>
    <p:extLst>
      <p:ext uri="{BB962C8B-B14F-4D97-AF65-F5344CB8AC3E}">
        <p14:creationId xmlns:p14="http://schemas.microsoft.com/office/powerpoint/2010/main" val="18820299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4"/>
          </p:nvPr>
        </p:nvSpPr>
        <p:spPr/>
        <p:txBody>
          <a:bodyPr/>
          <a:lstStyle/>
          <a:p>
            <a:r>
              <a:rPr lang="fi-FI" smtClean="0"/>
              <a:t>Tavoitteena taata kulttuurinen osallisuus kaikille ikäkausille kasvatuksen ja koulutuksen eri vaiheissa </a:t>
            </a:r>
            <a:endParaRPr lang="fi-FI" dirty="0"/>
          </a:p>
        </p:txBody>
      </p:sp>
      <p:sp>
        <p:nvSpPr>
          <p:cNvPr id="3" name="Otsikko 2"/>
          <p:cNvSpPr>
            <a:spLocks noGrp="1"/>
          </p:cNvSpPr>
          <p:nvPr>
            <p:ph type="title"/>
          </p:nvPr>
        </p:nvSpPr>
        <p:spPr/>
        <p:txBody>
          <a:bodyPr/>
          <a:lstStyle/>
          <a:p>
            <a:r>
              <a:rPr lang="fi-FI" b="1" dirty="0">
                <a:solidFill>
                  <a:srgbClr val="7030A0"/>
                </a:solidFill>
              </a:rPr>
              <a:t>Toteuttajat</a:t>
            </a:r>
            <a:endParaRPr lang="fi-FI" dirty="0"/>
          </a:p>
        </p:txBody>
      </p:sp>
      <p:sp>
        <p:nvSpPr>
          <p:cNvPr id="4" name="Tekstin paikkamerkki 3"/>
          <p:cNvSpPr>
            <a:spLocks noGrp="1"/>
          </p:cNvSpPr>
          <p:nvPr>
            <p:ph type="body" sz="quarter" idx="10"/>
          </p:nvPr>
        </p:nvSpPr>
        <p:spPr/>
        <p:txBody>
          <a:bodyPr/>
          <a:lstStyle/>
          <a:p>
            <a:r>
              <a:rPr lang="fi-FI" dirty="0"/>
              <a:t>Varkauden Teatteri &lt; Toteuttajana, mukana työstämässä, mahdollinen teatterikuraattori ottaisi asiaa haltuun varhaiskasvatuksesta toiselle ja Savonia-AMK:n (energiatekniikan opintojen) kolmannelle asteelle</a:t>
            </a:r>
          </a:p>
          <a:p>
            <a:r>
              <a:rPr lang="fi-FI" dirty="0" smtClean="0"/>
              <a:t>Olipa kerran (nukketeatteri, työpaja, </a:t>
            </a:r>
            <a:r>
              <a:rPr lang="fi-FI" dirty="0" err="1" smtClean="0"/>
              <a:t>sadutus</a:t>
            </a:r>
            <a:r>
              <a:rPr lang="fi-FI" dirty="0" smtClean="0"/>
              <a:t>, taideseikkailut ym.) &lt; Toteuttajana</a:t>
            </a:r>
          </a:p>
          <a:p>
            <a:r>
              <a:rPr lang="fi-FI" dirty="0" smtClean="0"/>
              <a:t>Rantasalmen puhallinorkesteri ja nuorisoteatteri &lt; Toteuttajana</a:t>
            </a:r>
          </a:p>
          <a:p>
            <a:r>
              <a:rPr lang="fi-FI" dirty="0" smtClean="0"/>
              <a:t>Järvi-Saimaan kansalaisopisto &lt; (Rantasalmi, Juva, Sulkava) rehtorille tietoa asiasta</a:t>
            </a:r>
          </a:p>
          <a:p>
            <a:r>
              <a:rPr lang="fi-FI" dirty="0" smtClean="0"/>
              <a:t>Sulkava &lt; Alkaa keskustelu päiväkodin johtajan ja vapaa-ajan ohjaajan </a:t>
            </a:r>
            <a:r>
              <a:rPr lang="fi-FI" dirty="0" err="1" smtClean="0"/>
              <a:t>Mariannika</a:t>
            </a:r>
            <a:r>
              <a:rPr lang="fi-FI" dirty="0" smtClean="0"/>
              <a:t> Auvisen kanssa; varhaiskasvatus ja perusopetus mukaan</a:t>
            </a:r>
            <a:endParaRPr lang="fi-FI" dirty="0"/>
          </a:p>
        </p:txBody>
      </p:sp>
    </p:spTree>
    <p:extLst>
      <p:ext uri="{BB962C8B-B14F-4D97-AF65-F5344CB8AC3E}">
        <p14:creationId xmlns:p14="http://schemas.microsoft.com/office/powerpoint/2010/main" val="2841632259"/>
      </p:ext>
    </p:extLst>
  </p:cSld>
  <p:clrMapOvr>
    <a:masterClrMapping/>
  </p:clrMapOvr>
  <p:timing>
    <p:tnLst>
      <p:par>
        <p:cTn id="1" dur="indefinite" restart="never" nodeType="tmRoot"/>
      </p:par>
    </p:tnLst>
  </p:timing>
</p:sld>
</file>

<file path=ppt/theme/theme1.xml><?xml version="1.0" encoding="utf-8"?>
<a:theme xmlns:a="http://schemas.openxmlformats.org/drawingml/2006/main" name="ELY_powerpoint_pohja">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LY_PowerPoint-pohja_10-1015_laaja.potx [Vain luku]" id="{83A28510-152E-4F8C-9DA0-90F1D0D01DF3}" vid="{CF4EB715-B9D9-4A70-8F6A-57CBCC476726}"/>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d2c86073-d20c-4242-97f1-555d65605501" ContentTypeId="0x01010040485BB5EA91409BADF540D1B0254D33" PreviousValue="false"/>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ha41659fa04643d0ac27d4c98155f03c xmlns="a90a8554-5475-4609-9feb-2f024996965b">
      <Terms xmlns="http://schemas.microsoft.com/office/infopath/2007/PartnerControls"/>
    </ha41659fa04643d0ac27d4c98155f03c>
    <Dokumentin_x0020_tila xmlns="a90a8554-5475-4609-9feb-2f024996965b">Valmis</Dokumentin_x0020_tila>
    <Diaarinumero xmlns="a90a8554-5475-4609-9feb-2f024996965b" xsi:nil="true"/>
    <Dokumenttityyppi xmlns="a90a8554-5475-4609-9feb-2f024996965b">Esitys</Dokumenttityyppi>
    <TaxCatchAll xmlns="a90a8554-5475-4609-9feb-2f024996965b">
      <Value>34</Value>
    </TaxCatchAll>
    <KEHALaatija xmlns="a90a8554-5475-4609-9feb-2f024996965b">Hautala, Tiina</KEHALaatija>
    <h5218b789dcc4879ac7e2471126f729c xmlns="a90a8554-5475-4609-9feb-2f024996965b">
      <Terms xmlns="http://schemas.microsoft.com/office/infopath/2007/PartnerControls">
        <TermInfo xmlns="http://schemas.microsoft.com/office/infopath/2007/PartnerControls">
          <TermName xmlns="http://schemas.microsoft.com/office/infopath/2007/PartnerControls">KEHA</TermName>
          <TermId xmlns="http://schemas.microsoft.com/office/infopath/2007/PartnerControls">2bb061a1-1e15-4ab0-b7dd-5e3bb04dfaea</TermId>
        </TermInfo>
      </Terms>
    </h5218b789dcc4879ac7e2471126f729c>
    <ic4bbedd957942e9b7ae9016b7d801af xmlns="a90a8554-5475-4609-9feb-2f024996965b">
      <Terms xmlns="http://schemas.microsoft.com/office/infopath/2007/PartnerControls"/>
    </ic4bbedd957942e9b7ae9016b7d801af>
    <IPOExplanation xmlns="a90a8554-5475-4609-9feb-2f024996965b" xsi:nil="true"/>
    <Päiväys xmlns="a90a8554-5475-4609-9feb-2f024996965b">2016-01-10T22:00:00+00:00</Päiväys>
    <cdf3ae8bf76741b5a3048f7f7f6eee61 xmlns="a90a8554-5475-4609-9feb-2f024996965b">
      <Terms xmlns="http://schemas.microsoft.com/office/infopath/2007/PartnerControls"/>
    </cdf3ae8bf76741b5a3048f7f7f6eee61>
    <Lisatieto xmlns="a90a8554-5475-4609-9feb-2f024996965b" xsi:nil="true"/>
  </documentManagement>
</p:properties>
</file>

<file path=customXml/item4.xml><?xml version="1.0" encoding="utf-8"?>
<ct:contentTypeSchema xmlns:ct="http://schemas.microsoft.com/office/2006/metadata/contentType" xmlns:ma="http://schemas.microsoft.com/office/2006/metadata/properties/metaAttributes" ct:_="" ma:_="" ma:contentTypeName="TAIMI Yleisdokumentti" ma:contentTypeID="0x01010040485BB5EA91409BADF540D1B0254D330047EBEA740932EA499465F881B4A212F8" ma:contentTypeVersion="68" ma:contentTypeDescription="Yleisdokumentti perusmetatietoineen" ma:contentTypeScope="" ma:versionID="bdd563aa6c78cff1517a2a4006bd889e">
  <xsd:schema xmlns:xsd="http://www.w3.org/2001/XMLSchema" xmlns:xs="http://www.w3.org/2001/XMLSchema" xmlns:p="http://schemas.microsoft.com/office/2006/metadata/properties" xmlns:ns2="a90a8554-5475-4609-9feb-2f024996965b" targetNamespace="http://schemas.microsoft.com/office/2006/metadata/properties" ma:root="true" ma:fieldsID="e282c2e644911246a886f2f6ea90e1f5" ns2:_="">
    <xsd:import namespace="a90a8554-5475-4609-9feb-2f024996965b"/>
    <xsd:element name="properties">
      <xsd:complexType>
        <xsd:sequence>
          <xsd:element name="documentManagement">
            <xsd:complexType>
              <xsd:all>
                <xsd:element ref="ns2:Dokumenttityyppi" minOccurs="0"/>
                <xsd:element ref="ns2:Päiväys" minOccurs="0"/>
                <xsd:element ref="ns2:Diaarinumero" minOccurs="0"/>
                <xsd:element ref="ns2:KEHALaatija" minOccurs="0"/>
                <xsd:element ref="ns2:Dokumentin_x0020_tila" minOccurs="0"/>
                <xsd:element ref="ns2:IPOExplanation" minOccurs="0"/>
                <xsd:element ref="ns2:Lisatieto" minOccurs="0"/>
                <xsd:element ref="ns2:TaxCatchAllLabel"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Dokumenttityyppi" ma:index="5"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innasto"/>
          <xsd:enumeration value="Huomautu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i"/>
          <xsd:enumeration value="Kustannusarvio"/>
          <xsd:enumeration value="Kutsu"/>
          <xsd:enumeration value="Kuulutus"/>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ähete"/>
          <xsd:enumeration value="Määrittely"/>
          <xsd:enumeration value="Määritys"/>
          <xsd:enumeration value="Muistio"/>
          <xsd:enumeration value="Muutosilmoitus"/>
          <xsd:enumeration value="Nimitys"/>
          <xsd:enumeration value="Ohje"/>
          <xsd:enumeration value="Ohjelma"/>
          <xsd:enumeration value="Politiikka"/>
          <xsd:enumeration value="Posteri"/>
          <xsd:enumeration value="Projektiehdotus"/>
          <xsd:enumeration value="Projektisuunnitelma"/>
          <xsd:enumeration value="Prosessikuvaus"/>
          <xsd:enumeration value="Päätös"/>
          <xsd:enumeration value="Pöytäkirja"/>
          <xsd:enumeration value="Raportti"/>
          <xsd:enumeration value="Reklamaatio"/>
          <xsd:enumeration value="Resurssivaraus"/>
          <xsd:enumeration value="Saate"/>
          <xsd:enumeration value="Sähköpostiviesti"/>
          <xsd:enumeration value="Sitoumus"/>
          <xsd:enumeration value="Sivusto"/>
          <xsd:enumeration value="Sopimus"/>
          <xsd:enumeration value="Strategia"/>
          <xsd:enumeration value="Suunnitelma"/>
          <xsd:enumeration value="Tarjous"/>
          <xsd:enumeration value="Tarjouspyyntö"/>
          <xsd:enumeration value="Tarkastus"/>
          <xsd:enumeration value="Tiedote"/>
          <xsd:enumeration value="Tietojärjestelmäseloste"/>
          <xsd:enumeration value="Tilaus"/>
          <xsd:enumeration value="Tilausvahvistus"/>
          <xsd:enumeration value="Todistus"/>
          <xsd:enumeration value="Toimeksianto"/>
          <xsd:enumeration value="Työjärjestys"/>
          <xsd:enumeration value="Uutiskirje"/>
          <xsd:enumeration value="Vaatimus"/>
        </xsd:restriction>
      </xsd:simpleType>
    </xsd:element>
    <xsd:element name="Päiväys" ma:index="6"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iaarinumero" ma:index="7"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ternalName="Diaarinumero">
      <xsd:simpleType>
        <xsd:restriction base="dms:Text">
          <xsd:maxLength value="255"/>
        </xsd:restriction>
      </xsd:simpleType>
    </xsd:element>
    <xsd:element name="KEHALaatija" ma:index="8" nillable="true" ma:displayName="Laatija" ma:description="Dokumentin laatija(t)/kirjoittaja(t)/valmistelija(t). Kirjoita muodossa Sukunimi Etunimi ja useampi nimi pilkulla erotettuina. Laatijaorganisaatio on omana tietonaan. HUOM! Ei ole sama kuin Muokkaaja, joka päivittyy aina automaattisesti!" ma:internalName="KEHALaatija">
      <xsd:simpleType>
        <xsd:restriction base="dms:Text">
          <xsd:maxLength value="255"/>
        </xsd:restriction>
      </xsd:simpleType>
    </xsd:element>
    <xsd:element name="Dokumentin_x0020_tila" ma:index="10"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restriction>
      </xsd:simpleType>
    </xsd:element>
    <xsd:element name="IPOExplanation" ma:index="11" nillable="true" ma:displayName="Selite" ma:description="Anna seliteteksti" ma:internalName="IPOExplanation" ma:readOnly="false">
      <xsd:simpleType>
        <xsd:restriction base="dms:Note">
          <xsd:maxLength value="255"/>
        </xsd:restriction>
      </xsd:simpleType>
    </xsd:element>
    <xsd:element name="Lisatieto" ma:index="12" nillable="true" ma:displayName="Lisatieto" ma:description="Dokumenttiin liittyvä vapaamuotoinen lisätieto" ma:internalName="Lisatieto">
      <xsd:simpleType>
        <xsd:restriction base="dms:Text">
          <xsd:maxLength value="255"/>
        </xsd:restriction>
      </xsd:simpleType>
    </xsd:element>
    <xsd:element name="TaxCatchAllLabel" ma:index="14" nillable="true" ma:displayName="Taxonomy Catch All Column1" ma:description="" ma:hidden="true" ma:list="{b5968929-579b-4f0b-97a1-651b2c4a5c8c}" ma:internalName="TaxCatchAllLabel" ma:readOnly="true" ma:showField="CatchAllDataLabel"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h5218b789dcc4879ac7e2471126f729c" ma:index="20"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2"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3" nillable="true" ma:displayName="Taxonomy Catch All Column" ma:description="" ma:hidden="true" ma:list="{b5968929-579b-4f0b-97a1-651b2c4a5c8c}" ma:internalName="TaxCatchAll" ma:showField="CatchAllData"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4"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5"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9547847-66FE-46DC-ADF6-44834A7F7338}">
  <ds:schemaRefs>
    <ds:schemaRef ds:uri="Microsoft.SharePoint.Taxonomy.ContentTypeSync"/>
  </ds:schemaRefs>
</ds:datastoreItem>
</file>

<file path=customXml/itemProps2.xml><?xml version="1.0" encoding="utf-8"?>
<ds:datastoreItem xmlns:ds="http://schemas.openxmlformats.org/officeDocument/2006/customXml" ds:itemID="{0C9C83FC-48C9-4F9A-A2FC-697AD66F4379}">
  <ds:schemaRefs>
    <ds:schemaRef ds:uri="http://schemas.microsoft.com/sharepoint/v3/contenttype/forms"/>
  </ds:schemaRefs>
</ds:datastoreItem>
</file>

<file path=customXml/itemProps3.xml><?xml version="1.0" encoding="utf-8"?>
<ds:datastoreItem xmlns:ds="http://schemas.openxmlformats.org/officeDocument/2006/customXml" ds:itemID="{7EC8DE75-5930-47BC-BC27-6159D1DA7F0F}">
  <ds:schemaRefs>
    <ds:schemaRef ds:uri="http://www.w3.org/XML/1998/namespace"/>
    <ds:schemaRef ds:uri="http://schemas.microsoft.com/office/2006/documentManagement/types"/>
    <ds:schemaRef ds:uri="a90a8554-5475-4609-9feb-2f024996965b"/>
    <ds:schemaRef ds:uri="http://schemas.microsoft.com/office/2006/metadata/properties"/>
    <ds:schemaRef ds:uri="http://purl.org/dc/elements/1.1/"/>
    <ds:schemaRef ds:uri="http://purl.org/dc/dcmitype/"/>
    <ds:schemaRef ds:uri="http://schemas.microsoft.com/office/infopath/2007/PartnerControls"/>
    <ds:schemaRef ds:uri="http://schemas.openxmlformats.org/package/2006/metadata/core-properties"/>
    <ds:schemaRef ds:uri="http://purl.org/dc/terms/"/>
  </ds:schemaRefs>
</ds:datastoreItem>
</file>

<file path=customXml/itemProps4.xml><?xml version="1.0" encoding="utf-8"?>
<ds:datastoreItem xmlns:ds="http://schemas.openxmlformats.org/officeDocument/2006/customXml" ds:itemID="{4AED927B-946F-47A9-ADE2-5531DE335D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0a8554-5475-4609-9feb-2f02499696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IE2-rahoitus_laaja</Template>
  <TotalTime>4253</TotalTime>
  <Words>1274</Words>
  <Application>Microsoft Office PowerPoint</Application>
  <PresentationFormat>Laajakuva</PresentationFormat>
  <Paragraphs>175</Paragraphs>
  <Slides>16</Slides>
  <Notes>7</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16</vt:i4>
      </vt:variant>
    </vt:vector>
  </HeadingPairs>
  <TitlesOfParts>
    <vt:vector size="21" baseType="lpstr">
      <vt:lpstr>Arial</vt:lpstr>
      <vt:lpstr>Times New Roman</vt:lpstr>
      <vt:lpstr>Verdana</vt:lpstr>
      <vt:lpstr>Wingdings</vt:lpstr>
      <vt:lpstr>ELY_powerpoint_pohja</vt:lpstr>
      <vt:lpstr>Askel kulttuuriin, polku osallisuuteen Tavoitteena mahdollisuus tasavertaiseen kulttuurikasvatukseen päiväkodista yliopistoon   Suunnitelmaa 29.9.2016 Juvan työpajaan Tuija Toivakainen, Terhi Siippainen, Nazia Asif    </vt:lpstr>
      <vt:lpstr>Mikä on Askel kulttuuriin, polku osallisuuteen?</vt:lpstr>
      <vt:lpstr>Miten etenee Askel kulttuuriin, polku osallisuuteen? Täydennämme! </vt:lpstr>
      <vt:lpstr>Mistä lisää tietoa?          </vt:lpstr>
      <vt:lpstr>Tulevaisuuden kulttuurikasvatus (7.10.2016)  </vt:lpstr>
      <vt:lpstr>PowerPoint-esitys</vt:lpstr>
      <vt:lpstr>PowerPoint-esitys</vt:lpstr>
      <vt:lpstr>Toteuttajat</vt:lpstr>
      <vt:lpstr>Toteuttajat</vt:lpstr>
      <vt:lpstr>Ensimmäinen kokonaisuus ja rahoitushaku</vt:lpstr>
      <vt:lpstr>Suomen kulttuurirahaston haut</vt:lpstr>
      <vt:lpstr>Keskustelu DeSavon kanssa 7.10.2016</vt:lpstr>
      <vt:lpstr>Keskustelu DeSavon kanssa 7.10.2016</vt:lpstr>
      <vt:lpstr>Keskustelu DeSavon kanssa 7.10.2016</vt:lpstr>
      <vt:lpstr>Keskustelu Esedun Kati Torniaisen kanssa 14.10.</vt:lpstr>
      <vt:lpstr>Keskustelu SAMIn Jonna Kokkosen kanssa 14.10.</vt:lpstr>
    </vt:vector>
  </TitlesOfParts>
  <Company>Suomen valtio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Hietikko-Hautala Tiina</dc:creator>
  <cp:lastModifiedBy>Toivakainen Tuija</cp:lastModifiedBy>
  <cp:revision>297</cp:revision>
  <dcterms:created xsi:type="dcterms:W3CDTF">2015-10-02T05:31:03Z</dcterms:created>
  <dcterms:modified xsi:type="dcterms:W3CDTF">2016-10-14T13:02:11Z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0x01010040485BB5EA91409BADF540D1B0254D330047EBEA740932EA499465F881B4A212F8</vt:lpwstr>
  </property>
  <property fmtid="{D5CDD505-2E9C-101B-9397-08002B2CF9AE}" pid="3" name="Kohdepaikkakunnat">
    <vt:lpwstr/>
  </property>
  <property fmtid="{D5CDD505-2E9C-101B-9397-08002B2CF9AE}" pid="4" name="Sisältöaihe">
    <vt:lpwstr/>
  </property>
  <property fmtid="{D5CDD505-2E9C-101B-9397-08002B2CF9AE}" pid="5" name="Kohdevirastot">
    <vt:lpwstr/>
  </property>
  <property fmtid="{D5CDD505-2E9C-101B-9397-08002B2CF9AE}" pid="6" name="Laatijaorganisaatio">
    <vt:lpwstr>34;#KEHA|2bb061a1-1e15-4ab0-b7dd-5e3bb04dfaea</vt:lpwstr>
  </property>
</Properties>
</file>