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261" r:id="rId4"/>
    <p:sldId id="262" r:id="rId5"/>
    <p:sldId id="258" r:id="rId6"/>
    <p:sldId id="263" r:id="rId7"/>
    <p:sldId id="264" r:id="rId8"/>
    <p:sldId id="265" r:id="rId9"/>
    <p:sldId id="266" r:id="rId10"/>
    <p:sldId id="268" r:id="rId11"/>
    <p:sldId id="269" r:id="rId12"/>
    <p:sldId id="275" r:id="rId13"/>
    <p:sldId id="270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8DF3E-53CD-4312-B8D2-0C58FBE29C82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B76A9-D198-47FD-AF8A-81C8DCB99D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125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39391-8BB7-47FD-A70F-A625C49B5A6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146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B7C0D3A-A276-4CFE-BCC9-ECFE5968DE63}" type="slidenum">
              <a:t>9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881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0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32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94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28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59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16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182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22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614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AC4E2-E690-4C88-9543-37B8CFD22661}" type="datetimeFigureOut">
              <a:rPr lang="fi-FI" smtClean="0"/>
              <a:t>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720DA-7783-4A83-B462-C6EBFEF9DA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232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ometers.info/fi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kliitto.fi/yk70v/yk/kehitys/vuosituhattavoittee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youtube.com/watch?v=tV1e1ZOSNTY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unainenristi.fi/" TargetMode="External"/><Relationship Id="rId3" Type="http://schemas.openxmlformats.org/officeDocument/2006/relationships/hyperlink" Target="http://www.unaids.org/en" TargetMode="External"/><Relationship Id="rId7" Type="http://schemas.openxmlformats.org/officeDocument/2006/relationships/hyperlink" Target="https://europa.eu/european-union/index_fi" TargetMode="External"/><Relationship Id="rId2" Type="http://schemas.openxmlformats.org/officeDocument/2006/relationships/hyperlink" Target="http://www.yk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nicef.fi/" TargetMode="External"/><Relationship Id="rId5" Type="http://schemas.openxmlformats.org/officeDocument/2006/relationships/hyperlink" Target="https://thl.fi/fi/web/hyvinvointi-ja-terveyserot/yhteistyo/kansainvalinen/who" TargetMode="External"/><Relationship Id="rId4" Type="http://schemas.openxmlformats.org/officeDocument/2006/relationships/hyperlink" Target="http://stm.fi/ministerio/kansainvaliset-asiat/wh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ailma.net/uutiset/koyhyyden-mittaaminen" TargetMode="External"/><Relationship Id="rId2" Type="http://schemas.openxmlformats.org/officeDocument/2006/relationships/hyperlink" Target="http://www.globalis.fi/Tilastot/BKT-per-asuka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m.fi/kansainvaliset-rahoitusasiat/maailmanpankk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GLOBAALI TERVEYS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KPL 7</a:t>
            </a:r>
          </a:p>
          <a:p>
            <a:r>
              <a:rPr lang="fi-FI" dirty="0" smtClean="0"/>
              <a:t>Maailman väestö: </a:t>
            </a:r>
            <a:r>
              <a:rPr lang="fi-FI" dirty="0" smtClean="0">
                <a:hlinkClick r:id="rId2"/>
              </a:rPr>
              <a:t>http://www.worldometers.info/fi/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61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1813" y="601446"/>
            <a:ext cx="9722489" cy="833439"/>
          </a:xfrm>
        </p:spPr>
        <p:txBody>
          <a:bodyPr>
            <a:normAutofit/>
          </a:bodyPr>
          <a:lstStyle/>
          <a:p>
            <a:r>
              <a:rPr lang="fi-FI" b="1" dirty="0" smtClean="0"/>
              <a:t>Globaalit </a:t>
            </a:r>
            <a:r>
              <a:rPr lang="fi-FI" b="1" dirty="0"/>
              <a:t>terveyden </a:t>
            </a:r>
            <a:r>
              <a:rPr lang="fi-FI" b="1" dirty="0" smtClean="0"/>
              <a:t>haasteet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1935" y="1589903"/>
            <a:ext cx="8347087" cy="4587060"/>
          </a:xfrm>
        </p:spPr>
        <p:txBody>
          <a:bodyPr>
            <a:normAutofit/>
          </a:bodyPr>
          <a:lstStyle/>
          <a:p>
            <a:r>
              <a:rPr lang="fi-FI" sz="3200" dirty="0"/>
              <a:t>g</a:t>
            </a:r>
            <a:r>
              <a:rPr lang="fi-FI" sz="3200" dirty="0" smtClean="0"/>
              <a:t>lobaaleja </a:t>
            </a:r>
            <a:r>
              <a:rPr lang="fi-FI" sz="3200" dirty="0"/>
              <a:t>terveyseroja aiheuttavat tekijät ja niiden </a:t>
            </a:r>
            <a:r>
              <a:rPr lang="fi-FI" sz="3200" dirty="0" smtClean="0"/>
              <a:t>vaikutusmekanismit:</a:t>
            </a:r>
            <a:endParaRPr lang="fi-FI" sz="3200" dirty="0"/>
          </a:p>
          <a:p>
            <a:pPr lvl="1"/>
            <a:r>
              <a:rPr lang="fi-FI" sz="3200" dirty="0" smtClean="0"/>
              <a:t>yhteiskunnan </a:t>
            </a:r>
            <a:r>
              <a:rPr lang="fi-FI" sz="3200" dirty="0"/>
              <a:t>kehitysaste</a:t>
            </a:r>
          </a:p>
          <a:p>
            <a:pPr lvl="1"/>
            <a:r>
              <a:rPr lang="fi-FI" sz="3200" dirty="0"/>
              <a:t>k</a:t>
            </a:r>
            <a:r>
              <a:rPr lang="fi-FI" sz="3200" dirty="0" smtClean="0"/>
              <a:t>öyhyys</a:t>
            </a:r>
            <a:endParaRPr lang="fi-FI" sz="3200" dirty="0"/>
          </a:p>
          <a:p>
            <a:pPr lvl="1"/>
            <a:r>
              <a:rPr lang="fi-FI" sz="3200" dirty="0"/>
              <a:t>k</a:t>
            </a:r>
            <a:r>
              <a:rPr lang="fi-FI" sz="3200" dirty="0" smtClean="0"/>
              <a:t>oulutus</a:t>
            </a:r>
            <a:endParaRPr lang="fi-FI" sz="3200" dirty="0"/>
          </a:p>
          <a:p>
            <a:pPr lvl="1"/>
            <a:r>
              <a:rPr lang="fi-FI" sz="3200" dirty="0"/>
              <a:t>v</a:t>
            </a:r>
            <a:r>
              <a:rPr lang="fi-FI" sz="3200" dirty="0" smtClean="0"/>
              <a:t>äestönkasvu</a:t>
            </a:r>
            <a:endParaRPr lang="fi-FI" sz="3200" dirty="0"/>
          </a:p>
          <a:p>
            <a:pPr lvl="1"/>
            <a:r>
              <a:rPr lang="fi-FI" sz="3200" dirty="0"/>
              <a:t>t</a:t>
            </a:r>
            <a:r>
              <a:rPr lang="fi-FI" sz="3200" dirty="0" smtClean="0"/>
              <a:t>audit</a:t>
            </a:r>
            <a:endParaRPr lang="fi-FI" sz="3200" dirty="0"/>
          </a:p>
          <a:p>
            <a:pPr lvl="1"/>
            <a:r>
              <a:rPr lang="fi-FI" sz="3200" dirty="0"/>
              <a:t>y</a:t>
            </a:r>
            <a:r>
              <a:rPr lang="fi-FI" sz="3200" dirty="0" smtClean="0"/>
              <a:t>mpäristötekijät </a:t>
            </a:r>
            <a:endParaRPr lang="fi-FI" sz="3200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60D9-B516-42CC-909C-770E3E75C5B3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07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Globaalit terveyden haasteet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Nykyisiä </a:t>
            </a:r>
            <a:r>
              <a:rPr lang="fi-FI" dirty="0"/>
              <a:t>ja tulevia </a:t>
            </a:r>
            <a:r>
              <a:rPr lang="fi-FI" b="1" dirty="0"/>
              <a:t>maailmanlaajuisia terveyshaasteita </a:t>
            </a:r>
            <a:r>
              <a:rPr lang="fi-FI" dirty="0"/>
              <a:t>ovat </a:t>
            </a:r>
            <a:r>
              <a:rPr lang="fi-FI" dirty="0" smtClean="0"/>
              <a:t>mm:</a:t>
            </a:r>
            <a:endParaRPr lang="fi-FI" dirty="0"/>
          </a:p>
          <a:p>
            <a:pPr lvl="1"/>
            <a:r>
              <a:rPr lang="fi-FI" dirty="0"/>
              <a:t>terveyden eriarvoisuus</a:t>
            </a:r>
          </a:p>
          <a:p>
            <a:pPr lvl="1"/>
            <a:r>
              <a:rPr lang="fi-FI" dirty="0"/>
              <a:t>väestönkasvu</a:t>
            </a:r>
          </a:p>
          <a:p>
            <a:pPr lvl="1"/>
            <a:r>
              <a:rPr lang="fi-FI" dirty="0"/>
              <a:t>yleistyneet krooniset </a:t>
            </a:r>
            <a:r>
              <a:rPr lang="fi-FI" dirty="0" smtClean="0"/>
              <a:t>sairaudet (kohonneen elintason tuomat pitkäaikaissairaudet)</a:t>
            </a:r>
            <a:endParaRPr lang="fi-FI" dirty="0"/>
          </a:p>
          <a:p>
            <a:pPr lvl="1"/>
            <a:r>
              <a:rPr lang="fi-FI" dirty="0"/>
              <a:t>tartuntatautien kuormitus kehitysmaissa </a:t>
            </a:r>
          </a:p>
          <a:p>
            <a:pPr lvl="1"/>
            <a:r>
              <a:rPr lang="fi-FI" dirty="0"/>
              <a:t>ympäristöön liittyvät </a:t>
            </a:r>
            <a:r>
              <a:rPr lang="fi-FI" dirty="0" smtClean="0"/>
              <a:t>terveysongelmat (ilmastonmuutos, luonnonkatastrofit, puhdas juomavesi, ravinto, ilma)</a:t>
            </a:r>
          </a:p>
          <a:p>
            <a:pPr lvl="1"/>
            <a:r>
              <a:rPr lang="fi-FI" dirty="0" smtClean="0"/>
              <a:t>Konfliktit, pakolaisuus, onnettomuusriskit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60D9-B516-42CC-909C-770E3E75C5B3}" type="slidenum">
              <a:rPr lang="fi-FI" smtClean="0"/>
              <a:pPr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965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57" y="2852611"/>
            <a:ext cx="1727302" cy="173275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869" y="2532138"/>
            <a:ext cx="2572919" cy="2070886"/>
          </a:xfrm>
          <a:prstGeom prst="rect">
            <a:avLst/>
          </a:prstGeom>
        </p:spPr>
      </p:pic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683977" y="75032"/>
            <a:ext cx="5259783" cy="123845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Mistä maailman terveyserot johtuvat?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60D9-B516-42CC-909C-770E3E75C5B3}" type="slidenum">
              <a:rPr lang="fi-FI" smtClean="0"/>
              <a:pPr/>
              <a:t>12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562" y="4685355"/>
            <a:ext cx="2800795" cy="1167841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163" y="4836822"/>
            <a:ext cx="2753932" cy="1167841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12" y="3319311"/>
            <a:ext cx="2753932" cy="1266051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484" y="1844652"/>
            <a:ext cx="2719386" cy="1223199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511" y="1478102"/>
            <a:ext cx="2716578" cy="127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33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Globaali terveyden edistäminen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YK:n vuosituhattavoitteet: </a:t>
            </a:r>
            <a:r>
              <a:rPr lang="fi-FI" dirty="0" smtClean="0">
                <a:hlinkClick r:id="rId2"/>
              </a:rPr>
              <a:t>http://www.ykliitto.fi/yk70v/yk/kehitys/vuosituhattavoitteet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42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0130" y="95472"/>
            <a:ext cx="9534185" cy="1016637"/>
          </a:xfrm>
        </p:spPr>
        <p:txBody>
          <a:bodyPr>
            <a:normAutofit/>
          </a:bodyPr>
          <a:lstStyle/>
          <a:p>
            <a:r>
              <a:rPr lang="fi-FI" b="1" dirty="0" smtClean="0"/>
              <a:t>Vuosituhattavoitteiden toteutuminen</a:t>
            </a:r>
            <a:endParaRPr lang="fi-FI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2229D-64DF-49FE-B1C5-88BCDC0FED24}" type="slidenum">
              <a:rPr lang="fi-FI" smtClean="0"/>
              <a:pPr/>
              <a:t>14</a:t>
            </a:fld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05" y="1544713"/>
            <a:ext cx="5999078" cy="3942252"/>
          </a:xfrm>
          <a:prstGeom prst="rect">
            <a:avLst/>
          </a:prstGeom>
        </p:spPr>
      </p:pic>
      <p:sp>
        <p:nvSpPr>
          <p:cNvPr id="6" name="Suorakulmio 5"/>
          <p:cNvSpPr/>
          <p:nvPr/>
        </p:nvSpPr>
        <p:spPr>
          <a:xfrm>
            <a:off x="1524000" y="2339546"/>
            <a:ext cx="2491946" cy="1948814"/>
          </a:xfrm>
          <a:prstGeom prst="rect">
            <a:avLst/>
          </a:prstGeom>
          <a:solidFill>
            <a:srgbClr val="77B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latin typeface="Cambria" panose="02040503050406030204" pitchFamily="18" charset="0"/>
              </a:rPr>
              <a:t>Tilasto esittää alle viisivuotiaiden lasten kuolleisuuden jokaista 1000 syntynyttä lasta kohden vuosina 1990 ja 2015 suhteessa YK:n vuosituhattavoitteeseen. 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423985" y="5486965"/>
            <a:ext cx="3340443" cy="1131268"/>
          </a:xfrm>
          <a:prstGeom prst="rect">
            <a:avLst/>
          </a:prstGeom>
          <a:solidFill>
            <a:srgbClr val="77B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latin typeface="Cambria" panose="02040503050406030204" pitchFamily="18" charset="0"/>
              </a:rPr>
              <a:t>Miten tavoitteessa on onnistuttu? Millä keinoin lapsikuolleisuutta voidaan vähentää?</a:t>
            </a:r>
          </a:p>
        </p:txBody>
      </p:sp>
    </p:spTree>
    <p:extLst>
      <p:ext uri="{BB962C8B-B14F-4D97-AF65-F5344CB8AC3E}">
        <p14:creationId xmlns:p14="http://schemas.microsoft.com/office/powerpoint/2010/main" val="47346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4314" y="247136"/>
            <a:ext cx="10832756" cy="100200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YK:n </a:t>
            </a:r>
            <a:r>
              <a:rPr lang="fi-FI" b="1" dirty="0" smtClean="0"/>
              <a:t>agenda 2030 - kestävän </a:t>
            </a:r>
            <a:r>
              <a:rPr lang="fi-FI" b="1" dirty="0"/>
              <a:t>kehityksen </a:t>
            </a:r>
            <a:r>
              <a:rPr lang="fi-FI" b="1" dirty="0" smtClean="0"/>
              <a:t>tavoitteet</a:t>
            </a:r>
            <a:br>
              <a:rPr lang="fi-FI" b="1" dirty="0" smtClean="0"/>
            </a:br>
            <a:r>
              <a:rPr lang="fi-FI" sz="2700" dirty="0" smtClean="0">
                <a:solidFill>
                  <a:srgbClr val="000000"/>
                </a:solidFill>
                <a:latin typeface="Verdana"/>
                <a:ea typeface="MS PGothic" pitchFamily="49"/>
                <a:hlinkClick r:id="rId2"/>
              </a:rPr>
              <a:t>https://www.youtube.com/watch?v=tV1e1ZOSNTY</a:t>
            </a:r>
            <a:r>
              <a:rPr lang="fi-FI" sz="2700" dirty="0" smtClean="0">
                <a:solidFill>
                  <a:srgbClr val="000000"/>
                </a:solidFill>
                <a:latin typeface="Verdana"/>
                <a:ea typeface="MS PGothic" pitchFamily="49"/>
              </a:rPr>
              <a:t/>
            </a:r>
            <a:br>
              <a:rPr lang="fi-FI" sz="2700" dirty="0" smtClean="0">
                <a:solidFill>
                  <a:srgbClr val="000000"/>
                </a:solidFill>
                <a:latin typeface="Verdana"/>
                <a:ea typeface="MS PGothic" pitchFamily="49"/>
              </a:rPr>
            </a:br>
            <a:endParaRPr lang="fi-FI" sz="2700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2229D-64DF-49FE-B1C5-88BCDC0FED24}" type="slidenum">
              <a:rPr lang="fi-FI" smtClean="0"/>
              <a:pPr/>
              <a:t>15</a:t>
            </a:fld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8054827" y="1551939"/>
            <a:ext cx="3486384" cy="3226007"/>
          </a:xfrm>
          <a:prstGeom prst="rect">
            <a:avLst/>
          </a:prstGeom>
          <a:solidFill>
            <a:srgbClr val="77B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latin typeface="Cambria" panose="02040503050406030204" pitchFamily="18" charset="0"/>
              </a:rPr>
              <a:t>Millaisia konkreettisia toimia tavoitteiden saavuttamiseksi voidaan tehdä yksilötasolla? Entä yhteiskunnan tasolla? Mitä näistä voit itse edistää? 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82" y="942038"/>
            <a:ext cx="7463480" cy="582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5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Globaali </a:t>
            </a:r>
            <a:r>
              <a:rPr lang="fi-FI" b="1" dirty="0"/>
              <a:t>terveyden edistäminen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kansainvälisen </a:t>
            </a:r>
            <a:r>
              <a:rPr lang="fi-FI" dirty="0"/>
              <a:t>yhteistyön keskeiset toimijat ja niiden toiminta-alueet: </a:t>
            </a:r>
          </a:p>
          <a:p>
            <a:pPr lvl="1"/>
            <a:r>
              <a:rPr lang="fi-FI" dirty="0"/>
              <a:t>YK </a:t>
            </a:r>
            <a:r>
              <a:rPr lang="fi-FI" dirty="0" smtClean="0">
                <a:hlinkClick r:id="rId2"/>
              </a:rPr>
              <a:t>http://www.yk.fi/</a:t>
            </a:r>
            <a:endParaRPr lang="fi-FI" dirty="0"/>
          </a:p>
          <a:p>
            <a:pPr lvl="1"/>
            <a:r>
              <a:rPr lang="fi-FI" dirty="0" smtClean="0"/>
              <a:t>UNAIDS (</a:t>
            </a:r>
            <a:r>
              <a:rPr lang="fi-FI" dirty="0"/>
              <a:t> YK:n </a:t>
            </a:r>
            <a:r>
              <a:rPr lang="fi-FI" dirty="0" smtClean="0"/>
              <a:t>HIV/AIDS-ohjelma) </a:t>
            </a:r>
            <a:r>
              <a:rPr lang="fi-FI" dirty="0" smtClean="0">
                <a:hlinkClick r:id="rId3"/>
              </a:rPr>
              <a:t>http://www.unaids.org/en</a:t>
            </a:r>
            <a:endParaRPr lang="fi-FI" dirty="0"/>
          </a:p>
          <a:p>
            <a:pPr lvl="1"/>
            <a:r>
              <a:rPr lang="fi-FI" dirty="0" smtClean="0"/>
              <a:t>WHO </a:t>
            </a:r>
            <a:r>
              <a:rPr lang="fi-FI" dirty="0" smtClean="0">
                <a:hlinkClick r:id="rId4"/>
              </a:rPr>
              <a:t>http://stm.fi/ministerio/kansainvaliset-asiat/who</a:t>
            </a:r>
            <a:r>
              <a:rPr lang="fi-FI" dirty="0"/>
              <a:t> </a:t>
            </a:r>
            <a:r>
              <a:rPr lang="fi-FI" dirty="0" smtClean="0"/>
              <a:t>ja </a:t>
            </a:r>
            <a:r>
              <a:rPr lang="fi-FI" dirty="0" smtClean="0">
                <a:hlinkClick r:id="rId5"/>
              </a:rPr>
              <a:t>https://thl.fi/fi/web/hyvinvointi-ja-terveyserot/yhteistyo/kansainvalinen/who</a:t>
            </a:r>
            <a:endParaRPr lang="fi-FI" dirty="0" smtClean="0"/>
          </a:p>
          <a:p>
            <a:pPr lvl="1"/>
            <a:r>
              <a:rPr lang="fi-FI" dirty="0" smtClean="0"/>
              <a:t>Unicef </a:t>
            </a:r>
            <a:r>
              <a:rPr lang="fi-FI" dirty="0" smtClean="0">
                <a:hlinkClick r:id="rId6"/>
              </a:rPr>
              <a:t>https://www.unicef.fi/</a:t>
            </a:r>
            <a:endParaRPr lang="fi-FI" dirty="0"/>
          </a:p>
          <a:p>
            <a:pPr lvl="1"/>
            <a:r>
              <a:rPr lang="fi-FI" dirty="0" smtClean="0"/>
              <a:t>EU </a:t>
            </a:r>
            <a:r>
              <a:rPr lang="fi-FI" dirty="0" smtClean="0">
                <a:hlinkClick r:id="rId7"/>
              </a:rPr>
              <a:t>https://europa.eu/european-union/index_fi</a:t>
            </a:r>
            <a:endParaRPr lang="fi-FI" dirty="0"/>
          </a:p>
          <a:p>
            <a:pPr lvl="1"/>
            <a:r>
              <a:rPr lang="fi-FI" dirty="0"/>
              <a:t>Punainen Risti / Punainen </a:t>
            </a:r>
            <a:r>
              <a:rPr lang="fi-FI" dirty="0" smtClean="0"/>
              <a:t>Puolikuu </a:t>
            </a:r>
            <a:r>
              <a:rPr lang="fi-FI" dirty="0" smtClean="0">
                <a:hlinkClick r:id="rId8"/>
              </a:rPr>
              <a:t>https://www.punainenristi.fi/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2229D-64DF-49FE-B1C5-88BCDC0FED24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23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94270" y="522227"/>
            <a:ext cx="11154033" cy="1049506"/>
          </a:xfrm>
        </p:spPr>
        <p:txBody>
          <a:bodyPr>
            <a:noAutofit/>
          </a:bodyPr>
          <a:lstStyle/>
          <a:p>
            <a:r>
              <a:rPr lang="fi-FI" altLang="fi-FI" sz="4800" b="1" dirty="0"/>
              <a:t>Jos maailma olisi 100 asukkaan kylä</a:t>
            </a:r>
            <a:r>
              <a:rPr lang="fi-FI" altLang="fi-FI" sz="4800" b="1" dirty="0" smtClean="0"/>
              <a:t>, niin siellä</a:t>
            </a:r>
            <a:endParaRPr lang="en-US" altLang="fi-FI" sz="4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90832" y="1664043"/>
            <a:ext cx="10857471" cy="505743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4000" dirty="0" smtClean="0"/>
              <a:t>asuisi </a:t>
            </a:r>
            <a:r>
              <a:rPr lang="fi-FI" altLang="fi-FI" sz="4000" dirty="0"/>
              <a:t>57 aasialaista, 21 eurooppalaista, 14 amerikkalaista ja 8 afrikkalaista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80 asuisi kelvottomissa tai kehnoissa asunnoissa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70 olisi lukutaidottomia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50 kärsisi aliravitsemuksesta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20 kuluttaisi 80 % koko kylän luonnonvaroista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5 omistaisi 58 % koko kylän hyvinvoinnista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4000" dirty="0"/>
              <a:t>1 omistaisi </a:t>
            </a:r>
            <a:r>
              <a:rPr lang="fi-FI" altLang="fi-FI" sz="4000" dirty="0" smtClean="0"/>
              <a:t>tietokoneen.</a:t>
            </a:r>
            <a:endParaRPr lang="en-US" altLang="fi-FI" sz="4000" dirty="0"/>
          </a:p>
        </p:txBody>
      </p:sp>
      <p:sp>
        <p:nvSpPr>
          <p:cNvPr id="10244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B588D08-789C-4FD5-82EA-C9E84F252107}" type="slidenum">
              <a:rPr lang="en-US" altLang="fi-FI">
                <a:latin typeface="Cambria" panose="02040503050406030204" pitchFamily="18" charset="0"/>
              </a:rPr>
              <a:pPr eaLnBrk="1" hangingPunct="1"/>
              <a:t>2</a:t>
            </a:fld>
            <a:endParaRPr lang="en-US" altLang="fi-FI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10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Väestönkasvu globaalin kansanterveyden haasteena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1164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D</a:t>
            </a:r>
            <a:r>
              <a:rPr lang="fi-FI" b="1" dirty="0" smtClean="0"/>
              <a:t>emografinen </a:t>
            </a:r>
            <a:r>
              <a:rPr lang="fi-FI" b="1" dirty="0" err="1" smtClean="0"/>
              <a:t>transitio</a:t>
            </a:r>
            <a:r>
              <a:rPr lang="fi-FI" b="1" dirty="0" smtClean="0"/>
              <a:t> </a:t>
            </a:r>
            <a:r>
              <a:rPr lang="fi-FI" dirty="0" smtClean="0"/>
              <a:t>eli </a:t>
            </a:r>
            <a:r>
              <a:rPr lang="fi-FI" b="1" dirty="0" smtClean="0"/>
              <a:t>väestöllisen </a:t>
            </a:r>
            <a:r>
              <a:rPr lang="fi-FI" b="1" dirty="0"/>
              <a:t>muuntumisen </a:t>
            </a:r>
            <a:r>
              <a:rPr lang="fi-FI" b="1" dirty="0" smtClean="0"/>
              <a:t>malli:</a:t>
            </a:r>
          </a:p>
          <a:p>
            <a:r>
              <a:rPr lang="fi-FI" b="1" dirty="0" smtClean="0"/>
              <a:t>1. vaihe: </a:t>
            </a:r>
            <a:r>
              <a:rPr lang="fi-FI" dirty="0" smtClean="0"/>
              <a:t>sekä </a:t>
            </a:r>
            <a:r>
              <a:rPr lang="fi-FI" dirty="0"/>
              <a:t>syntyvyys että kuolevuus ovat </a:t>
            </a:r>
            <a:r>
              <a:rPr lang="fi-FI" dirty="0" smtClean="0"/>
              <a:t>korkeita (Afrikan maiden katovuodet - tilapäinen tilanne)</a:t>
            </a:r>
          </a:p>
          <a:p>
            <a:r>
              <a:rPr lang="fi-FI" b="1" dirty="0" smtClean="0"/>
              <a:t>2. vaihe: </a:t>
            </a:r>
            <a:r>
              <a:rPr lang="fi-FI" b="1" dirty="0"/>
              <a:t>kiihtyvän kasvun </a:t>
            </a:r>
            <a:r>
              <a:rPr lang="fi-FI" dirty="0"/>
              <a:t>vaiheessa kuolevuus vähenee ravitsemuksen ja terveydenhuollonparantumisen myötä, mutta syntyvyys säilyy </a:t>
            </a:r>
            <a:r>
              <a:rPr lang="fi-FI" dirty="0" smtClean="0"/>
              <a:t>samana (</a:t>
            </a:r>
            <a:r>
              <a:rPr lang="fi-FI" dirty="0"/>
              <a:t>Saharan </a:t>
            </a:r>
            <a:r>
              <a:rPr lang="fi-FI" dirty="0" smtClean="0"/>
              <a:t>eteläpuolisen Afrikan valtiot, </a:t>
            </a:r>
            <a:r>
              <a:rPr lang="fi-FI" dirty="0"/>
              <a:t>joitakin Pohjois-Afrikan ja Lähi-idän </a:t>
            </a:r>
            <a:r>
              <a:rPr lang="fi-FI" dirty="0" smtClean="0"/>
              <a:t>maita)</a:t>
            </a:r>
          </a:p>
          <a:p>
            <a:r>
              <a:rPr lang="fi-FI" b="1" dirty="0" smtClean="0"/>
              <a:t>3. vaihe: hidastuvan </a:t>
            </a:r>
            <a:r>
              <a:rPr lang="fi-FI" b="1" dirty="0"/>
              <a:t>kasvun </a:t>
            </a:r>
            <a:r>
              <a:rPr lang="fi-FI" dirty="0"/>
              <a:t>vaiheessa kuolevuus vähenee entisestään ja myös syntyvyys alkaa myös </a:t>
            </a:r>
            <a:r>
              <a:rPr lang="fi-FI" dirty="0" smtClean="0"/>
              <a:t>mm. </a:t>
            </a:r>
            <a:r>
              <a:rPr lang="fi-FI" dirty="0"/>
              <a:t>tietoisen syntyvyyden </a:t>
            </a:r>
            <a:r>
              <a:rPr lang="fi-FI" dirty="0" smtClean="0"/>
              <a:t>säännöstelyn seurauksena vähetä (suurin </a:t>
            </a:r>
            <a:r>
              <a:rPr lang="fi-FI" dirty="0"/>
              <a:t>osa maailman </a:t>
            </a:r>
            <a:r>
              <a:rPr lang="fi-FI" dirty="0" smtClean="0"/>
              <a:t>kehitysmaista)</a:t>
            </a:r>
          </a:p>
          <a:p>
            <a:r>
              <a:rPr lang="fi-FI" b="1" dirty="0" smtClean="0"/>
              <a:t>4. vaihe: pysähtyneen </a:t>
            </a:r>
            <a:r>
              <a:rPr lang="fi-FI" b="1" dirty="0"/>
              <a:t>kasvun </a:t>
            </a:r>
            <a:r>
              <a:rPr lang="fi-FI" dirty="0"/>
              <a:t>vaiheessa sekä syntyvyys että kuolevuus ovat vakiintuneet pieniksi ja luonnollinen väestönkasvu lähes </a:t>
            </a:r>
            <a:r>
              <a:rPr lang="fi-FI" dirty="0" smtClean="0"/>
              <a:t>pysähtynyt (useimmat teollisuusmaat)</a:t>
            </a:r>
          </a:p>
          <a:p>
            <a:r>
              <a:rPr lang="fi-FI" b="1" dirty="0" smtClean="0"/>
              <a:t>5. vaihe: </a:t>
            </a:r>
            <a:r>
              <a:rPr lang="fi-FI" b="1" dirty="0"/>
              <a:t>väestön vähenemisen</a:t>
            </a:r>
            <a:r>
              <a:rPr lang="fi-FI" dirty="0"/>
              <a:t> </a:t>
            </a:r>
            <a:r>
              <a:rPr lang="fi-FI" dirty="0" smtClean="0"/>
              <a:t>vaihe - ohimenevä </a:t>
            </a:r>
            <a:r>
              <a:rPr lang="fi-FI" dirty="0"/>
              <a:t>ja ikärakenne sekä kuolleisuus palautuvat pysähtyneen kasvun vaiheeseen, eikä väestön vähenemistä monin paikoin pääse edes suuren tulomuuton takia tapahtumaan</a:t>
            </a:r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85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Väestönkasvu globaalin kansanterveyden haasteena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E</a:t>
            </a:r>
            <a:r>
              <a:rPr lang="fi-FI" b="1" dirty="0" smtClean="0"/>
              <a:t>pidemiologinen </a:t>
            </a:r>
            <a:r>
              <a:rPr lang="fi-FI" b="1" dirty="0" err="1" smtClean="0"/>
              <a:t>transitio</a:t>
            </a:r>
            <a:r>
              <a:rPr lang="fi-FI" b="1" dirty="0" smtClean="0"/>
              <a:t>:</a:t>
            </a:r>
          </a:p>
          <a:p>
            <a:r>
              <a:rPr lang="fi-FI" dirty="0" smtClean="0"/>
              <a:t>yhteiskunnan kehityksen myötä länsimaissa tapahtunutta sairauskirjon muutosta. Muutoksen myötä keskeisin terveysongelma on vaihtunut lasten tartuntatautikuolleisuudesta (</a:t>
            </a:r>
            <a:r>
              <a:rPr lang="fi-FI" dirty="0" err="1" smtClean="0"/>
              <a:t>imeväis</a:t>
            </a:r>
            <a:r>
              <a:rPr lang="fi-FI" dirty="0" smtClean="0"/>
              <a:t>- ja lapsikuolleisuus) ikääntyvien ikäluokkien elintasosairauksiksi</a:t>
            </a:r>
          </a:p>
          <a:p>
            <a:r>
              <a:rPr lang="fi-FI" dirty="0" smtClean="0"/>
              <a:t>Vaiheittainen siirtyminen matalaan kuolleisuuteen ja syntyvyyteen</a:t>
            </a:r>
          </a:p>
          <a:p>
            <a:r>
              <a:rPr lang="fi-FI" dirty="0" smtClean="0"/>
              <a:t>Epidemiologian keskeisiä saavutuksia 1900-luvulla olivat muun muassa tupakan ja syövän välisen yhteyden löytäminen, menestyksekkäiden rokotusohjelmien kehittäminen, sekä elintapojen ja sydän- ja verisuonitautien yhteyden selvittäminen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456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0129" y="164042"/>
            <a:ext cx="9822968" cy="833439"/>
          </a:xfrm>
        </p:spPr>
        <p:txBody>
          <a:bodyPr>
            <a:normAutofit/>
          </a:bodyPr>
          <a:lstStyle/>
          <a:p>
            <a:r>
              <a:rPr lang="fi-FI" b="1" dirty="0" smtClean="0"/>
              <a:t>Demografinen ja epidemiologinen </a:t>
            </a:r>
            <a:r>
              <a:rPr lang="fi-FI" b="1" dirty="0" err="1" smtClean="0"/>
              <a:t>transitio</a:t>
            </a:r>
            <a:endParaRPr lang="fi-FI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60D9-B516-42CC-909C-770E3E75C5B3}" type="slidenum">
              <a:rPr lang="fi-FI" smtClean="0"/>
              <a:pPr/>
              <a:t>5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70" y="820806"/>
            <a:ext cx="7029338" cy="604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3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Terveyserojen mittareita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51005"/>
            <a:ext cx="10515600" cy="4825958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b="1" dirty="0" smtClean="0">
                <a:solidFill>
                  <a:srgbClr val="000000"/>
                </a:solidFill>
                <a:latin typeface="Verdana"/>
                <a:ea typeface="MS PGothic" pitchFamily="49"/>
              </a:rPr>
              <a:t>1.Bruttokansantuote eli BKT (</a:t>
            </a:r>
            <a:r>
              <a:rPr lang="fi-FI" dirty="0" smtClean="0"/>
              <a:t>käytetään lyhennettä GDP (</a:t>
            </a:r>
            <a:r>
              <a:rPr lang="fi-FI" dirty="0" err="1" smtClean="0"/>
              <a:t>gross</a:t>
            </a:r>
            <a:r>
              <a:rPr lang="fi-FI" dirty="0" smtClean="0"/>
              <a:t> </a:t>
            </a:r>
            <a:r>
              <a:rPr lang="fi-FI" dirty="0" err="1" smtClean="0"/>
              <a:t>domestic</a:t>
            </a:r>
            <a:r>
              <a:rPr lang="fi-FI" dirty="0" smtClean="0"/>
              <a:t> </a:t>
            </a:r>
            <a:r>
              <a:rPr lang="fi-FI" dirty="0" err="1" smtClean="0"/>
              <a:t>product</a:t>
            </a:r>
            <a:r>
              <a:rPr lang="fi-FI" dirty="0" smtClean="0"/>
              <a:t>)</a:t>
            </a:r>
            <a:r>
              <a:rPr lang="fi-FI" dirty="0" smtClean="0">
                <a:solidFill>
                  <a:srgbClr val="000000"/>
                </a:solidFill>
                <a:latin typeface="Verdana"/>
                <a:ea typeface="MS PGothic" pitchFamily="49"/>
                <a:hlinkClick r:id="rId2"/>
              </a:rPr>
              <a:t>http://www.globalis.fi/Tilastot/BKT-per-asukas</a:t>
            </a:r>
            <a:endParaRPr lang="fi-FI" dirty="0" smtClean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lv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b="1" dirty="0" smtClean="0"/>
              <a:t>2. bruttokansantulo (BKTL) </a:t>
            </a:r>
            <a:r>
              <a:rPr lang="fi-FI" dirty="0" smtClean="0"/>
              <a:t>eli </a:t>
            </a:r>
            <a:r>
              <a:rPr lang="fi-FI" b="1" dirty="0" smtClean="0"/>
              <a:t>GNI</a:t>
            </a:r>
            <a:r>
              <a:rPr lang="fi-FI" dirty="0" smtClean="0"/>
              <a:t> (</a:t>
            </a:r>
            <a:r>
              <a:rPr lang="fi-FI" dirty="0" err="1" smtClean="0"/>
              <a:t>gross</a:t>
            </a:r>
            <a:r>
              <a:rPr lang="fi-FI" dirty="0" smtClean="0"/>
              <a:t> </a:t>
            </a:r>
            <a:r>
              <a:rPr lang="fi-FI" dirty="0" err="1" smtClean="0"/>
              <a:t>national</a:t>
            </a:r>
            <a:r>
              <a:rPr lang="fi-FI" dirty="0" smtClean="0"/>
              <a:t> </a:t>
            </a:r>
            <a:r>
              <a:rPr lang="fi-FI" dirty="0" err="1" smtClean="0"/>
              <a:t>income</a:t>
            </a:r>
            <a:r>
              <a:rPr lang="fi-FI" dirty="0" smtClean="0"/>
              <a:t>). Se muodostuu </a:t>
            </a:r>
            <a:r>
              <a:rPr lang="fi-FI" dirty="0" err="1" smtClean="0"/>
              <a:t>BKT:sta</a:t>
            </a:r>
            <a:r>
              <a:rPr lang="fi-FI" dirty="0" smtClean="0"/>
              <a:t> ja ulkomailta tulevien </a:t>
            </a:r>
            <a:r>
              <a:rPr lang="fi-FI" dirty="0" err="1" smtClean="0"/>
              <a:t>rahalähtysten</a:t>
            </a:r>
            <a:r>
              <a:rPr lang="fi-FI" dirty="0" smtClean="0"/>
              <a:t> arvosta. Siten GNI antaa hieman enemmän todellisuutta vastaavan kuvan kansalaisten käytössä olevista varoista.</a:t>
            </a:r>
            <a:endParaRPr lang="fi-FI" dirty="0" smtClean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lv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b="1" dirty="0" smtClean="0">
                <a:solidFill>
                  <a:srgbClr val="000000"/>
                </a:solidFill>
                <a:latin typeface="Verdana"/>
                <a:ea typeface="MS PGothic" pitchFamily="49"/>
              </a:rPr>
              <a:t>3. Inhimillisen kehityksen indeksi, HDI</a:t>
            </a:r>
            <a:r>
              <a:rPr lang="fi-FI" dirty="0" smtClean="0">
                <a:solidFill>
                  <a:srgbClr val="000000"/>
                </a:solidFill>
                <a:latin typeface="Verdana"/>
                <a:ea typeface="MS PGothic" pitchFamily="49"/>
              </a:rPr>
              <a:t>, on bruttokansantuotetta parempi kehityksen mittari, koska se huomioi esim. koulutustason, elinajanodotteen, ostovoiman.</a:t>
            </a:r>
          </a:p>
          <a:p>
            <a:r>
              <a:rPr lang="fi-FI" dirty="0" smtClean="0">
                <a:hlinkClick r:id="rId3"/>
              </a:rPr>
              <a:t>http://www.maailma.net/uutiset/koyhyyden-mittaaminen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080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508" y="299222"/>
            <a:ext cx="10515600" cy="1325563"/>
          </a:xfrm>
        </p:spPr>
        <p:txBody>
          <a:bodyPr>
            <a:normAutofit/>
          </a:bodyPr>
          <a:lstStyle/>
          <a:p>
            <a:r>
              <a:rPr lang="fi-FI" b="1" dirty="0" smtClean="0"/>
              <a:t>Yleisimmät kuolinsyyt eri tulotason maissa 2015</a:t>
            </a:r>
            <a:endParaRPr lang="fi-FI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60D9-B516-42CC-909C-770E3E75C5B3}" type="slidenum">
              <a:rPr lang="fi-FI" smtClean="0"/>
              <a:pPr/>
              <a:t>7</a:t>
            </a:fld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086" y="1376732"/>
            <a:ext cx="9054918" cy="4979617"/>
          </a:xfrm>
          <a:prstGeom prst="rect">
            <a:avLst/>
          </a:prstGeom>
        </p:spPr>
      </p:pic>
      <p:sp>
        <p:nvSpPr>
          <p:cNvPr id="7" name="Suorakulmio 6"/>
          <p:cNvSpPr/>
          <p:nvPr/>
        </p:nvSpPr>
        <p:spPr>
          <a:xfrm>
            <a:off x="8317160" y="1376730"/>
            <a:ext cx="3660656" cy="1481799"/>
          </a:xfrm>
          <a:prstGeom prst="rect">
            <a:avLst/>
          </a:prstGeom>
          <a:solidFill>
            <a:srgbClr val="77B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mbria" panose="02040503050406030204" pitchFamily="18" charset="0"/>
              </a:rPr>
              <a:t>Mitä eroja havaitset? Mitkä tekijät voisivat selittää kyseiset erot?</a:t>
            </a:r>
          </a:p>
        </p:txBody>
      </p:sp>
    </p:spTree>
    <p:extLst>
      <p:ext uri="{BB962C8B-B14F-4D97-AF65-F5344CB8AC3E}">
        <p14:creationId xmlns:p14="http://schemas.microsoft.com/office/powerpoint/2010/main" val="298580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Köyhyyden määrittelyä</a:t>
            </a:r>
            <a:endParaRPr lang="fi-FI" b="1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i="0" u="none" strike="noStrike" dirty="0" smtClean="0">
                <a:solidFill>
                  <a:srgbClr val="000000"/>
                </a:solidFill>
                <a:latin typeface="Verdana" panose="020B0604030504040204" pitchFamily="34" charset="0"/>
              </a:rPr>
              <a:t>Absoluuttisella köyhyydellä</a:t>
            </a:r>
            <a:r>
              <a:rPr lang="fi-FI" b="0" i="0" u="none" strike="noStrike" dirty="0" smtClean="0">
                <a:solidFill>
                  <a:srgbClr val="000000"/>
                </a:solidFill>
                <a:latin typeface="Verdana" panose="020B0604030504040204" pitchFamily="34" charset="0"/>
              </a:rPr>
              <a:t> tarkoitetaan puutetta perustarpeista, kuten ravinnosta ja puhtaasta juomavedestä. </a:t>
            </a:r>
            <a:endParaRPr lang="fi-FI" b="0" i="0" u="none" strike="noStrike" dirty="0" smtClean="0">
              <a:solidFill>
                <a:srgbClr val="000000"/>
              </a:solidFill>
              <a:latin typeface="Geneva"/>
            </a:endParaRPr>
          </a:p>
          <a:p>
            <a:r>
              <a:rPr lang="fi-FI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Suhteellinen köyhyys</a:t>
            </a:r>
            <a:r>
              <a:rPr lang="fi-FI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mitataan suhteessa muihin ihmisiin tai kansakuntiin.</a:t>
            </a:r>
            <a:endParaRPr lang="fi-FI" b="0" i="0" u="none" strike="noStrike" baseline="0" dirty="0" smtClean="0">
              <a:solidFill>
                <a:srgbClr val="000000"/>
              </a:solidFill>
              <a:latin typeface="Geneva"/>
            </a:endParaRPr>
          </a:p>
          <a:p>
            <a:r>
              <a:rPr lang="fi-FI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Maailmanpankin</a:t>
            </a:r>
            <a:r>
              <a:rPr lang="fi-FI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i-FI" dirty="0">
                <a:solidFill>
                  <a:srgbClr val="000000"/>
                </a:solidFill>
                <a:latin typeface="Verdana" panose="020B0604030504040204" pitchFamily="34" charset="0"/>
              </a:rPr>
              <a:t>(</a:t>
            </a:r>
            <a:r>
              <a:rPr lang="fi-FI" dirty="0">
                <a:solidFill>
                  <a:srgbClr val="000000"/>
                </a:solidFill>
                <a:latin typeface="Verdana" panose="020B0604030504040204" pitchFamily="34" charset="0"/>
                <a:hlinkClick r:id="rId2"/>
              </a:rPr>
              <a:t>http://</a:t>
            </a:r>
            <a:r>
              <a:rPr lang="fi-FI" dirty="0" smtClean="0">
                <a:solidFill>
                  <a:srgbClr val="000000"/>
                </a:solidFill>
                <a:latin typeface="Verdana" panose="020B0604030504040204" pitchFamily="34" charset="0"/>
                <a:hlinkClick r:id="rId2"/>
              </a:rPr>
              <a:t>vm.fi/kansainvaliset-rahoitusasiat/maailmanpankki</a:t>
            </a:r>
            <a:r>
              <a:rPr lang="fi-FI" dirty="0" smtClean="0">
                <a:solidFill>
                  <a:srgbClr val="000000"/>
                </a:solidFill>
                <a:latin typeface="Verdana" panose="020B0604030504040204" pitchFamily="34" charset="0"/>
              </a:rPr>
              <a:t>) mukaan </a:t>
            </a:r>
            <a:r>
              <a:rPr lang="fi-FI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köyhiä ovat alle kaksi dollaria päivässä tienaavat ihmiset, kun taas </a:t>
            </a:r>
            <a:r>
              <a:rPr lang="fi-FI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äärimmäisessä köyhyydessä </a:t>
            </a:r>
            <a:r>
              <a:rPr lang="fi-FI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elävät tienaavat alle 1,25 dollaria päivässä.</a:t>
            </a:r>
            <a:endParaRPr lang="fi-FI" b="0" i="0" u="none" strike="noStrike" baseline="0" dirty="0" smtClean="0">
              <a:solidFill>
                <a:srgbClr val="000000"/>
              </a:solidFill>
              <a:latin typeface="Geneva"/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4178-3E90-4C13-9FC1-AA28B5ECDE7E}" type="datetimeFigureOut">
              <a:rPr lang="fi-FI" smtClean="0"/>
              <a:t>8.8.2018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72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3600" b="1" dirty="0">
                <a:solidFill>
                  <a:srgbClr val="000000"/>
                </a:solidFill>
                <a:latin typeface="Verdana"/>
                <a:ea typeface="MS PGothic" pitchFamily="49"/>
              </a:rPr>
              <a:t>Köyhyyden syyt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543698" y="1600200"/>
            <a:ext cx="9438142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3200" dirty="0">
                <a:solidFill>
                  <a:srgbClr val="000000"/>
                </a:solidFill>
                <a:latin typeface="Verdana"/>
                <a:ea typeface="MS PGothic" pitchFamily="49"/>
              </a:rPr>
              <a:t>Monet kehittyvät maat, etenkin Afrikassa, ovat olleet </a:t>
            </a:r>
            <a:r>
              <a:rPr lang="fi-FI" sz="3200" b="1" dirty="0">
                <a:solidFill>
                  <a:srgbClr val="000000"/>
                </a:solidFill>
                <a:latin typeface="Verdana"/>
                <a:ea typeface="MS PGothic" pitchFamily="49"/>
              </a:rPr>
              <a:t>teollisuusmaiden siirtomaita.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3200" dirty="0">
                <a:solidFill>
                  <a:srgbClr val="000000"/>
                </a:solidFill>
                <a:latin typeface="Verdana"/>
                <a:ea typeface="MS PGothic" pitchFamily="49"/>
              </a:rPr>
              <a:t>Siirtomaihin perustettiin kaivoksia ja niistä saatavat </a:t>
            </a:r>
            <a:r>
              <a:rPr lang="fi-FI" sz="3200" b="1" dirty="0">
                <a:solidFill>
                  <a:srgbClr val="000000"/>
                </a:solidFill>
                <a:latin typeface="Verdana"/>
                <a:ea typeface="MS PGothic" pitchFamily="49"/>
              </a:rPr>
              <a:t>kaivannaiset</a:t>
            </a:r>
            <a:r>
              <a:rPr lang="fi-FI" sz="3200" dirty="0">
                <a:solidFill>
                  <a:srgbClr val="000000"/>
                </a:solidFill>
                <a:latin typeface="Verdana"/>
                <a:ea typeface="MS PGothic" pitchFamily="49"/>
              </a:rPr>
              <a:t> siirrettiin isäntävaltioihin.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3200" dirty="0">
                <a:solidFill>
                  <a:srgbClr val="000000"/>
                </a:solidFill>
                <a:latin typeface="Verdana"/>
                <a:ea typeface="MS PGothic" pitchFamily="49"/>
              </a:rPr>
              <a:t>Suurtiloilla ryhdyttiin viljelemään vientielintarvikkeita, kuten kahvia ja kaakaota - </a:t>
            </a:r>
            <a:r>
              <a:rPr lang="fi-FI" sz="3200" b="1" dirty="0">
                <a:solidFill>
                  <a:srgbClr val="000000"/>
                </a:solidFill>
                <a:latin typeface="Verdana"/>
                <a:ea typeface="MS PGothic" pitchFamily="49"/>
              </a:rPr>
              <a:t>rahakasvit</a:t>
            </a:r>
          </a:p>
        </p:txBody>
      </p:sp>
    </p:spTree>
    <p:extLst>
      <p:ext uri="{BB962C8B-B14F-4D97-AF65-F5344CB8AC3E}">
        <p14:creationId xmlns:p14="http://schemas.microsoft.com/office/powerpoint/2010/main" val="345552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500</Words>
  <Application>Microsoft Office PowerPoint</Application>
  <PresentationFormat>Laajakuva</PresentationFormat>
  <Paragraphs>83</Paragraphs>
  <Slides>16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5" baseType="lpstr">
      <vt:lpstr>MS PGothic</vt:lpstr>
      <vt:lpstr>Arial</vt:lpstr>
      <vt:lpstr>Calibri</vt:lpstr>
      <vt:lpstr>Calibri Light</vt:lpstr>
      <vt:lpstr>Cambria</vt:lpstr>
      <vt:lpstr>Geneva</vt:lpstr>
      <vt:lpstr>StarSymbol</vt:lpstr>
      <vt:lpstr>Verdana</vt:lpstr>
      <vt:lpstr>Office-teema</vt:lpstr>
      <vt:lpstr>GLOBAALI TERVEYS</vt:lpstr>
      <vt:lpstr>Jos maailma olisi 100 asukkaan kylä, niin siellä</vt:lpstr>
      <vt:lpstr>Väestönkasvu globaalin kansanterveyden haasteena</vt:lpstr>
      <vt:lpstr>Väestönkasvu globaalin kansanterveyden haasteena</vt:lpstr>
      <vt:lpstr>Demografinen ja epidemiologinen transitio</vt:lpstr>
      <vt:lpstr>Terveyserojen mittareita</vt:lpstr>
      <vt:lpstr>Yleisimmät kuolinsyyt eri tulotason maissa 2015</vt:lpstr>
      <vt:lpstr>Köyhyyden määrittelyä</vt:lpstr>
      <vt:lpstr>Köyhyyden syyt</vt:lpstr>
      <vt:lpstr>Globaalit terveyden haasteet</vt:lpstr>
      <vt:lpstr>Globaalit terveyden haasteet</vt:lpstr>
      <vt:lpstr>Mistä maailman terveyserot johtuvat?</vt:lpstr>
      <vt:lpstr>Globaali terveyden edistäminen</vt:lpstr>
      <vt:lpstr>Vuosituhattavoitteiden toteutuminen</vt:lpstr>
      <vt:lpstr>YK:n agenda 2030 - kestävän kehityksen tavoitteet https://www.youtube.com/watch?v=tV1e1ZOSNTY </vt:lpstr>
      <vt:lpstr>Globaali terveyden edistäminen 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GLOBAALI TERVEYS</dc:title>
  <dc:creator>Tuuli-Maaria Niskanen</dc:creator>
  <cp:lastModifiedBy>oppilas lukio</cp:lastModifiedBy>
  <cp:revision>12</cp:revision>
  <dcterms:created xsi:type="dcterms:W3CDTF">2018-04-23T11:08:03Z</dcterms:created>
  <dcterms:modified xsi:type="dcterms:W3CDTF">2018-08-08T10:54:30Z</dcterms:modified>
</cp:coreProperties>
</file>