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9472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71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D44EF-4F36-4141-A42E-45B97ED1E57A}" type="datetimeFigureOut">
              <a:rPr lang="fi-FI" smtClean="0"/>
              <a:t>24.2.2022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39F1C-E095-478A-A353-91DA175EA7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194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52A54-AAD6-4712-BB1E-90592F6FFD7E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90449-A5BB-4235-9175-D9C255A034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2100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1887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9733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271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890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049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905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0449-A5BB-4235-9175-D9C255A034A1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887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sakylkinen kolmio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ainen kolmi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asakylkinen kolmio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ainen kolmi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6C3779-CA77-485C-B0C4-A181CE3F1679}" type="datetimeFigureOut">
              <a:rPr lang="fi-FI" smtClean="0"/>
              <a:pPr/>
              <a:t>24.2.2022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C38B871-88BD-4A85-A600-F3BAFE3FCAE8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TIETEISKIRJALLISUUS ELI SCIFI-KIRJALLISUUS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s. </a:t>
            </a:r>
            <a:r>
              <a:rPr lang="fi-FI" dirty="0" smtClean="0"/>
              <a:t>174</a:t>
            </a:r>
            <a:r>
              <a:rPr lang="fi-FI" dirty="0" smtClean="0"/>
              <a:t>–175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r>
              <a:rPr lang="fi-FI" sz="3600" dirty="0" smtClean="0"/>
              <a:t>Science fiction &gt; </a:t>
            </a:r>
            <a:r>
              <a:rPr lang="fi-FI" sz="3600" dirty="0" err="1" smtClean="0"/>
              <a:t>scifi</a:t>
            </a:r>
            <a:r>
              <a:rPr lang="fi-FI" sz="3600" dirty="0" smtClean="0"/>
              <a:t> = tieteiselokuvat, -sarjat, -kirjat ja –tietokonepelit</a:t>
            </a:r>
          </a:p>
          <a:p>
            <a:pPr lvl="1">
              <a:buFont typeface="Wingdings" pitchFamily="2" charset="2"/>
              <a:buChar char="Ø"/>
            </a:pPr>
            <a:r>
              <a:rPr lang="fi-FI" sz="3200" dirty="0" smtClean="0"/>
              <a:t> </a:t>
            </a:r>
            <a:r>
              <a:rPr lang="fi-FI" sz="3200" dirty="0" err="1" smtClean="0"/>
              <a:t>scifi-kirjallisuus</a:t>
            </a:r>
            <a:r>
              <a:rPr lang="fi-FI" sz="3200" dirty="0" smtClean="0"/>
              <a:t> = tieteiskirjallisuus</a:t>
            </a:r>
          </a:p>
          <a:p>
            <a:pPr>
              <a:buNone/>
            </a:pPr>
            <a:endParaRPr lang="fi-FI" sz="3600" dirty="0" smtClean="0"/>
          </a:p>
          <a:p>
            <a:r>
              <a:rPr lang="fi-FI" sz="3600" dirty="0" smtClean="0"/>
              <a:t>Tieteiskirjallisuus on kirjallisuudenlaji, joka käsittelee tieteen ja tekniikan vaikutusta ihmisiin ja yhteiskuntaan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-26210"/>
            <a:ext cx="6516216" cy="6741368"/>
          </a:xfrm>
        </p:spPr>
        <p:txBody>
          <a:bodyPr>
            <a:noAutofit/>
          </a:bodyPr>
          <a:lstStyle/>
          <a:p>
            <a:r>
              <a:rPr lang="fi-FI" sz="3200" dirty="0" smtClean="0"/>
              <a:t>Tyypillistä tieteiskirjallisuudelle:</a:t>
            </a:r>
          </a:p>
          <a:p>
            <a:pPr lvl="1"/>
            <a:r>
              <a:rPr lang="fi-FI" sz="2800" dirty="0" smtClean="0"/>
              <a:t>Sijoittuu tulevaisuuteen: arvailee usein, mihin suuntaan maailma on menossa</a:t>
            </a:r>
          </a:p>
          <a:p>
            <a:pPr lvl="1"/>
            <a:r>
              <a:rPr lang="fi-FI" sz="2800" dirty="0" smtClean="0"/>
              <a:t>Mukana keksintöjä ja tekniikkaa, joita nykymaailmassa ei vielä ole</a:t>
            </a:r>
          </a:p>
          <a:p>
            <a:pPr lvl="1"/>
            <a:r>
              <a:rPr lang="fi-FI" sz="2800" dirty="0" smtClean="0"/>
              <a:t>Usein mukana myös yliluonnollisia hahmoja &gt; ero fantasiakirjallisuuteen joskus vaikea tehdä</a:t>
            </a:r>
          </a:p>
          <a:p>
            <a:pPr lvl="2"/>
            <a:r>
              <a:rPr lang="fi-FI" sz="2800" dirty="0" smtClean="0"/>
              <a:t>Keskeinen ero: scifi käsittelee asioita, jotka ihmiskunta mahdollisesti tulevaisuudessa kohtaa</a:t>
            </a:r>
            <a:endParaRPr lang="fi-FI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97814" y="1916832"/>
            <a:ext cx="326857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2770328"/>
          </a:xfrm>
        </p:spPr>
        <p:txBody>
          <a:bodyPr/>
          <a:lstStyle/>
          <a:p>
            <a:r>
              <a:rPr lang="fi-FI" dirty="0" smtClean="0"/>
              <a:t>Tieteiskirjallisuutta kirjoitettu antiikin ajoista saakka</a:t>
            </a:r>
          </a:p>
          <a:p>
            <a:r>
              <a:rPr lang="fi-FI" dirty="0" smtClean="0"/>
              <a:t>Varsinaisen tieteiskirjallisuuden juuret 1800-luvulla</a:t>
            </a:r>
          </a:p>
          <a:p>
            <a:pPr lvl="1"/>
            <a:r>
              <a:rPr lang="fi-FI" dirty="0" smtClean="0"/>
              <a:t>Jules Verne</a:t>
            </a:r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429000"/>
            <a:ext cx="4248472" cy="3182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59964"/>
            <a:ext cx="8229600" cy="1073274"/>
          </a:xfrm>
        </p:spPr>
        <p:txBody>
          <a:bodyPr>
            <a:normAutofit/>
          </a:bodyPr>
          <a:lstStyle/>
          <a:p>
            <a:r>
              <a:rPr lang="fi-FI" sz="3600" dirty="0" smtClean="0"/>
              <a:t>Keskeisiä teemoja ja kysymyksiä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5554960" cy="5904656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Ihmisen ja koneen suhde</a:t>
            </a:r>
          </a:p>
          <a:p>
            <a:pPr lvl="1"/>
            <a:r>
              <a:rPr lang="fi-FI" dirty="0" smtClean="0"/>
              <a:t>Tekniikan kehitys </a:t>
            </a:r>
            <a:r>
              <a:rPr lang="fi-FI" dirty="0" smtClean="0">
                <a:latin typeface="Times New Roman"/>
                <a:cs typeface="Times New Roman"/>
              </a:rPr>
              <a:t>→</a:t>
            </a:r>
            <a:r>
              <a:rPr lang="fi-FI" dirty="0" smtClean="0"/>
              <a:t> ajattelevat ja toimivat koneet, ihmisten ja koneiden yhdistelmät</a:t>
            </a:r>
          </a:p>
          <a:p>
            <a:pPr lvl="1"/>
            <a:r>
              <a:rPr lang="fi-FI" dirty="0" smtClean="0"/>
              <a:t>Arthur C. </a:t>
            </a:r>
            <a:r>
              <a:rPr lang="fi-FI" dirty="0" err="1" smtClean="0"/>
              <a:t>Clarke</a:t>
            </a:r>
            <a:r>
              <a:rPr lang="fi-FI" dirty="0" smtClean="0"/>
              <a:t>: </a:t>
            </a:r>
            <a:r>
              <a:rPr lang="fi-FI" i="1" dirty="0" smtClean="0"/>
              <a:t>2001 – Avaruusseikkailu </a:t>
            </a:r>
          </a:p>
          <a:p>
            <a:pPr lvl="1"/>
            <a:r>
              <a:rPr lang="fi-FI" dirty="0" smtClean="0"/>
              <a:t>William Gibson: </a:t>
            </a:r>
            <a:r>
              <a:rPr lang="fi-FI" i="1" dirty="0" smtClean="0"/>
              <a:t>Neurovelho</a:t>
            </a:r>
          </a:p>
          <a:p>
            <a:pPr lvl="1">
              <a:buNone/>
            </a:pPr>
            <a:endParaRPr lang="fi-FI" i="1" dirty="0" smtClean="0"/>
          </a:p>
          <a:p>
            <a:r>
              <a:rPr lang="fi-FI" dirty="0" smtClean="0"/>
              <a:t>Tiedemiehen vastuu</a:t>
            </a:r>
          </a:p>
          <a:p>
            <a:pPr lvl="1"/>
            <a:r>
              <a:rPr lang="fi-FI" dirty="0" smtClean="0"/>
              <a:t>Mitä jos tutkija ei hallitse keksintöään?</a:t>
            </a:r>
          </a:p>
          <a:p>
            <a:pPr lvl="1"/>
            <a:r>
              <a:rPr lang="fi-FI" dirty="0" smtClean="0"/>
              <a:t>Michael </a:t>
            </a:r>
            <a:r>
              <a:rPr lang="fi-FI" dirty="0" err="1" smtClean="0"/>
              <a:t>Crichton</a:t>
            </a:r>
            <a:r>
              <a:rPr lang="fi-FI" dirty="0" smtClean="0"/>
              <a:t>: </a:t>
            </a:r>
            <a:r>
              <a:rPr lang="fi-FI" i="1" dirty="0" err="1" smtClean="0"/>
              <a:t>Jurassic</a:t>
            </a:r>
            <a:r>
              <a:rPr lang="fi-FI" i="1" dirty="0" smtClean="0"/>
              <a:t> </a:t>
            </a:r>
            <a:r>
              <a:rPr lang="fi-FI" i="1" dirty="0" err="1" smtClean="0"/>
              <a:t>Park</a:t>
            </a:r>
            <a:endParaRPr lang="fi-FI" dirty="0" smtClean="0"/>
          </a:p>
          <a:p>
            <a:pPr lvl="1">
              <a:buNone/>
            </a:pPr>
            <a:endParaRPr lang="fi-FI" i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5123" y="1340769"/>
            <a:ext cx="3218877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4221088"/>
            <a:ext cx="3039741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-1" y="0"/>
            <a:ext cx="5300573" cy="6885384"/>
          </a:xfrm>
        </p:spPr>
        <p:txBody>
          <a:bodyPr>
            <a:normAutofit/>
          </a:bodyPr>
          <a:lstStyle/>
          <a:p>
            <a:r>
              <a:rPr lang="fi-FI" dirty="0" smtClean="0"/>
              <a:t>Millainen on tulevaisuuden yhteiskunta?</a:t>
            </a:r>
          </a:p>
          <a:p>
            <a:pPr lvl="1"/>
            <a:r>
              <a:rPr lang="fi-FI" dirty="0" smtClean="0"/>
              <a:t>Lähtökohtana usein tyytymättömyys nyky-yhteiskuntaan</a:t>
            </a:r>
          </a:p>
          <a:p>
            <a:pPr lvl="1"/>
            <a:r>
              <a:rPr lang="fi-FI" dirty="0" smtClean="0"/>
              <a:t>Yleensä pessimistisiä, synkkiä tulevaisuudenkuvauksia</a:t>
            </a:r>
          </a:p>
          <a:p>
            <a:pPr lvl="1"/>
            <a:r>
              <a:rPr lang="fi-FI" dirty="0" smtClean="0"/>
              <a:t>Aldous Huxley: </a:t>
            </a:r>
            <a:r>
              <a:rPr lang="fi-FI" i="1" dirty="0" smtClean="0"/>
              <a:t>Uljas uusi maailma</a:t>
            </a:r>
          </a:p>
          <a:p>
            <a:pPr lvl="1"/>
            <a:r>
              <a:rPr lang="fi-FI" dirty="0" smtClean="0"/>
              <a:t>George Orwell: </a:t>
            </a:r>
            <a:r>
              <a:rPr lang="fi-FI" i="1" dirty="0" smtClean="0"/>
              <a:t>Vuonna 1984</a:t>
            </a:r>
          </a:p>
          <a:p>
            <a:pPr lvl="1"/>
            <a:r>
              <a:rPr lang="fi-FI" dirty="0" err="1" smtClean="0"/>
              <a:t>Suzanne</a:t>
            </a:r>
            <a:r>
              <a:rPr lang="fi-FI" dirty="0" smtClean="0"/>
              <a:t> Collins: </a:t>
            </a:r>
            <a:r>
              <a:rPr lang="fi-FI" i="1" dirty="0" smtClean="0"/>
              <a:t>Nälkäpeli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  <p:pic>
        <p:nvPicPr>
          <p:cNvPr id="4098" name="Picture 2" descr="http://www.myhungergames.com/wp-content/uploads/2012/04/the-hunger-games-the-world-will-be-watching-poster-e13355830228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0573" y="1268760"/>
            <a:ext cx="3843427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0364" y="84435"/>
            <a:ext cx="8753636" cy="3816424"/>
          </a:xfrm>
        </p:spPr>
        <p:txBody>
          <a:bodyPr>
            <a:noAutofit/>
          </a:bodyPr>
          <a:lstStyle/>
          <a:p>
            <a:r>
              <a:rPr lang="fi-FI" sz="3200" dirty="0" smtClean="0"/>
              <a:t>Tieteiskirjallisuuden alalajeja:</a:t>
            </a:r>
          </a:p>
          <a:p>
            <a:pPr lvl="1"/>
            <a:r>
              <a:rPr lang="fi-FI" sz="2800" dirty="0" smtClean="0"/>
              <a:t>Kyberpunk: </a:t>
            </a:r>
            <a:r>
              <a:rPr lang="fi-FI" sz="2800" dirty="0" smtClean="0"/>
              <a:t>kehittynyttä teknologiaa, synkkyyttä</a:t>
            </a:r>
            <a:endParaRPr lang="fi-FI" sz="2800" dirty="0" smtClean="0"/>
          </a:p>
          <a:p>
            <a:pPr lvl="1"/>
            <a:r>
              <a:rPr lang="fi-FI" sz="2800" dirty="0" err="1" smtClean="0"/>
              <a:t>Steampunk</a:t>
            </a:r>
            <a:r>
              <a:rPr lang="fi-FI" sz="2800" dirty="0" smtClean="0"/>
              <a:t>: höyrykoneaika + nykyteknologia</a:t>
            </a:r>
          </a:p>
          <a:p>
            <a:pPr lvl="1"/>
            <a:r>
              <a:rPr lang="fi-FI" sz="2800" dirty="0" smtClean="0"/>
              <a:t>Kova scifi: </a:t>
            </a:r>
            <a:r>
              <a:rPr lang="fi-FI" sz="2800" dirty="0" smtClean="0"/>
              <a:t>tieteellinen todenmukaisuus</a:t>
            </a:r>
            <a:endParaRPr lang="fi-FI" sz="2800" dirty="0" smtClean="0"/>
          </a:p>
          <a:p>
            <a:pPr lvl="1"/>
            <a:r>
              <a:rPr lang="fi-FI" sz="2800" dirty="0" smtClean="0"/>
              <a:t>Avaruusooppera: avaruusseikkailut, visuaalisuus</a:t>
            </a:r>
          </a:p>
          <a:p>
            <a:pPr lvl="1"/>
            <a:r>
              <a:rPr lang="fi-FI" sz="2800" dirty="0" smtClean="0"/>
              <a:t>Vaihtoehtohistoria</a:t>
            </a:r>
            <a:endParaRPr lang="fi-FI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149080"/>
            <a:ext cx="3312368" cy="248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25658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i-FI" dirty="0" smtClean="0"/>
              <a:t>TEHTÄVÄ: Luo oma scifi-maailmasi (kirjoita 	     vihkoon).</a:t>
            </a:r>
          </a:p>
          <a:p>
            <a:pPr>
              <a:buNone/>
            </a:pPr>
            <a:r>
              <a:rPr lang="fi-FI" dirty="0" smtClean="0"/>
              <a:t>	Kerro esim.</a:t>
            </a:r>
          </a:p>
          <a:p>
            <a:pPr lvl="1">
              <a:defRPr/>
            </a:pPr>
            <a:r>
              <a:rPr lang="fi-FI" dirty="0" smtClean="0"/>
              <a:t>Mikä paikan nimi on?</a:t>
            </a:r>
          </a:p>
          <a:p>
            <a:pPr lvl="1">
              <a:defRPr/>
            </a:pPr>
            <a:r>
              <a:rPr lang="fi-FI" dirty="0" smtClean="0"/>
              <a:t>Missä se sijaitsee?</a:t>
            </a:r>
          </a:p>
          <a:p>
            <a:pPr lvl="1">
              <a:defRPr/>
            </a:pPr>
            <a:r>
              <a:rPr lang="fi-FI" dirty="0" smtClean="0"/>
              <a:t>Mihin aikaan maailmasi sijoittuu? Millaisessa tilassa maapallo on?</a:t>
            </a:r>
          </a:p>
          <a:p>
            <a:pPr lvl="1">
              <a:defRPr/>
            </a:pPr>
            <a:r>
              <a:rPr lang="fi-FI" dirty="0" smtClean="0"/>
              <a:t>Keitä maailmassa asuu? Millaisia henkilöt/hahmot ovat?</a:t>
            </a:r>
          </a:p>
          <a:p>
            <a:pPr lvl="1">
              <a:defRPr/>
            </a:pPr>
            <a:r>
              <a:rPr lang="fi-FI" dirty="0" smtClean="0"/>
              <a:t>Ketkä asukkaista ovat hyviä? Ketkä pahoja?</a:t>
            </a:r>
          </a:p>
          <a:p>
            <a:pPr lvl="1">
              <a:defRPr/>
            </a:pPr>
            <a:r>
              <a:rPr lang="fi-FI" dirty="0" smtClean="0"/>
              <a:t>Miltä maailmassa näyttää? (Luonto, asumukset, kaupunki vai maaseutu jne.)</a:t>
            </a:r>
          </a:p>
          <a:p>
            <a:pPr lvl="1">
              <a:defRPr/>
            </a:pPr>
            <a:r>
              <a:rPr lang="fi-FI" dirty="0" smtClean="0"/>
              <a:t>Millaista tekniikkaa maailmassa on?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rmo">
  <a:themeElements>
    <a:clrScheme name="Tekninen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ar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rm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269</TotalTime>
  <Words>210</Words>
  <Application>Microsoft Office PowerPoint</Application>
  <PresentationFormat>Näytössä katseltava diaesitys (4:3)</PresentationFormat>
  <Paragraphs>51</Paragraphs>
  <Slides>8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Calibri</vt:lpstr>
      <vt:lpstr>Century Gothic</vt:lpstr>
      <vt:lpstr>Times New Roman</vt:lpstr>
      <vt:lpstr>Verdana</vt:lpstr>
      <vt:lpstr>Wingdings</vt:lpstr>
      <vt:lpstr>Wingdings 2</vt:lpstr>
      <vt:lpstr>Tarmo</vt:lpstr>
      <vt:lpstr>TIETEISKIRJALLISUUS ELI SCIFI-KIRJALLISUUS</vt:lpstr>
      <vt:lpstr>PowerPoint-esitys</vt:lpstr>
      <vt:lpstr>PowerPoint-esitys</vt:lpstr>
      <vt:lpstr>PowerPoint-esitys</vt:lpstr>
      <vt:lpstr>Keskeisiä teemoja ja kysymyksiä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TIETEISKIRJALLISUUS ELI SCIFI-KIRJALLISUUS</dc:title>
  <dc:creator>Minna</dc:creator>
  <cp:lastModifiedBy>Opettaja</cp:lastModifiedBy>
  <cp:revision>20</cp:revision>
  <cp:lastPrinted>2016-02-25T14:28:50Z</cp:lastPrinted>
  <dcterms:created xsi:type="dcterms:W3CDTF">2012-01-17T14:13:54Z</dcterms:created>
  <dcterms:modified xsi:type="dcterms:W3CDTF">2022-02-24T12:56:00Z</dcterms:modified>
</cp:coreProperties>
</file>