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2" r:id="rId6"/>
    <p:sldId id="260" r:id="rId7"/>
    <p:sldId id="263" r:id="rId8"/>
    <p:sldId id="273" r:id="rId9"/>
    <p:sldId id="270" r:id="rId10"/>
    <p:sldId id="271" r:id="rId11"/>
    <p:sldId id="264" r:id="rId12"/>
    <p:sldId id="266" r:id="rId13"/>
    <p:sldId id="274" r:id="rId14"/>
    <p:sldId id="272" r:id="rId15"/>
    <p:sldId id="275" r:id="rId16"/>
    <p:sldId id="278" r:id="rId17"/>
    <p:sldId id="279" r:id="rId18"/>
    <p:sldId id="269" r:id="rId19"/>
    <p:sldId id="277" r:id="rId20"/>
    <p:sldId id="276" r:id="rId21"/>
    <p:sldId id="26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mistaja" initials="O" lastIdx="1" clrIdx="0">
    <p:extLst>
      <p:ext uri="{19B8F6BF-5375-455C-9EA6-DF929625EA0E}">
        <p15:presenceInfo xmlns:p15="http://schemas.microsoft.com/office/powerpoint/2012/main" userId="Omistaj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720"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fi-FI"/>
              <a:t>Muokkaa perustyyl. napsautt.</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8B9673EE-4041-492F-BA0E-2F18D990949A}" type="datetimeFigureOut">
              <a:rPr lang="fi-FI" smtClean="0"/>
              <a:t>7.9.2017</a:t>
            </a:fld>
            <a:endParaRPr lang="fi-FI"/>
          </a:p>
        </p:txBody>
      </p:sp>
      <p:sp>
        <p:nvSpPr>
          <p:cNvPr id="5" name="Footer Placeholder 4"/>
          <p:cNvSpPr>
            <a:spLocks noGrp="1"/>
          </p:cNvSpPr>
          <p:nvPr>
            <p:ph type="ftr" sz="quarter" idx="11"/>
          </p:nvPr>
        </p:nvSpPr>
        <p:spPr/>
        <p:txBody>
          <a:bodyPr/>
          <a:lstStyle/>
          <a:p>
            <a:endParaRPr lang="fi-FI"/>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396A2528-BFCE-4DA1-8CA6-E7CCE78C7A79}" type="slidenum">
              <a:rPr lang="fi-FI" smtClean="0"/>
              <a:t>‹#›</a:t>
            </a:fld>
            <a:endParaRPr lang="fi-FI"/>
          </a:p>
        </p:txBody>
      </p:sp>
    </p:spTree>
    <p:extLst>
      <p:ext uri="{BB962C8B-B14F-4D97-AF65-F5344CB8AC3E}">
        <p14:creationId xmlns:p14="http://schemas.microsoft.com/office/powerpoint/2010/main" val="1845125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fi-FI"/>
              <a:t>Muokkaa perustyyl. napsautt.</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8B9673EE-4041-492F-BA0E-2F18D990949A}" type="datetimeFigureOut">
              <a:rPr lang="fi-FI" smtClean="0"/>
              <a:t>7.9.2017</a:t>
            </a:fld>
            <a:endParaRPr lang="fi-FI"/>
          </a:p>
        </p:txBody>
      </p:sp>
      <p:sp>
        <p:nvSpPr>
          <p:cNvPr id="5" name="Footer Placeholder 4"/>
          <p:cNvSpPr>
            <a:spLocks noGrp="1"/>
          </p:cNvSpPr>
          <p:nvPr>
            <p:ph type="ftr" sz="quarter" idx="11"/>
          </p:nvPr>
        </p:nvSpPr>
        <p:spPr/>
        <p:txBody>
          <a:bodyPr/>
          <a:lstStyle/>
          <a:p>
            <a:endParaRPr lang="fi-FI"/>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396A2528-BFCE-4DA1-8CA6-E7CCE78C7A79}" type="slidenum">
              <a:rPr lang="fi-FI" smtClean="0"/>
              <a:t>‹#›</a:t>
            </a:fld>
            <a:endParaRPr lang="fi-FI"/>
          </a:p>
        </p:txBody>
      </p:sp>
    </p:spTree>
    <p:extLst>
      <p:ext uri="{BB962C8B-B14F-4D97-AF65-F5344CB8AC3E}">
        <p14:creationId xmlns:p14="http://schemas.microsoft.com/office/powerpoint/2010/main" val="690086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i-FI"/>
              <a:t>Muokkaa perustyyl. napsautt.</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8B9673EE-4041-492F-BA0E-2F18D990949A}" type="datetimeFigureOut">
              <a:rPr lang="fi-FI" smtClean="0"/>
              <a:t>7.9.2017</a:t>
            </a:fld>
            <a:endParaRPr lang="fi-FI"/>
          </a:p>
        </p:txBody>
      </p:sp>
      <p:sp>
        <p:nvSpPr>
          <p:cNvPr id="5" name="Footer Placeholder 4"/>
          <p:cNvSpPr>
            <a:spLocks noGrp="1"/>
          </p:cNvSpPr>
          <p:nvPr>
            <p:ph type="ftr" sz="quarter" idx="11"/>
          </p:nvPr>
        </p:nvSpPr>
        <p:spPr/>
        <p:txBody>
          <a:bodyPr/>
          <a:lstStyle/>
          <a:p>
            <a:endParaRPr lang="fi-FI"/>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396A2528-BFCE-4DA1-8CA6-E7CCE78C7A79}" type="slidenum">
              <a:rPr lang="fi-FI" smtClean="0"/>
              <a:t>‹#›</a:t>
            </a:fld>
            <a:endParaRPr lang="fi-FI"/>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50837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fi-FI"/>
              <a:t>Muokkaa perustyyl. napsautt.</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i-FI"/>
              <a:t>Muokkaa tekstin perustyylejä</a:t>
            </a:r>
          </a:p>
        </p:txBody>
      </p:sp>
      <p:sp>
        <p:nvSpPr>
          <p:cNvPr id="5" name="Date Placeholder 4"/>
          <p:cNvSpPr>
            <a:spLocks noGrp="1"/>
          </p:cNvSpPr>
          <p:nvPr>
            <p:ph type="dt" sz="half" idx="10"/>
          </p:nvPr>
        </p:nvSpPr>
        <p:spPr/>
        <p:txBody>
          <a:bodyPr/>
          <a:lstStyle/>
          <a:p>
            <a:fld id="{8B9673EE-4041-492F-BA0E-2F18D990949A}" type="datetimeFigureOut">
              <a:rPr lang="fi-FI" smtClean="0"/>
              <a:t>7.9.2017</a:t>
            </a:fld>
            <a:endParaRPr lang="fi-FI"/>
          </a:p>
        </p:txBody>
      </p:sp>
      <p:sp>
        <p:nvSpPr>
          <p:cNvPr id="6" name="Footer Placeholder 5"/>
          <p:cNvSpPr>
            <a:spLocks noGrp="1"/>
          </p:cNvSpPr>
          <p:nvPr>
            <p:ph type="ftr" sz="quarter" idx="11"/>
          </p:nvPr>
        </p:nvSpPr>
        <p:spPr/>
        <p:txBody>
          <a:bodyPr/>
          <a:lstStyle/>
          <a:p>
            <a:endParaRPr lang="fi-FI"/>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96A2528-BFCE-4DA1-8CA6-E7CCE78C7A79}" type="slidenum">
              <a:rPr lang="fi-FI" smtClean="0"/>
              <a:t>‹#›</a:t>
            </a:fld>
            <a:endParaRPr lang="fi-FI"/>
          </a:p>
        </p:txBody>
      </p:sp>
    </p:spTree>
    <p:extLst>
      <p:ext uri="{BB962C8B-B14F-4D97-AF65-F5344CB8AC3E}">
        <p14:creationId xmlns:p14="http://schemas.microsoft.com/office/powerpoint/2010/main" val="1761435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ainauksen nimikortti">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i-FI"/>
              <a:t>Muokkaa perustyyl. napsautt.</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i-FI"/>
              <a:t>Muokkaa tekstin perustyylejä</a:t>
            </a:r>
          </a:p>
        </p:txBody>
      </p:sp>
      <p:sp>
        <p:nvSpPr>
          <p:cNvPr id="5" name="Date Placeholder 4"/>
          <p:cNvSpPr>
            <a:spLocks noGrp="1"/>
          </p:cNvSpPr>
          <p:nvPr>
            <p:ph type="dt" sz="half" idx="10"/>
          </p:nvPr>
        </p:nvSpPr>
        <p:spPr/>
        <p:txBody>
          <a:bodyPr/>
          <a:lstStyle/>
          <a:p>
            <a:fld id="{8B9673EE-4041-492F-BA0E-2F18D990949A}" type="datetimeFigureOut">
              <a:rPr lang="fi-FI" smtClean="0"/>
              <a:t>7.9.2017</a:t>
            </a:fld>
            <a:endParaRPr lang="fi-FI"/>
          </a:p>
        </p:txBody>
      </p:sp>
      <p:sp>
        <p:nvSpPr>
          <p:cNvPr id="6" name="Footer Placeholder 5"/>
          <p:cNvSpPr>
            <a:spLocks noGrp="1"/>
          </p:cNvSpPr>
          <p:nvPr>
            <p:ph type="ftr" sz="quarter" idx="11"/>
          </p:nvPr>
        </p:nvSpPr>
        <p:spPr/>
        <p:txBody>
          <a:bodyPr/>
          <a:lstStyle/>
          <a:p>
            <a:endParaRPr lang="fi-FI"/>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96A2528-BFCE-4DA1-8CA6-E7CCE78C7A79}" type="slidenum">
              <a:rPr lang="fi-FI" smtClean="0"/>
              <a:t>‹#›</a:t>
            </a:fld>
            <a:endParaRPr lang="fi-FI"/>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17057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osi tai epätosi">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fi-FI"/>
              <a:t>Muokkaa perustyyl. napsautt.</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i-FI"/>
              <a:t>Muokkaa tekstin perustyylejä</a:t>
            </a:r>
          </a:p>
        </p:txBody>
      </p:sp>
      <p:sp>
        <p:nvSpPr>
          <p:cNvPr id="5" name="Date Placeholder 4"/>
          <p:cNvSpPr>
            <a:spLocks noGrp="1"/>
          </p:cNvSpPr>
          <p:nvPr>
            <p:ph type="dt" sz="half" idx="10"/>
          </p:nvPr>
        </p:nvSpPr>
        <p:spPr/>
        <p:txBody>
          <a:bodyPr/>
          <a:lstStyle/>
          <a:p>
            <a:fld id="{8B9673EE-4041-492F-BA0E-2F18D990949A}" type="datetimeFigureOut">
              <a:rPr lang="fi-FI" smtClean="0"/>
              <a:t>7.9.2017</a:t>
            </a:fld>
            <a:endParaRPr lang="fi-FI"/>
          </a:p>
        </p:txBody>
      </p:sp>
      <p:sp>
        <p:nvSpPr>
          <p:cNvPr id="6" name="Footer Placeholder 5"/>
          <p:cNvSpPr>
            <a:spLocks noGrp="1"/>
          </p:cNvSpPr>
          <p:nvPr>
            <p:ph type="ftr" sz="quarter" idx="11"/>
          </p:nvPr>
        </p:nvSpPr>
        <p:spPr/>
        <p:txBody>
          <a:bodyPr/>
          <a:lstStyle/>
          <a:p>
            <a:endParaRPr lang="fi-FI"/>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96A2528-BFCE-4DA1-8CA6-E7CCE78C7A79}" type="slidenum">
              <a:rPr lang="fi-FI" smtClean="0"/>
              <a:t>‹#›</a:t>
            </a:fld>
            <a:endParaRPr lang="fi-FI"/>
          </a:p>
        </p:txBody>
      </p:sp>
    </p:spTree>
    <p:extLst>
      <p:ext uri="{BB962C8B-B14F-4D97-AF65-F5344CB8AC3E}">
        <p14:creationId xmlns:p14="http://schemas.microsoft.com/office/powerpoint/2010/main" val="944611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Vertical Text Placeholder 2"/>
          <p:cNvSpPr>
            <a:spLocks noGrp="1"/>
          </p:cNvSpPr>
          <p:nvPr>
            <p:ph type="body" orient="vert" idx="1"/>
          </p:nvPr>
        </p:nvSpPr>
        <p:spPr/>
        <p:txBody>
          <a:bodyPr vert="eaVert" ancho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8B9673EE-4041-492F-BA0E-2F18D990949A}" type="datetimeFigureOut">
              <a:rPr lang="fi-FI" smtClean="0"/>
              <a:t>7.9.2017</a:t>
            </a:fld>
            <a:endParaRPr lang="fi-FI"/>
          </a:p>
        </p:txBody>
      </p:sp>
      <p:sp>
        <p:nvSpPr>
          <p:cNvPr id="5" name="Footer Placeholder 4"/>
          <p:cNvSpPr>
            <a:spLocks noGrp="1"/>
          </p:cNvSpPr>
          <p:nvPr>
            <p:ph type="ftr" sz="quarter" idx="11"/>
          </p:nvPr>
        </p:nvSpPr>
        <p:spPr/>
        <p:txBody>
          <a:bodyPr/>
          <a:lstStyle/>
          <a:p>
            <a:endParaRPr lang="fi-FI"/>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96A2528-BFCE-4DA1-8CA6-E7CCE78C7A79}" type="slidenum">
              <a:rPr lang="fi-FI" smtClean="0"/>
              <a:t>‹#›</a:t>
            </a:fld>
            <a:endParaRPr lang="fi-FI"/>
          </a:p>
        </p:txBody>
      </p:sp>
    </p:spTree>
    <p:extLst>
      <p:ext uri="{BB962C8B-B14F-4D97-AF65-F5344CB8AC3E}">
        <p14:creationId xmlns:p14="http://schemas.microsoft.com/office/powerpoint/2010/main" val="1276806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fi-FI"/>
              <a:t>Muokkaa perustyyl. napsautt.</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8B9673EE-4041-492F-BA0E-2F18D990949A}" type="datetimeFigureOut">
              <a:rPr lang="fi-FI" smtClean="0"/>
              <a:t>7.9.2017</a:t>
            </a:fld>
            <a:endParaRPr lang="fi-FI"/>
          </a:p>
        </p:txBody>
      </p:sp>
      <p:sp>
        <p:nvSpPr>
          <p:cNvPr id="5" name="Footer Placeholder 4"/>
          <p:cNvSpPr>
            <a:spLocks noGrp="1"/>
          </p:cNvSpPr>
          <p:nvPr>
            <p:ph type="ftr" sz="quarter" idx="11"/>
          </p:nvPr>
        </p:nvSpPr>
        <p:spPr/>
        <p:txBody>
          <a:bodyPr/>
          <a:lstStyle/>
          <a:p>
            <a:endParaRPr lang="fi-FI"/>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96A2528-BFCE-4DA1-8CA6-E7CCE78C7A79}" type="slidenum">
              <a:rPr lang="fi-FI" smtClean="0"/>
              <a:t>‹#›</a:t>
            </a:fld>
            <a:endParaRPr lang="fi-FI"/>
          </a:p>
        </p:txBody>
      </p:sp>
    </p:spTree>
    <p:extLst>
      <p:ext uri="{BB962C8B-B14F-4D97-AF65-F5344CB8AC3E}">
        <p14:creationId xmlns:p14="http://schemas.microsoft.com/office/powerpoint/2010/main" val="1052609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fi-FI"/>
              <a:t>Muokkaa perustyyl. napsautt.</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8B9673EE-4041-492F-BA0E-2F18D990949A}" type="datetimeFigureOut">
              <a:rPr lang="fi-FI" smtClean="0"/>
              <a:t>7.9.2017</a:t>
            </a:fld>
            <a:endParaRPr lang="fi-FI"/>
          </a:p>
        </p:txBody>
      </p:sp>
      <p:sp>
        <p:nvSpPr>
          <p:cNvPr id="5" name="Footer Placeholder 4"/>
          <p:cNvSpPr>
            <a:spLocks noGrp="1"/>
          </p:cNvSpPr>
          <p:nvPr>
            <p:ph type="ftr" sz="quarter" idx="11"/>
          </p:nvPr>
        </p:nvSpPr>
        <p:spPr/>
        <p:txBody>
          <a:bodyPr/>
          <a:lstStyle/>
          <a:p>
            <a:endParaRPr lang="fi-FI"/>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96A2528-BFCE-4DA1-8CA6-E7CCE78C7A79}" type="slidenum">
              <a:rPr lang="fi-FI" smtClean="0"/>
              <a:t>‹#›</a:t>
            </a:fld>
            <a:endParaRPr lang="fi-FI"/>
          </a:p>
        </p:txBody>
      </p:sp>
    </p:spTree>
    <p:extLst>
      <p:ext uri="{BB962C8B-B14F-4D97-AF65-F5344CB8AC3E}">
        <p14:creationId xmlns:p14="http://schemas.microsoft.com/office/powerpoint/2010/main" val="1598277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fi-FI"/>
              <a:t>Muokkaa perustyyl. napsautt.</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8B9673EE-4041-492F-BA0E-2F18D990949A}" type="datetimeFigureOut">
              <a:rPr lang="fi-FI" smtClean="0"/>
              <a:t>7.9.2017</a:t>
            </a:fld>
            <a:endParaRPr lang="fi-FI"/>
          </a:p>
        </p:txBody>
      </p:sp>
      <p:sp>
        <p:nvSpPr>
          <p:cNvPr id="5" name="Footer Placeholder 4"/>
          <p:cNvSpPr>
            <a:spLocks noGrp="1"/>
          </p:cNvSpPr>
          <p:nvPr>
            <p:ph type="ftr" sz="quarter" idx="11"/>
          </p:nvPr>
        </p:nvSpPr>
        <p:spPr/>
        <p:txBody>
          <a:bodyPr/>
          <a:lstStyle/>
          <a:p>
            <a:endParaRPr lang="fi-FI"/>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396A2528-BFCE-4DA1-8CA6-E7CCE78C7A79}" type="slidenum">
              <a:rPr lang="fi-FI" smtClean="0"/>
              <a:t>‹#›</a:t>
            </a:fld>
            <a:endParaRPr lang="fi-FI"/>
          </a:p>
        </p:txBody>
      </p:sp>
    </p:spTree>
    <p:extLst>
      <p:ext uri="{BB962C8B-B14F-4D97-AF65-F5344CB8AC3E}">
        <p14:creationId xmlns:p14="http://schemas.microsoft.com/office/powerpoint/2010/main" val="2710102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8B9673EE-4041-492F-BA0E-2F18D990949A}" type="datetimeFigureOut">
              <a:rPr lang="fi-FI" smtClean="0"/>
              <a:t>7.9.2017</a:t>
            </a:fld>
            <a:endParaRPr lang="fi-FI"/>
          </a:p>
        </p:txBody>
      </p:sp>
      <p:sp>
        <p:nvSpPr>
          <p:cNvPr id="6" name="Footer Placeholder 5"/>
          <p:cNvSpPr>
            <a:spLocks noGrp="1"/>
          </p:cNvSpPr>
          <p:nvPr>
            <p:ph type="ftr" sz="quarter" idx="11"/>
          </p:nvPr>
        </p:nvSpPr>
        <p:spPr/>
        <p:txBody>
          <a:bodyPr/>
          <a:lstStyle/>
          <a:p>
            <a:endParaRPr lang="fi-FI"/>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396A2528-BFCE-4DA1-8CA6-E7CCE78C7A79}" type="slidenum">
              <a:rPr lang="fi-FI" smtClean="0"/>
              <a:t>‹#›</a:t>
            </a:fld>
            <a:endParaRPr lang="fi-FI"/>
          </a:p>
        </p:txBody>
      </p:sp>
    </p:spTree>
    <p:extLst>
      <p:ext uri="{BB962C8B-B14F-4D97-AF65-F5344CB8AC3E}">
        <p14:creationId xmlns:p14="http://schemas.microsoft.com/office/powerpoint/2010/main" val="2911451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a:t>Muokkaa perustyyl. napsautt.</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8B9673EE-4041-492F-BA0E-2F18D990949A}" type="datetimeFigureOut">
              <a:rPr lang="fi-FI" smtClean="0"/>
              <a:t>7.9.2017</a:t>
            </a:fld>
            <a:endParaRPr lang="fi-FI"/>
          </a:p>
        </p:txBody>
      </p:sp>
      <p:sp>
        <p:nvSpPr>
          <p:cNvPr id="8" name="Footer Placeholder 7"/>
          <p:cNvSpPr>
            <a:spLocks noGrp="1"/>
          </p:cNvSpPr>
          <p:nvPr>
            <p:ph type="ftr" sz="quarter" idx="11"/>
          </p:nvPr>
        </p:nvSpPr>
        <p:spPr/>
        <p:txBody>
          <a:bodyPr/>
          <a:lstStyle/>
          <a:p>
            <a:endParaRPr lang="fi-FI"/>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396A2528-BFCE-4DA1-8CA6-E7CCE78C7A79}" type="slidenum">
              <a:rPr lang="fi-FI" smtClean="0"/>
              <a:t>‹#›</a:t>
            </a:fld>
            <a:endParaRPr lang="fi-FI"/>
          </a:p>
        </p:txBody>
      </p:sp>
    </p:spTree>
    <p:extLst>
      <p:ext uri="{BB962C8B-B14F-4D97-AF65-F5344CB8AC3E}">
        <p14:creationId xmlns:p14="http://schemas.microsoft.com/office/powerpoint/2010/main" val="2835003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8B9673EE-4041-492F-BA0E-2F18D990949A}" type="datetimeFigureOut">
              <a:rPr lang="fi-FI" smtClean="0"/>
              <a:t>7.9.2017</a:t>
            </a:fld>
            <a:endParaRPr lang="fi-FI"/>
          </a:p>
        </p:txBody>
      </p:sp>
      <p:sp>
        <p:nvSpPr>
          <p:cNvPr id="4" name="Footer Placeholder 3"/>
          <p:cNvSpPr>
            <a:spLocks noGrp="1"/>
          </p:cNvSpPr>
          <p:nvPr>
            <p:ph type="ftr" sz="quarter" idx="11"/>
          </p:nvPr>
        </p:nvSpPr>
        <p:spPr/>
        <p:txBody>
          <a:bodyPr/>
          <a:lstStyle/>
          <a:p>
            <a:endParaRPr lang="fi-FI"/>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96A2528-BFCE-4DA1-8CA6-E7CCE78C7A79}" type="slidenum">
              <a:rPr lang="fi-FI" smtClean="0"/>
              <a:t>‹#›</a:t>
            </a:fld>
            <a:endParaRPr lang="fi-FI"/>
          </a:p>
        </p:txBody>
      </p:sp>
    </p:spTree>
    <p:extLst>
      <p:ext uri="{BB962C8B-B14F-4D97-AF65-F5344CB8AC3E}">
        <p14:creationId xmlns:p14="http://schemas.microsoft.com/office/powerpoint/2010/main" val="3614313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673EE-4041-492F-BA0E-2F18D990949A}" type="datetimeFigureOut">
              <a:rPr lang="fi-FI" smtClean="0"/>
              <a:t>7.9.2017</a:t>
            </a:fld>
            <a:endParaRPr lang="fi-FI"/>
          </a:p>
        </p:txBody>
      </p:sp>
      <p:sp>
        <p:nvSpPr>
          <p:cNvPr id="3" name="Footer Placeholder 2"/>
          <p:cNvSpPr>
            <a:spLocks noGrp="1"/>
          </p:cNvSpPr>
          <p:nvPr>
            <p:ph type="ftr" sz="quarter" idx="11"/>
          </p:nvPr>
        </p:nvSpPr>
        <p:spPr/>
        <p:txBody>
          <a:bodyPr/>
          <a:lstStyle/>
          <a:p>
            <a:endParaRPr lang="fi-FI"/>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96A2528-BFCE-4DA1-8CA6-E7CCE78C7A79}" type="slidenum">
              <a:rPr lang="fi-FI" smtClean="0"/>
              <a:t>‹#›</a:t>
            </a:fld>
            <a:endParaRPr lang="fi-FI"/>
          </a:p>
        </p:txBody>
      </p:sp>
    </p:spTree>
    <p:extLst>
      <p:ext uri="{BB962C8B-B14F-4D97-AF65-F5344CB8AC3E}">
        <p14:creationId xmlns:p14="http://schemas.microsoft.com/office/powerpoint/2010/main" val="2381975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fi-FI"/>
              <a:t>Muokkaa perustyyl. napsautt.</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8B9673EE-4041-492F-BA0E-2F18D990949A}" type="datetimeFigureOut">
              <a:rPr lang="fi-FI" smtClean="0"/>
              <a:t>7.9.2017</a:t>
            </a:fld>
            <a:endParaRPr lang="fi-FI"/>
          </a:p>
        </p:txBody>
      </p:sp>
      <p:sp>
        <p:nvSpPr>
          <p:cNvPr id="6" name="Footer Placeholder 5"/>
          <p:cNvSpPr>
            <a:spLocks noGrp="1"/>
          </p:cNvSpPr>
          <p:nvPr>
            <p:ph type="ftr" sz="quarter" idx="11"/>
          </p:nvPr>
        </p:nvSpPr>
        <p:spPr/>
        <p:txBody>
          <a:bodyPr/>
          <a:lstStyle/>
          <a:p>
            <a:endParaRPr lang="fi-FI"/>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96A2528-BFCE-4DA1-8CA6-E7CCE78C7A79}" type="slidenum">
              <a:rPr lang="fi-FI" smtClean="0"/>
              <a:t>‹#›</a:t>
            </a:fld>
            <a:endParaRPr lang="fi-FI"/>
          </a:p>
        </p:txBody>
      </p:sp>
    </p:spTree>
    <p:extLst>
      <p:ext uri="{BB962C8B-B14F-4D97-AF65-F5344CB8AC3E}">
        <p14:creationId xmlns:p14="http://schemas.microsoft.com/office/powerpoint/2010/main" val="515667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fi-FI"/>
              <a:t>Muokkaa perustyyl. napsautt.</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8B9673EE-4041-492F-BA0E-2F18D990949A}" type="datetimeFigureOut">
              <a:rPr lang="fi-FI" smtClean="0"/>
              <a:t>7.9.2017</a:t>
            </a:fld>
            <a:endParaRPr lang="fi-FI"/>
          </a:p>
        </p:txBody>
      </p:sp>
      <p:sp>
        <p:nvSpPr>
          <p:cNvPr id="6" name="Footer Placeholder 5"/>
          <p:cNvSpPr>
            <a:spLocks noGrp="1"/>
          </p:cNvSpPr>
          <p:nvPr>
            <p:ph type="ftr" sz="quarter" idx="11"/>
          </p:nvPr>
        </p:nvSpPr>
        <p:spPr/>
        <p:txBody>
          <a:bodyPr/>
          <a:lstStyle/>
          <a:p>
            <a:endParaRPr lang="fi-FI"/>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96A2528-BFCE-4DA1-8CA6-E7CCE78C7A79}" type="slidenum">
              <a:rPr lang="fi-FI" smtClean="0"/>
              <a:t>‹#›</a:t>
            </a:fld>
            <a:endParaRPr lang="fi-FI"/>
          </a:p>
        </p:txBody>
      </p:sp>
    </p:spTree>
    <p:extLst>
      <p:ext uri="{BB962C8B-B14F-4D97-AF65-F5344CB8AC3E}">
        <p14:creationId xmlns:p14="http://schemas.microsoft.com/office/powerpoint/2010/main" val="1783079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fi-FI"/>
              <a:t>Muokkaa perustyyl. napsautt.</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8B9673EE-4041-492F-BA0E-2F18D990949A}" type="datetimeFigureOut">
              <a:rPr lang="fi-FI" smtClean="0"/>
              <a:t>7.9.2017</a:t>
            </a:fld>
            <a:endParaRPr lang="fi-FI"/>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i-FI"/>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396A2528-BFCE-4DA1-8CA6-E7CCE78C7A79}" type="slidenum">
              <a:rPr lang="fi-FI" smtClean="0"/>
              <a:t>‹#›</a:t>
            </a:fld>
            <a:endParaRPr lang="fi-FI"/>
          </a:p>
        </p:txBody>
      </p:sp>
    </p:spTree>
    <p:extLst>
      <p:ext uri="{BB962C8B-B14F-4D97-AF65-F5344CB8AC3E}">
        <p14:creationId xmlns:p14="http://schemas.microsoft.com/office/powerpoint/2010/main" val="6598639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visitfinland.fi/news/ulkomaalaisten-matkailijoiden-rahankaytto-ja-matkat-suomeen-kasvoivat-2016/"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visitfinland.fi/tuoteteemat/" TargetMode="External"/><Relationship Id="rId2" Type="http://schemas.openxmlformats.org/officeDocument/2006/relationships/hyperlink" Target="http://www.visitfinland.fi/tutkimukset-ja-tilastot/majoitustilastot/"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iltalehti.fi/matkailu/" TargetMode="External"/><Relationship Id="rId2" Type="http://schemas.openxmlformats.org/officeDocument/2006/relationships/hyperlink" Target="http://www.iltalehti.fi/matkajutut/2016082922236905_ma.shtml" TargetMode="External"/><Relationship Id="rId1" Type="http://schemas.openxmlformats.org/officeDocument/2006/relationships/slideLayout" Target="../slideLayouts/slideLayout7.xml"/><Relationship Id="rId4" Type="http://schemas.openxmlformats.org/officeDocument/2006/relationships/hyperlink" Target="http://www.rantapallo.fi/matkail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691680" y="1484784"/>
            <a:ext cx="7824587" cy="2262781"/>
          </a:xfrm>
        </p:spPr>
        <p:txBody>
          <a:bodyPr>
            <a:normAutofit/>
          </a:bodyPr>
          <a:lstStyle/>
          <a:p>
            <a:r>
              <a:rPr lang="fi-FI" dirty="0"/>
              <a:t>Kaupalliset aineet</a:t>
            </a:r>
            <a:br>
              <a:rPr lang="fi-FI" dirty="0"/>
            </a:br>
            <a:r>
              <a:rPr lang="fi-FI" sz="3600" dirty="0"/>
              <a:t>Taloustieto </a:t>
            </a:r>
            <a:br>
              <a:rPr lang="fi-FI" sz="3600" dirty="0"/>
            </a:br>
            <a:endParaRPr lang="fi-FI" sz="3600" dirty="0"/>
          </a:p>
        </p:txBody>
      </p:sp>
      <p:sp>
        <p:nvSpPr>
          <p:cNvPr id="5" name="Ellipsi 4"/>
          <p:cNvSpPr/>
          <p:nvPr/>
        </p:nvSpPr>
        <p:spPr>
          <a:xfrm>
            <a:off x="3779912" y="4005064"/>
            <a:ext cx="2232248"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000" dirty="0"/>
              <a:t>8. </a:t>
            </a:r>
            <a:r>
              <a:rPr lang="fi-FI" sz="4000" dirty="0" err="1"/>
              <a:t>lk</a:t>
            </a:r>
            <a:endParaRPr lang="fi-FI" sz="4000" dirty="0"/>
          </a:p>
        </p:txBody>
      </p:sp>
    </p:spTree>
    <p:extLst>
      <p:ext uri="{BB962C8B-B14F-4D97-AF65-F5344CB8AC3E}">
        <p14:creationId xmlns:p14="http://schemas.microsoft.com/office/powerpoint/2010/main" val="3094218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4" name="Picture 2" descr="http://www.mara.fi/site/gallery/originals/Globaali_matkail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1" y="569795"/>
            <a:ext cx="9132079" cy="5481690"/>
          </a:xfrm>
          <a:prstGeom prst="rect">
            <a:avLst/>
          </a:prstGeom>
          <a:noFill/>
          <a:extLst>
            <a:ext uri="{909E8E84-426E-40DD-AFC4-6F175D3DCCD1}">
              <a14:hiddenFill xmlns:a14="http://schemas.microsoft.com/office/drawing/2010/main">
                <a:solidFill>
                  <a:srgbClr val="FFFFFF"/>
                </a:solidFill>
              </a14:hiddenFill>
            </a:ext>
          </a:extLst>
        </p:spPr>
      </p:pic>
      <p:sp>
        <p:nvSpPr>
          <p:cNvPr id="2" name="Suorakulmio 1"/>
          <p:cNvSpPr/>
          <p:nvPr/>
        </p:nvSpPr>
        <p:spPr>
          <a:xfrm>
            <a:off x="2699792" y="5805264"/>
            <a:ext cx="4572000" cy="246221"/>
          </a:xfrm>
          <a:prstGeom prst="rect">
            <a:avLst/>
          </a:prstGeom>
        </p:spPr>
        <p:txBody>
          <a:bodyPr>
            <a:spAutoFit/>
          </a:bodyPr>
          <a:lstStyle/>
          <a:p>
            <a:r>
              <a:rPr lang="fi-FI" sz="1000" dirty="0"/>
              <a:t>Lähde: http://www.mara.fi/matkailu-on-kasvuala/</a:t>
            </a:r>
          </a:p>
        </p:txBody>
      </p:sp>
    </p:spTree>
    <p:extLst>
      <p:ext uri="{BB962C8B-B14F-4D97-AF65-F5344CB8AC3E}">
        <p14:creationId xmlns:p14="http://schemas.microsoft.com/office/powerpoint/2010/main" val="1250419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683568" y="1340768"/>
            <a:ext cx="8280920" cy="4601452"/>
          </a:xfrm>
          <a:prstGeom prst="rect">
            <a:avLst/>
          </a:prstGeom>
        </p:spPr>
        <p:txBody>
          <a:bodyPr wrap="square">
            <a:spAutoFit/>
          </a:bodyPr>
          <a:lstStyle/>
          <a:p>
            <a:pPr>
              <a:lnSpc>
                <a:spcPct val="107000"/>
              </a:lnSpc>
              <a:spcAft>
                <a:spcPts val="800"/>
              </a:spcAft>
            </a:pPr>
            <a:r>
              <a:rPr lang="fi-FI" sz="2400" b="1" u="sng" dirty="0">
                <a:ea typeface="Calibri" panose="020F0502020204030204" pitchFamily="34" charset="0"/>
                <a:cs typeface="Times New Roman" panose="02020603050405020304" pitchFamily="18" charset="0"/>
              </a:rPr>
              <a:t>MATKAILUN TULEVAISUUS, ennuste vuoteen 2030</a:t>
            </a:r>
          </a:p>
          <a:p>
            <a:pPr>
              <a:lnSpc>
                <a:spcPct val="107000"/>
              </a:lnSpc>
              <a:spcAft>
                <a:spcPts val="800"/>
              </a:spcAft>
            </a:pPr>
            <a:endParaRPr lang="fi-FI" sz="2000" dirty="0">
              <a:ea typeface="Calibri" panose="020F0502020204030204" pitchFamily="34" charset="0"/>
              <a:cs typeface="Times New Roman" panose="02020603050405020304" pitchFamily="18" charset="0"/>
            </a:endParaRPr>
          </a:p>
          <a:p>
            <a:pPr marL="342900" indent="-342900">
              <a:lnSpc>
                <a:spcPct val="107000"/>
              </a:lnSpc>
              <a:spcAft>
                <a:spcPts val="800"/>
              </a:spcAft>
              <a:buFontTx/>
              <a:buChar char="-"/>
            </a:pPr>
            <a:r>
              <a:rPr lang="fi-FI" sz="2000" dirty="0">
                <a:ea typeface="Calibri" panose="020F0502020204030204" pitchFamily="34" charset="0"/>
                <a:cs typeface="Times New Roman" panose="02020603050405020304" pitchFamily="18" charset="0"/>
              </a:rPr>
              <a:t>Kasvu jatkuu</a:t>
            </a:r>
          </a:p>
          <a:p>
            <a:pPr marL="342900" indent="-342900">
              <a:lnSpc>
                <a:spcPct val="107000"/>
              </a:lnSpc>
              <a:spcAft>
                <a:spcPts val="800"/>
              </a:spcAft>
              <a:buFontTx/>
              <a:buChar char="-"/>
            </a:pPr>
            <a:r>
              <a:rPr lang="fi-FI" sz="2000" dirty="0">
                <a:ea typeface="Calibri" panose="020F0502020204030204" pitchFamily="34" charset="0"/>
                <a:cs typeface="Times New Roman" panose="02020603050405020304" pitchFamily="18" charset="0"/>
              </a:rPr>
              <a:t>Kilpailu kiristyy</a:t>
            </a:r>
          </a:p>
          <a:p>
            <a:pPr marL="342900" indent="-342900">
              <a:lnSpc>
                <a:spcPct val="107000"/>
              </a:lnSpc>
              <a:spcAft>
                <a:spcPts val="800"/>
              </a:spcAft>
              <a:buFontTx/>
              <a:buChar char="-"/>
            </a:pPr>
            <a:r>
              <a:rPr lang="fi-FI" sz="2000" dirty="0">
                <a:ea typeface="Calibri" panose="020F0502020204030204" pitchFamily="34" charset="0"/>
                <a:cs typeface="Times New Roman" panose="02020603050405020304" pitchFamily="18" charset="0"/>
              </a:rPr>
              <a:t>Aasialaiset (erit. Kiina) kasvava turistijoukko</a:t>
            </a:r>
          </a:p>
          <a:p>
            <a:pPr marL="342900" indent="-342900">
              <a:lnSpc>
                <a:spcPct val="107000"/>
              </a:lnSpc>
              <a:spcAft>
                <a:spcPts val="800"/>
              </a:spcAft>
              <a:buFontTx/>
              <a:buChar char="-"/>
            </a:pPr>
            <a:r>
              <a:rPr lang="fi-FI" sz="2000" dirty="0"/>
              <a:t>Euroopan matkailu vähenee suhteellisesti</a:t>
            </a:r>
          </a:p>
          <a:p>
            <a:pPr marL="342900" indent="-342900">
              <a:lnSpc>
                <a:spcPct val="107000"/>
              </a:lnSpc>
              <a:spcAft>
                <a:spcPts val="800"/>
              </a:spcAft>
              <a:buFontTx/>
              <a:buChar char="-"/>
            </a:pPr>
            <a:r>
              <a:rPr lang="fi-FI" sz="2000" dirty="0">
                <a:ea typeface="Calibri" panose="020F0502020204030204" pitchFamily="34" charset="0"/>
                <a:cs typeface="Times New Roman" panose="02020603050405020304" pitchFamily="18" charset="0"/>
              </a:rPr>
              <a:t>matkailun kysyntä on herkkä erilaisille talouskehityksen muutoksille (luonnonkatastrofit, epidemiat, maailmanpoliittiset ja -taloudelliset tapahtumat) </a:t>
            </a:r>
          </a:p>
          <a:p>
            <a:pPr marL="342900" indent="-342900">
              <a:lnSpc>
                <a:spcPct val="107000"/>
              </a:lnSpc>
              <a:spcAft>
                <a:spcPts val="800"/>
              </a:spcAft>
              <a:buFontTx/>
              <a:buChar char="-"/>
            </a:pPr>
            <a:r>
              <a:rPr lang="fi-FI" sz="2000" dirty="0">
                <a:ea typeface="Calibri" panose="020F0502020204030204" pitchFamily="34" charset="0"/>
                <a:cs typeface="Times New Roman" panose="02020603050405020304" pitchFamily="18" charset="0"/>
              </a:rPr>
              <a:t>toisaalta matkailu elpyy kriiseistä nopeasti</a:t>
            </a:r>
          </a:p>
          <a:p>
            <a:pPr marL="342900" indent="-342900">
              <a:lnSpc>
                <a:spcPct val="107000"/>
              </a:lnSpc>
              <a:spcAft>
                <a:spcPts val="800"/>
              </a:spcAft>
              <a:buFontTx/>
              <a:buChar char="-"/>
            </a:pPr>
            <a:endParaRPr lang="fi-FI"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0533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539552" y="836712"/>
            <a:ext cx="8136904" cy="5970289"/>
          </a:xfrm>
          <a:prstGeom prst="rect">
            <a:avLst/>
          </a:prstGeom>
        </p:spPr>
        <p:txBody>
          <a:bodyPr wrap="square">
            <a:spAutoFit/>
          </a:bodyPr>
          <a:lstStyle/>
          <a:p>
            <a:pPr>
              <a:lnSpc>
                <a:spcPct val="107000"/>
              </a:lnSpc>
              <a:spcAft>
                <a:spcPts val="800"/>
              </a:spcAft>
            </a:pPr>
            <a:r>
              <a:rPr lang="fi-FI" sz="2400" b="1" u="sng" dirty="0">
                <a:ea typeface="Calibri" panose="020F0502020204030204" pitchFamily="34" charset="0"/>
                <a:cs typeface="Times New Roman" panose="02020603050405020304" pitchFamily="18" charset="0"/>
              </a:rPr>
              <a:t>TULEVAISUUDEN MATKAILUN TRENDEJÄ</a:t>
            </a:r>
            <a:r>
              <a:rPr lang="fi-FI" sz="2400" b="1" u="sng"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b="1" u="sng" dirty="0">
                <a:latin typeface="Calibri" panose="020F0502020204030204" pitchFamily="34" charset="0"/>
                <a:ea typeface="Calibri" panose="020F0502020204030204" pitchFamily="34" charset="0"/>
                <a:cs typeface="Times New Roman" panose="02020603050405020304" pitchFamily="18" charset="0"/>
              </a:rPr>
              <a:t>- näistä voit ottaa vinkkiä, jos suunnittelet perustavasi matkailuyrityksen </a:t>
            </a:r>
          </a:p>
          <a:p>
            <a:pPr marL="285750" indent="-285750" algn="ctr">
              <a:lnSpc>
                <a:spcPct val="107000"/>
              </a:lnSpc>
              <a:spcAft>
                <a:spcPts val="800"/>
              </a:spcAft>
              <a:buFontTx/>
              <a:buChar char="-"/>
            </a:pPr>
            <a:endParaRPr lang="fi-FI" b="1"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dirty="0">
                <a:latin typeface="Calibri" panose="020F0502020204030204" pitchFamily="34" charset="0"/>
                <a:ea typeface="Calibri" panose="020F0502020204030204" pitchFamily="34" charset="0"/>
                <a:cs typeface="Times New Roman" panose="02020603050405020304" pitchFamily="18" charset="0"/>
              </a:rPr>
              <a:t>- räätälöidyt palvelut, jotka heijastavat matkailijoiden persoonaa</a:t>
            </a:r>
          </a:p>
          <a:p>
            <a:pPr>
              <a:lnSpc>
                <a:spcPct val="107000"/>
              </a:lnSpc>
              <a:spcAft>
                <a:spcPts val="800"/>
              </a:spcAft>
            </a:pPr>
            <a:r>
              <a:rPr lang="fi-FI" dirty="0">
                <a:latin typeface="Calibri" panose="020F0502020204030204" pitchFamily="34" charset="0"/>
                <a:ea typeface="Calibri" panose="020F0502020204030204" pitchFamily="34" charset="0"/>
                <a:cs typeface="Times New Roman" panose="02020603050405020304" pitchFamily="18" charset="0"/>
              </a:rPr>
              <a:t>- käsitys kohteista muodostetaan useammin sosiaalisen median keskusteluiden perusteella</a:t>
            </a:r>
          </a:p>
          <a:p>
            <a:pPr>
              <a:lnSpc>
                <a:spcPct val="107000"/>
              </a:lnSpc>
              <a:spcAft>
                <a:spcPts val="800"/>
              </a:spcAft>
            </a:pPr>
            <a:r>
              <a:rPr lang="fi-FI" dirty="0">
                <a:latin typeface="Calibri" panose="020F0502020204030204" pitchFamily="34" charset="0"/>
                <a:ea typeface="Calibri" panose="020F0502020204030204" pitchFamily="34" charset="0"/>
                <a:cs typeface="Times New Roman" panose="02020603050405020304" pitchFamily="18" charset="0"/>
              </a:rPr>
              <a:t>- kaivataan rikkaita, syviä, aitoja kokemuksia</a:t>
            </a:r>
          </a:p>
          <a:p>
            <a:pPr>
              <a:lnSpc>
                <a:spcPct val="107000"/>
              </a:lnSpc>
              <a:spcAft>
                <a:spcPts val="800"/>
              </a:spcAft>
            </a:pPr>
            <a:r>
              <a:rPr lang="fi-FI" dirty="0">
                <a:latin typeface="Calibri" panose="020F0502020204030204" pitchFamily="34" charset="0"/>
                <a:ea typeface="Calibri" panose="020F0502020204030204" pitchFamily="34" charset="0"/>
                <a:cs typeface="Times New Roman" panose="02020603050405020304" pitchFamily="18" charset="0"/>
              </a:rPr>
              <a:t>- luksusmatkailu – enemmän sisällöllistä, henkistä luksusta kuin materiaa</a:t>
            </a:r>
          </a:p>
          <a:p>
            <a:pPr>
              <a:lnSpc>
                <a:spcPct val="107000"/>
              </a:lnSpc>
              <a:spcAft>
                <a:spcPts val="800"/>
              </a:spcAft>
            </a:pPr>
            <a:r>
              <a:rPr lang="fi-FI" dirty="0">
                <a:latin typeface="Calibri" panose="020F0502020204030204" pitchFamily="34" charset="0"/>
                <a:ea typeface="Calibri" panose="020F0502020204030204" pitchFamily="34" charset="0"/>
                <a:cs typeface="Times New Roman" panose="02020603050405020304" pitchFamily="18" charset="0"/>
              </a:rPr>
              <a:t>- hyvinvointi- ja terveysmatkailu</a:t>
            </a:r>
          </a:p>
          <a:p>
            <a:pPr>
              <a:lnSpc>
                <a:spcPct val="107000"/>
              </a:lnSpc>
              <a:spcAft>
                <a:spcPts val="800"/>
              </a:spcAft>
            </a:pPr>
            <a:r>
              <a:rPr lang="fi-FI" dirty="0">
                <a:latin typeface="Calibri" panose="020F0502020204030204" pitchFamily="34" charset="0"/>
                <a:ea typeface="Calibri" panose="020F0502020204030204" pitchFamily="34" charset="0"/>
                <a:cs typeface="Times New Roman" panose="02020603050405020304" pitchFamily="18" charset="0"/>
              </a:rPr>
              <a:t>- kulttuurimatkailu: perinteet, paikallinen elämäntapa</a:t>
            </a:r>
          </a:p>
          <a:p>
            <a:pPr>
              <a:lnSpc>
                <a:spcPct val="107000"/>
              </a:lnSpc>
              <a:spcAft>
                <a:spcPts val="800"/>
              </a:spcAft>
            </a:pPr>
            <a:r>
              <a:rPr lang="fi-FI" dirty="0">
                <a:latin typeface="Calibri" panose="020F0502020204030204" pitchFamily="34" charset="0"/>
                <a:ea typeface="Calibri" panose="020F0502020204030204" pitchFamily="34" charset="0"/>
                <a:cs typeface="Times New Roman" panose="02020603050405020304" pitchFamily="18" charset="0"/>
              </a:rPr>
              <a:t>- luontomatkailu: ”turvallinen vaara”, aidot elämykset</a:t>
            </a:r>
          </a:p>
          <a:p>
            <a:pPr>
              <a:lnSpc>
                <a:spcPct val="107000"/>
              </a:lnSpc>
              <a:spcAft>
                <a:spcPts val="800"/>
              </a:spcAft>
            </a:pPr>
            <a:r>
              <a:rPr lang="fi-FI" dirty="0">
                <a:latin typeface="Calibri" panose="020F0502020204030204" pitchFamily="34" charset="0"/>
                <a:ea typeface="Calibri" panose="020F0502020204030204" pitchFamily="34" charset="0"/>
                <a:cs typeface="Times New Roman" panose="02020603050405020304" pitchFamily="18" charset="0"/>
              </a:rPr>
              <a:t>- virtuaalimatkailu (esim. internet)</a:t>
            </a:r>
          </a:p>
          <a:p>
            <a:pPr>
              <a:lnSpc>
                <a:spcPct val="107000"/>
              </a:lnSpc>
              <a:spcAft>
                <a:spcPts val="800"/>
              </a:spcAft>
            </a:pPr>
            <a:r>
              <a:rPr lang="fi-FI" dirty="0">
                <a:latin typeface="Calibri" panose="020F0502020204030204" pitchFamily="34" charset="0"/>
                <a:ea typeface="Calibri" panose="020F0502020204030204" pitchFamily="34" charset="0"/>
                <a:cs typeface="Times New Roman" panose="02020603050405020304" pitchFamily="18" charset="0"/>
              </a:rPr>
              <a:t>- avaruusmatkailu?</a:t>
            </a:r>
          </a:p>
          <a:p>
            <a:pPr>
              <a:lnSpc>
                <a:spcPct val="107000"/>
              </a:lnSpc>
              <a:spcAft>
                <a:spcPts val="800"/>
              </a:spcAft>
            </a:pPr>
            <a:r>
              <a:rPr lang="fi-FI" dirty="0">
                <a:latin typeface="Calibri" panose="020F0502020204030204" pitchFamily="34" charset="0"/>
                <a:ea typeface="Calibri" panose="020F0502020204030204" pitchFamily="34" charset="0"/>
                <a:cs typeface="Times New Roman" panose="02020603050405020304" pitchFamily="18" charset="0"/>
              </a:rPr>
              <a:t> </a:t>
            </a:r>
            <a:r>
              <a:rPr lang="fi-FI" sz="1000" dirty="0">
                <a:latin typeface="Calibri" panose="020F0502020204030204" pitchFamily="34" charset="0"/>
                <a:ea typeface="Calibri" panose="020F0502020204030204" pitchFamily="34" charset="0"/>
                <a:cs typeface="Times New Roman" panose="02020603050405020304" pitchFamily="18" charset="0"/>
              </a:rPr>
              <a:t>(Lähde: Riitta Puhakka: Matkailukysynnän trendit vuoteen 2030 mennessä. http://www.kulmat.fi/images/tiedostot/Artikkelit/tuleva_trendit_2030.pdf))</a:t>
            </a:r>
          </a:p>
          <a:p>
            <a:pPr>
              <a:lnSpc>
                <a:spcPct val="107000"/>
              </a:lnSpc>
              <a:spcAft>
                <a:spcPts val="800"/>
              </a:spcAft>
            </a:pPr>
            <a:endParaRPr lang="fi-FI"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0011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529408" y="2636911"/>
            <a:ext cx="7614592" cy="830997"/>
          </a:xfrm>
          <a:prstGeom prst="rect">
            <a:avLst/>
          </a:prstGeom>
        </p:spPr>
        <p:txBody>
          <a:bodyPr wrap="square">
            <a:spAutoFit/>
          </a:bodyPr>
          <a:lstStyle/>
          <a:p>
            <a:r>
              <a:rPr lang="fi-FI" sz="4800" b="1" dirty="0"/>
              <a:t>MATKAILU SUOMESSA</a:t>
            </a:r>
          </a:p>
        </p:txBody>
      </p:sp>
    </p:spTree>
    <p:extLst>
      <p:ext uri="{BB962C8B-B14F-4D97-AF65-F5344CB8AC3E}">
        <p14:creationId xmlns:p14="http://schemas.microsoft.com/office/powerpoint/2010/main" val="689174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098" name="Picture 2" descr="http://www.mara.fi/site/gallery/originals/Ulkomaisten_matkat_2015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49" y="-507256"/>
            <a:ext cx="9157061" cy="5486400"/>
          </a:xfrm>
          <a:prstGeom prst="rect">
            <a:avLst/>
          </a:prstGeom>
          <a:noFill/>
          <a:extLst>
            <a:ext uri="{909E8E84-426E-40DD-AFC4-6F175D3DCCD1}">
              <a14:hiddenFill xmlns:a14="http://schemas.microsoft.com/office/drawing/2010/main">
                <a:solidFill>
                  <a:srgbClr val="FFFFFF"/>
                </a:solidFill>
              </a14:hiddenFill>
            </a:ext>
          </a:extLst>
        </p:spPr>
      </p:pic>
      <p:sp>
        <p:nvSpPr>
          <p:cNvPr id="2" name="Suorakulmio 1"/>
          <p:cNvSpPr/>
          <p:nvPr/>
        </p:nvSpPr>
        <p:spPr>
          <a:xfrm>
            <a:off x="0" y="4874220"/>
            <a:ext cx="9157060" cy="2246769"/>
          </a:xfrm>
          <a:prstGeom prst="rect">
            <a:avLst/>
          </a:prstGeom>
        </p:spPr>
        <p:txBody>
          <a:bodyPr wrap="square">
            <a:spAutoFit/>
          </a:bodyPr>
          <a:lstStyle/>
          <a:p>
            <a:r>
              <a:rPr lang="fi-FI" sz="1400" b="1" dirty="0"/>
              <a:t>Ulkomaalaisten matkailijoiden määrä on tuplaantunut Suomessa vuodesta 2000 lukien</a:t>
            </a:r>
          </a:p>
          <a:p>
            <a:r>
              <a:rPr lang="fi-FI" sz="1400" dirty="0"/>
              <a:t>Suomessa vieraili vuonna 2015 yhteensä 7,4 miljoonaa ulkomaista matkailijaa. Suurin matkailijapotentiaali on aasialaisissa ja venäläisissä matkailijoissa. Venäjän ruplan heikentyminen ja Ukrainan kriisi ovat väliaikaisesti heikentäneet venäläisten matkailijoiden määrän kasvua, mutta pidemmän aikavälin kasvunäkymät ovat edelleen suotuisat. Suomeen ulkomaalaisista matkailijoista valtaosa tulee EU-maista. Suomessa kirjattiin vuonna 2015 yhteensä 19,7 miljoonaa yöpymistä. Näistä 5,5 miljoonaa yöpymistä oli kansainvälistä (loput siis suomalaisia).</a:t>
            </a:r>
          </a:p>
          <a:p>
            <a:r>
              <a:rPr lang="fi-FI" sz="1400" b="1" dirty="0"/>
              <a:t>Suomessa 2015 vierailleet 7,4 miljoonaa ulkomaista matkailijaa toivat Suomeen yhteensä 2,4 miljardia euroa riihikuivaa rahaa.</a:t>
            </a:r>
          </a:p>
          <a:p>
            <a:endParaRPr lang="fi-FI" sz="1400" dirty="0"/>
          </a:p>
        </p:txBody>
      </p:sp>
      <p:sp>
        <p:nvSpPr>
          <p:cNvPr id="4" name="Suorakulmio 3"/>
          <p:cNvSpPr/>
          <p:nvPr/>
        </p:nvSpPr>
        <p:spPr>
          <a:xfrm>
            <a:off x="5580112" y="6601475"/>
            <a:ext cx="4572000" cy="246221"/>
          </a:xfrm>
          <a:prstGeom prst="rect">
            <a:avLst/>
          </a:prstGeom>
        </p:spPr>
        <p:txBody>
          <a:bodyPr>
            <a:spAutoFit/>
          </a:bodyPr>
          <a:lstStyle/>
          <a:p>
            <a:r>
              <a:rPr lang="fi-FI" sz="1000" dirty="0"/>
              <a:t>Lähde: http://www.mara.fi/matkailu-on-kasvuala/</a:t>
            </a:r>
          </a:p>
        </p:txBody>
      </p:sp>
    </p:spTree>
    <p:extLst>
      <p:ext uri="{BB962C8B-B14F-4D97-AF65-F5344CB8AC3E}">
        <p14:creationId xmlns:p14="http://schemas.microsoft.com/office/powerpoint/2010/main" val="2068070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Kuva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64401"/>
          </a:xfrm>
          <a:prstGeom prst="rect">
            <a:avLst/>
          </a:prstGeom>
        </p:spPr>
      </p:pic>
      <p:sp>
        <p:nvSpPr>
          <p:cNvPr id="3" name="Suorakulmio 2"/>
          <p:cNvSpPr/>
          <p:nvPr/>
        </p:nvSpPr>
        <p:spPr>
          <a:xfrm>
            <a:off x="107504" y="1268760"/>
            <a:ext cx="8856984" cy="4524315"/>
          </a:xfrm>
          <a:prstGeom prst="rect">
            <a:avLst/>
          </a:prstGeom>
          <a:noFill/>
        </p:spPr>
        <p:txBody>
          <a:bodyPr wrap="square" lIns="91440" tIns="45720" rIns="91440" bIns="45720">
            <a:spAutoFit/>
          </a:bodyPr>
          <a:lstStyle/>
          <a:p>
            <a:pPr algn="ctr"/>
            <a:r>
              <a:rPr lang="fi-FI" sz="9600" b="1" cap="none" spc="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2014 (vanha, katso seuraava dia)</a:t>
            </a:r>
          </a:p>
        </p:txBody>
      </p:sp>
    </p:spTree>
    <p:extLst>
      <p:ext uri="{BB962C8B-B14F-4D97-AF65-F5344CB8AC3E}">
        <p14:creationId xmlns:p14="http://schemas.microsoft.com/office/powerpoint/2010/main" val="846881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3941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uorakulmio 1"/>
          <p:cNvSpPr/>
          <p:nvPr/>
        </p:nvSpPr>
        <p:spPr>
          <a:xfrm>
            <a:off x="2483768" y="6342320"/>
            <a:ext cx="4572000" cy="400110"/>
          </a:xfrm>
          <a:prstGeom prst="rect">
            <a:avLst/>
          </a:prstGeom>
        </p:spPr>
        <p:txBody>
          <a:bodyPr>
            <a:spAutoFit/>
          </a:bodyPr>
          <a:lstStyle/>
          <a:p>
            <a:r>
              <a:rPr lang="fi-FI" sz="1000" b="1" dirty="0"/>
              <a:t>http://www.visitfinland.fi/tutkimukset-ja-tilastot/matkailun-taloudelliset-vaikutukset/</a:t>
            </a:r>
          </a:p>
        </p:txBody>
      </p:sp>
    </p:spTree>
    <p:extLst>
      <p:ext uri="{BB962C8B-B14F-4D97-AF65-F5344CB8AC3E}">
        <p14:creationId xmlns:p14="http://schemas.microsoft.com/office/powerpoint/2010/main" val="1582532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30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orakulmio 2"/>
          <p:cNvSpPr/>
          <p:nvPr/>
        </p:nvSpPr>
        <p:spPr>
          <a:xfrm>
            <a:off x="2277120" y="6396335"/>
            <a:ext cx="4572000" cy="677108"/>
          </a:xfrm>
          <a:prstGeom prst="rect">
            <a:avLst/>
          </a:prstGeom>
        </p:spPr>
        <p:txBody>
          <a:bodyPr>
            <a:spAutoFit/>
          </a:bodyPr>
          <a:lstStyle/>
          <a:p>
            <a:r>
              <a:rPr lang="fi-FI" dirty="0">
                <a:hlinkClick r:id="rId3"/>
              </a:rPr>
              <a:t>LUE LISÄÄ</a:t>
            </a:r>
            <a:r>
              <a:rPr lang="fi-FI" sz="1000" dirty="0">
                <a:hlinkClick r:id="rId3"/>
              </a:rPr>
              <a:t>: http://www.visitfinland.fi/news/ulkomaalaisten-matkailijoiden-rahankaytto-ja-matkat-suomeen-kasvoivat-2016/</a:t>
            </a:r>
            <a:endParaRPr lang="fi-FI" sz="1000" dirty="0"/>
          </a:p>
          <a:p>
            <a:endParaRPr lang="fi-FI" sz="1000" dirty="0"/>
          </a:p>
        </p:txBody>
      </p:sp>
    </p:spTree>
    <p:extLst>
      <p:ext uri="{BB962C8B-B14F-4D97-AF65-F5344CB8AC3E}">
        <p14:creationId xmlns:p14="http://schemas.microsoft.com/office/powerpoint/2010/main" val="2923698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p:cNvSpPr/>
          <p:nvPr/>
        </p:nvSpPr>
        <p:spPr>
          <a:xfrm>
            <a:off x="395536" y="332656"/>
            <a:ext cx="8413948" cy="7109639"/>
          </a:xfrm>
          <a:prstGeom prst="rect">
            <a:avLst/>
          </a:prstGeom>
        </p:spPr>
        <p:txBody>
          <a:bodyPr wrap="square">
            <a:spAutoFit/>
          </a:bodyPr>
          <a:lstStyle/>
          <a:p>
            <a:r>
              <a:rPr lang="fi-FI" sz="2400" b="1" dirty="0"/>
              <a:t>TEHTÄVÄ:</a:t>
            </a:r>
          </a:p>
          <a:p>
            <a:endParaRPr lang="fi-FI" b="1" dirty="0"/>
          </a:p>
          <a:p>
            <a:r>
              <a:rPr lang="fi-FI" b="1" dirty="0"/>
              <a:t>Tee kansioosi uusi diaesitys nimellä matkailuyritys </a:t>
            </a:r>
            <a:r>
              <a:rPr lang="fi-FI" b="1" dirty="0" err="1"/>
              <a:t>tmv</a:t>
            </a:r>
            <a:r>
              <a:rPr lang="fi-FI" b="1" dirty="0"/>
              <a:t>.</a:t>
            </a:r>
          </a:p>
          <a:p>
            <a:pPr marL="285750" indent="-285750">
              <a:buFontTx/>
              <a:buChar char="-"/>
            </a:pPr>
            <a:endParaRPr lang="fi-FI" b="1" dirty="0"/>
          </a:p>
          <a:p>
            <a:r>
              <a:rPr lang="fi-FI" b="1" dirty="0"/>
              <a:t>1. </a:t>
            </a:r>
            <a:r>
              <a:rPr lang="fi-FI" b="1" u="sng" dirty="0"/>
              <a:t>Tutk</a:t>
            </a:r>
            <a:r>
              <a:rPr lang="fi-FI" b="1" dirty="0"/>
              <a:t>i seuraavasta diasta, mistä maista Suomessa eniten vieraillaan (luettele 5 kärkimaata ja matkustajamäärät)</a:t>
            </a:r>
            <a:endParaRPr lang="fi-FI" b="1" dirty="0">
              <a:hlinkClick r:id="rId2"/>
            </a:endParaRPr>
          </a:p>
          <a:p>
            <a:pPr marL="285750" indent="-285750">
              <a:buFontTx/>
              <a:buChar char="-"/>
            </a:pPr>
            <a:endParaRPr lang="fi-FI" b="1" dirty="0"/>
          </a:p>
          <a:p>
            <a:r>
              <a:rPr lang="fi-FI" b="1" dirty="0"/>
              <a:t>2. Miten matkailua Suomessa voitaisiin vielä kehittää? </a:t>
            </a:r>
          </a:p>
          <a:p>
            <a:r>
              <a:rPr lang="fi-FI" b="1" u="sng" dirty="0"/>
              <a:t>Suunnittele matkailuyritys </a:t>
            </a:r>
            <a:r>
              <a:rPr lang="fi-FI" b="1" dirty="0"/>
              <a:t>johonkin päin Suomea. </a:t>
            </a:r>
          </a:p>
          <a:p>
            <a:pPr marL="742950" lvl="1" indent="-285750">
              <a:buFont typeface="Arial" panose="020B0604020202020204" pitchFamily="34" charset="0"/>
              <a:buChar char="•"/>
            </a:pPr>
            <a:endParaRPr lang="fi-FI" b="1" dirty="0"/>
          </a:p>
          <a:p>
            <a:pPr lvl="1"/>
            <a:r>
              <a:rPr lang="fi-FI" b="1" dirty="0"/>
              <a:t>APUJA työhön:</a:t>
            </a:r>
          </a:p>
          <a:p>
            <a:pPr marL="742950" lvl="1" indent="-285750">
              <a:buFont typeface="Arial" panose="020B0604020202020204" pitchFamily="34" charset="0"/>
              <a:buChar char="•"/>
            </a:pPr>
            <a:r>
              <a:rPr lang="fi-FI" b="1" dirty="0"/>
              <a:t>Kuvaile toiminta</a:t>
            </a:r>
          </a:p>
          <a:p>
            <a:pPr marL="742950" lvl="1" indent="-285750">
              <a:buFont typeface="Arial" panose="020B0604020202020204" pitchFamily="34" charset="0"/>
              <a:buChar char="•"/>
            </a:pPr>
            <a:r>
              <a:rPr lang="fi-FI" b="1" dirty="0"/>
              <a:t>Mihin perustetaan?</a:t>
            </a:r>
          </a:p>
          <a:p>
            <a:pPr marL="742950" lvl="1" indent="-285750">
              <a:buFont typeface="Arial" panose="020B0604020202020204" pitchFamily="34" charset="0"/>
              <a:buChar char="•"/>
            </a:pPr>
            <a:r>
              <a:rPr lang="fi-FI" b="1" dirty="0"/>
              <a:t>Mitä hankintoja pitää tehdä?</a:t>
            </a:r>
          </a:p>
          <a:p>
            <a:pPr marL="742950" lvl="1" indent="-285750">
              <a:buFont typeface="Arial" panose="020B0604020202020204" pitchFamily="34" charset="0"/>
              <a:buChar char="•"/>
            </a:pPr>
            <a:r>
              <a:rPr lang="fi-FI" b="1" dirty="0"/>
              <a:t>Työntekijät</a:t>
            </a:r>
          </a:p>
          <a:p>
            <a:pPr marL="742950" lvl="1" indent="-285750">
              <a:buFont typeface="Arial" panose="020B0604020202020204" pitchFamily="34" charset="0"/>
              <a:buChar char="•"/>
            </a:pPr>
            <a:r>
              <a:rPr lang="fi-FI" b="1" dirty="0"/>
              <a:t>Kenelle palvelut suunnataan? (suomalaiset / ulkomaalaiset – tietty maa vai kaikki)</a:t>
            </a:r>
          </a:p>
          <a:p>
            <a:pPr marL="742950" lvl="1" indent="-285750">
              <a:buFont typeface="Arial" panose="020B0604020202020204" pitchFamily="34" charset="0"/>
              <a:buChar char="•"/>
            </a:pPr>
            <a:r>
              <a:rPr lang="fi-FI" b="1" dirty="0"/>
              <a:t>Rahoitus</a:t>
            </a:r>
          </a:p>
          <a:p>
            <a:pPr marL="742950" lvl="1" indent="-285750">
              <a:buFont typeface="Arial" panose="020B0604020202020204" pitchFamily="34" charset="0"/>
              <a:buChar char="•"/>
            </a:pPr>
            <a:r>
              <a:rPr lang="fi-FI" b="1" dirty="0"/>
              <a:t>Koulutus?</a:t>
            </a:r>
          </a:p>
          <a:p>
            <a:pPr marL="742950" lvl="1" indent="-285750">
              <a:buFont typeface="Arial" panose="020B0604020202020204" pitchFamily="34" charset="0"/>
              <a:buChar char="•"/>
            </a:pPr>
            <a:r>
              <a:rPr lang="fi-FI" b="1" dirty="0"/>
              <a:t>Kuvita!</a:t>
            </a:r>
          </a:p>
          <a:p>
            <a:pPr marL="742950" lvl="1" indent="-285750">
              <a:buFont typeface="Arial" panose="020B0604020202020204" pitchFamily="34" charset="0"/>
              <a:buChar char="•"/>
            </a:pPr>
            <a:endParaRPr lang="fi-FI" b="1" dirty="0"/>
          </a:p>
          <a:p>
            <a:pPr marL="742950" lvl="1" indent="-285750">
              <a:buFont typeface="Arial" panose="020B0604020202020204" pitchFamily="34" charset="0"/>
              <a:buChar char="•"/>
            </a:pPr>
            <a:endParaRPr lang="fi-FI" b="1" dirty="0"/>
          </a:p>
          <a:p>
            <a:endParaRPr lang="fi-FI" b="1" dirty="0"/>
          </a:p>
          <a:p>
            <a:pPr marL="285750" indent="-285750">
              <a:buFontTx/>
              <a:buChar char="-"/>
            </a:pPr>
            <a:endParaRPr lang="fi-FI" b="1" dirty="0"/>
          </a:p>
          <a:p>
            <a:pPr marL="285750" indent="-285750">
              <a:buFontTx/>
              <a:buChar char="-"/>
            </a:pPr>
            <a:endParaRPr lang="fi-FI" b="1" dirty="0"/>
          </a:p>
        </p:txBody>
      </p:sp>
      <p:sp>
        <p:nvSpPr>
          <p:cNvPr id="4" name="Kuvatekstiellipsi 9"/>
          <p:cNvSpPr/>
          <p:nvPr/>
        </p:nvSpPr>
        <p:spPr>
          <a:xfrm rot="615947">
            <a:off x="5634241" y="4995628"/>
            <a:ext cx="3188363" cy="1701969"/>
          </a:xfrm>
          <a:prstGeom prst="wedgeEllipseCallout">
            <a:avLst>
              <a:gd name="adj1" fmla="val -69925"/>
              <a:gd name="adj2" fmla="val 3521"/>
            </a:avLst>
          </a:prstGeom>
          <a:solidFill>
            <a:schemeClr val="accent1">
              <a:alpha val="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dirty="0">
                <a:solidFill>
                  <a:srgbClr val="00B050"/>
                </a:solidFill>
              </a:rPr>
              <a:t>Vinkkejä voi katsella vaikka täältä! </a:t>
            </a:r>
            <a:r>
              <a:rPr lang="fi-FI" sz="1200" dirty="0">
                <a:solidFill>
                  <a:schemeClr val="bg2">
                    <a:lumMod val="25000"/>
                  </a:schemeClr>
                </a:solidFill>
              </a:rPr>
              <a:t>(harmaassa laatikossa 6 eri teemaa…)</a:t>
            </a:r>
          </a:p>
          <a:p>
            <a:r>
              <a:rPr lang="fi-FI" sz="1400" dirty="0">
                <a:hlinkClick r:id="rId3"/>
              </a:rPr>
              <a:t>http://www.visitfinland.fi/tuoteteemat/</a:t>
            </a:r>
            <a:endParaRPr lang="fi-FI" sz="1400" dirty="0"/>
          </a:p>
        </p:txBody>
      </p:sp>
      <p:sp>
        <p:nvSpPr>
          <p:cNvPr id="3" name="Vuokaaviosymboli: Liitin 2"/>
          <p:cNvSpPr/>
          <p:nvPr/>
        </p:nvSpPr>
        <p:spPr>
          <a:xfrm>
            <a:off x="5868144" y="5301208"/>
            <a:ext cx="144016"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294440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9"/>
            <a:ext cx="9144000" cy="6857341"/>
          </a:xfrm>
          <a:prstGeom prst="rect">
            <a:avLst/>
          </a:prstGeom>
        </p:spPr>
      </p:pic>
    </p:spTree>
    <p:extLst>
      <p:ext uri="{BB962C8B-B14F-4D97-AF65-F5344CB8AC3E}">
        <p14:creationId xmlns:p14="http://schemas.microsoft.com/office/powerpoint/2010/main" val="4236265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403648" y="722312"/>
            <a:ext cx="7560840" cy="6186309"/>
          </a:xfrm>
          <a:prstGeom prst="rect">
            <a:avLst/>
          </a:prstGeom>
        </p:spPr>
        <p:txBody>
          <a:bodyPr wrap="square">
            <a:spAutoFit/>
          </a:bodyPr>
          <a:lstStyle/>
          <a:p>
            <a:pPr algn="just">
              <a:spcAft>
                <a:spcPts val="0"/>
              </a:spcAft>
            </a:pPr>
            <a:r>
              <a:rPr lang="fi-FI" sz="2000" b="1" dirty="0">
                <a:latin typeface="Times New Roman" panose="02020603050405020304" pitchFamily="18" charset="0"/>
                <a:ea typeface="Times New Roman" panose="02020603050405020304" pitchFamily="18" charset="0"/>
              </a:rPr>
              <a:t>Syksy 2017</a:t>
            </a:r>
          </a:p>
          <a:p>
            <a:pPr algn="just">
              <a:spcAft>
                <a:spcPts val="0"/>
              </a:spcAft>
            </a:pPr>
            <a:endParaRPr lang="fi-FI" b="1" dirty="0">
              <a:latin typeface="Times New Roman" panose="02020603050405020304" pitchFamily="18" charset="0"/>
              <a:ea typeface="Times New Roman" panose="02020603050405020304" pitchFamily="18" charset="0"/>
            </a:endParaRPr>
          </a:p>
          <a:p>
            <a:pPr algn="just">
              <a:spcAft>
                <a:spcPts val="0"/>
              </a:spcAft>
            </a:pPr>
            <a:r>
              <a:rPr lang="fi-FI" b="1" dirty="0">
                <a:latin typeface="Times New Roman" panose="02020603050405020304" pitchFamily="18" charset="0"/>
                <a:ea typeface="Times New Roman" panose="02020603050405020304" pitchFamily="18" charset="0"/>
              </a:rPr>
              <a:t>Matkailu ja kulttuuri</a:t>
            </a:r>
          </a:p>
          <a:p>
            <a:pPr algn="just">
              <a:spcAft>
                <a:spcPts val="0"/>
              </a:spcAft>
            </a:pPr>
            <a:r>
              <a:rPr lang="fi-FI" dirty="0">
                <a:latin typeface="Times New Roman" panose="02020603050405020304" pitchFamily="18" charset="0"/>
                <a:ea typeface="Times New Roman" panose="02020603050405020304" pitchFamily="18" charset="0"/>
              </a:rPr>
              <a:t>Matkailukohteina oma paikkakunta, oma maa ja ulkomaat, matkailun hyödyt ja haitat ja liikennöinti.</a:t>
            </a:r>
          </a:p>
          <a:p>
            <a:pPr algn="just">
              <a:spcAft>
                <a:spcPts val="0"/>
              </a:spcAft>
            </a:pPr>
            <a:r>
              <a:rPr lang="fi-FI" dirty="0">
                <a:latin typeface="Times New Roman" panose="02020603050405020304" pitchFamily="18" charset="0"/>
                <a:ea typeface="Times New Roman" panose="02020603050405020304" pitchFamily="18" charset="0"/>
              </a:rPr>
              <a:t>Aihekokonaisuudet: viestintä- ja mediataidot, kulttuuri-identiteetti ja kansainvälisyys, ihminen ja teknologia, ihmisenä kasvaminen, turvallisuus ja liikenne.</a:t>
            </a:r>
          </a:p>
          <a:p>
            <a:pPr algn="just">
              <a:spcAft>
                <a:spcPts val="0"/>
              </a:spcAft>
            </a:pPr>
            <a:endParaRPr lang="fi-FI" b="1" dirty="0">
              <a:latin typeface="Times New Roman" panose="02020603050405020304" pitchFamily="18" charset="0"/>
              <a:ea typeface="Times New Roman" panose="02020603050405020304" pitchFamily="18" charset="0"/>
            </a:endParaRPr>
          </a:p>
          <a:p>
            <a:pPr algn="just">
              <a:spcAft>
                <a:spcPts val="0"/>
              </a:spcAft>
            </a:pPr>
            <a:r>
              <a:rPr lang="fi-FI" b="1" dirty="0">
                <a:latin typeface="Times New Roman" panose="02020603050405020304" pitchFamily="18" charset="0"/>
                <a:ea typeface="Times New Roman" panose="02020603050405020304" pitchFamily="18" charset="0"/>
              </a:rPr>
              <a:t>Omat rahat ja budjetti </a:t>
            </a:r>
          </a:p>
          <a:p>
            <a:pPr algn="just">
              <a:spcAft>
                <a:spcPts val="0"/>
              </a:spcAft>
            </a:pPr>
            <a:r>
              <a:rPr lang="fi-FI" dirty="0">
                <a:latin typeface="Times New Roman" panose="02020603050405020304" pitchFamily="18" charset="0"/>
                <a:ea typeface="Times New Roman" panose="02020603050405020304" pitchFamily="18" charset="0"/>
              </a:rPr>
              <a:t>Rahan käytön suunnittelu, maksutapojen vertailu, tavoitesäästäminen, maksuhäiriöt.</a:t>
            </a:r>
          </a:p>
          <a:p>
            <a:pPr algn="just">
              <a:spcAft>
                <a:spcPts val="0"/>
              </a:spcAft>
            </a:pPr>
            <a:r>
              <a:rPr lang="fi-FI" dirty="0">
                <a:latin typeface="Times New Roman" panose="02020603050405020304" pitchFamily="18" charset="0"/>
                <a:ea typeface="Times New Roman" panose="02020603050405020304" pitchFamily="18" charset="0"/>
              </a:rPr>
              <a:t>Aihekokonaisuudet: ihmisenä kasvaminen, vastuu ympäristöstä, hyvinvoinnista ja kestävästä tulevaisuudesta.</a:t>
            </a:r>
          </a:p>
          <a:p>
            <a:pPr algn="just">
              <a:spcAft>
                <a:spcPts val="0"/>
              </a:spcAft>
            </a:pPr>
            <a:r>
              <a:rPr lang="fi-FI" dirty="0">
                <a:latin typeface="Times New Roman" panose="02020603050405020304" pitchFamily="18" charset="0"/>
                <a:ea typeface="Times New Roman" panose="02020603050405020304" pitchFamily="18" charset="0"/>
              </a:rPr>
              <a:t> </a:t>
            </a:r>
          </a:p>
          <a:p>
            <a:pPr algn="just">
              <a:spcAft>
                <a:spcPts val="0"/>
              </a:spcAft>
            </a:pPr>
            <a:r>
              <a:rPr lang="fi-FI" b="1" dirty="0">
                <a:latin typeface="Times New Roman" panose="02020603050405020304" pitchFamily="18" charset="0"/>
                <a:ea typeface="Times New Roman" panose="02020603050405020304" pitchFamily="18" charset="0"/>
              </a:rPr>
              <a:t>Kuluttajakasvatus</a:t>
            </a:r>
          </a:p>
          <a:p>
            <a:pPr algn="just">
              <a:spcAft>
                <a:spcPts val="0"/>
              </a:spcAft>
            </a:pPr>
            <a:r>
              <a:rPr lang="fi-FI" dirty="0">
                <a:latin typeface="Times New Roman" panose="02020603050405020304" pitchFamily="18" charset="0"/>
                <a:ea typeface="Times New Roman" panose="02020603050405020304" pitchFamily="18" charset="0"/>
              </a:rPr>
              <a:t>Kuluttajasuojalainsäädäntö, hinta/laatusuhteen vertailu, posti- ja kotimyynnin sekä verkko- ja nettikaupan erityispiirteet. Eri mainosvälineet ja niiden vaikutus.</a:t>
            </a:r>
          </a:p>
          <a:p>
            <a:pPr algn="just">
              <a:spcAft>
                <a:spcPts val="0"/>
              </a:spcAft>
            </a:pPr>
            <a:r>
              <a:rPr lang="fi-FI" dirty="0">
                <a:latin typeface="Times New Roman" panose="02020603050405020304" pitchFamily="18" charset="0"/>
                <a:ea typeface="Times New Roman" panose="02020603050405020304" pitchFamily="18" charset="0"/>
              </a:rPr>
              <a:t>Aihekokonaisuudet: ihmisenä kasvaminen, kulttuuri-identiteetti ja kansainvälisyys, viestintä- ja mediataidot, vastuu ympäristöstä, hyvinvoinnista ja kestävästä tulevaisuudesta, ihminen ja teknologia.</a:t>
            </a:r>
          </a:p>
          <a:p>
            <a:pPr algn="just">
              <a:spcAft>
                <a:spcPts val="0"/>
              </a:spcAft>
            </a:pPr>
            <a:r>
              <a:rPr lang="fi-FI" b="1" dirty="0">
                <a:latin typeface="Times New Roman" panose="02020603050405020304" pitchFamily="18" charset="0"/>
                <a:ea typeface="Times New Roman" panose="02020603050405020304" pitchFamily="18" charset="0"/>
              </a:rPr>
              <a:t> </a:t>
            </a:r>
            <a:endParaRPr lang="fi-FI" dirty="0">
              <a:latin typeface="Times New Roman" panose="02020603050405020304" pitchFamily="18" charset="0"/>
              <a:ea typeface="Times New Roman" panose="02020603050405020304" pitchFamily="18" charset="0"/>
            </a:endParaRPr>
          </a:p>
        </p:txBody>
      </p:sp>
      <p:sp>
        <p:nvSpPr>
          <p:cNvPr id="3" name="Suorakulmio 2"/>
          <p:cNvSpPr/>
          <p:nvPr/>
        </p:nvSpPr>
        <p:spPr>
          <a:xfrm>
            <a:off x="4355976" y="260648"/>
            <a:ext cx="1194558" cy="461665"/>
          </a:xfrm>
          <a:prstGeom prst="rect">
            <a:avLst/>
          </a:prstGeom>
        </p:spPr>
        <p:txBody>
          <a:bodyPr wrap="none">
            <a:spAutoFit/>
          </a:bodyPr>
          <a:lstStyle/>
          <a:p>
            <a:r>
              <a:rPr lang="fi-FI" sz="2400" b="1" u="sng" dirty="0"/>
              <a:t>Sisällöt</a:t>
            </a:r>
          </a:p>
        </p:txBody>
      </p:sp>
    </p:spTree>
    <p:extLst>
      <p:ext uri="{BB962C8B-B14F-4D97-AF65-F5344CB8AC3E}">
        <p14:creationId xmlns:p14="http://schemas.microsoft.com/office/powerpoint/2010/main" val="1777580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763688" y="404664"/>
            <a:ext cx="5101499" cy="6124754"/>
          </a:xfrm>
          <a:prstGeom prst="rect">
            <a:avLst/>
          </a:prstGeom>
        </p:spPr>
        <p:txBody>
          <a:bodyPr wrap="square">
            <a:spAutoFit/>
          </a:bodyPr>
          <a:lstStyle/>
          <a:p>
            <a:r>
              <a:rPr lang="fi-FI" sz="2800" b="1" dirty="0"/>
              <a:t>Jos aikaa jää…</a:t>
            </a:r>
          </a:p>
          <a:p>
            <a:endParaRPr lang="fi-FI" sz="2800" b="1" dirty="0"/>
          </a:p>
          <a:p>
            <a:pPr marL="457200" indent="-457200">
              <a:buFontTx/>
              <a:buChar char="-"/>
            </a:pPr>
            <a:r>
              <a:rPr lang="fi-FI" sz="2800" b="1" dirty="0"/>
              <a:t>Suunnittele matkailumainos, jossa mainostat omaa yritystäsi, Suomea tai Ylivieskaa tai kaikkia näistä!</a:t>
            </a:r>
          </a:p>
          <a:p>
            <a:pPr marL="457200" indent="-457200">
              <a:buFontTx/>
              <a:buChar char="-"/>
            </a:pPr>
            <a:r>
              <a:rPr lang="fi-FI" sz="2800" b="1" dirty="0"/>
              <a:t>Muoto vapaa, mutta mainoksessa on tärkeää sekä sisältö että ulkomuoto!</a:t>
            </a:r>
          </a:p>
          <a:p>
            <a:pPr marL="457200" indent="-457200">
              <a:buFontTx/>
              <a:buChar char="-"/>
            </a:pPr>
            <a:r>
              <a:rPr lang="fi-FI" sz="2800" b="1" dirty="0"/>
              <a:t>Kuva, brosyyri, video… tai näiden yhdistelmä</a:t>
            </a:r>
            <a:endParaRPr lang="fi-FI" sz="2800" dirty="0"/>
          </a:p>
        </p:txBody>
      </p:sp>
    </p:spTree>
    <p:extLst>
      <p:ext uri="{BB962C8B-B14F-4D97-AF65-F5344CB8AC3E}">
        <p14:creationId xmlns:p14="http://schemas.microsoft.com/office/powerpoint/2010/main" val="1926662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2286000" y="2488038"/>
            <a:ext cx="4572000" cy="1881925"/>
          </a:xfrm>
          <a:prstGeom prst="rect">
            <a:avLst/>
          </a:prstGeom>
        </p:spPr>
        <p:txBody>
          <a:bodyPr>
            <a:spAutoFit/>
          </a:bodyPr>
          <a:lstStyle/>
          <a:p>
            <a:pPr>
              <a:lnSpc>
                <a:spcPct val="107000"/>
              </a:lnSpc>
              <a:spcAft>
                <a:spcPts val="800"/>
              </a:spcAft>
            </a:pPr>
            <a:r>
              <a:rPr lang="fi-FI"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http://www.iltalehti.fi/matkajutut/2016082922236905_ma.shtml</a:t>
            </a:r>
            <a:endParaRPr lang="fi-FI"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http://www.iltalehti.fi/matkailu/</a:t>
            </a:r>
            <a:endParaRPr lang="fi-FI"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http://www.rantapallo.fi/matkailu/</a:t>
            </a:r>
            <a:endParaRPr lang="fi-FI"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dirty="0">
                <a:latin typeface="Calibri" panose="020F0502020204030204" pitchFamily="34" charset="0"/>
                <a:ea typeface="Calibri" panose="020F0502020204030204" pitchFamily="34" charset="0"/>
                <a:cs typeface="Times New Roman" panose="02020603050405020304" pitchFamily="18" charset="0"/>
              </a:rPr>
              <a:t> </a:t>
            </a:r>
            <a:endParaRPr lang="fi-FI" dirty="0"/>
          </a:p>
        </p:txBody>
      </p:sp>
      <p:sp>
        <p:nvSpPr>
          <p:cNvPr id="3" name="Suorakulmio 2"/>
          <p:cNvSpPr/>
          <p:nvPr/>
        </p:nvSpPr>
        <p:spPr>
          <a:xfrm>
            <a:off x="2195736" y="1844824"/>
            <a:ext cx="4572000" cy="369332"/>
          </a:xfrm>
          <a:prstGeom prst="rect">
            <a:avLst/>
          </a:prstGeom>
        </p:spPr>
        <p:txBody>
          <a:bodyPr>
            <a:spAutoFit/>
          </a:bodyPr>
          <a:lstStyle/>
          <a:p>
            <a:pPr marL="285750" indent="-285750">
              <a:buFontTx/>
              <a:buChar char="-"/>
            </a:pPr>
            <a:r>
              <a:rPr lang="fi-FI" dirty="0"/>
              <a:t>Matkailusivuja:</a:t>
            </a:r>
          </a:p>
        </p:txBody>
      </p:sp>
    </p:spTree>
    <p:extLst>
      <p:ext uri="{BB962C8B-B14F-4D97-AF65-F5344CB8AC3E}">
        <p14:creationId xmlns:p14="http://schemas.microsoft.com/office/powerpoint/2010/main" val="606467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p:cNvSpPr/>
          <p:nvPr/>
        </p:nvSpPr>
        <p:spPr>
          <a:xfrm>
            <a:off x="1411227" y="604066"/>
            <a:ext cx="7560840" cy="5663089"/>
          </a:xfrm>
          <a:prstGeom prst="rect">
            <a:avLst/>
          </a:prstGeom>
        </p:spPr>
        <p:txBody>
          <a:bodyPr wrap="square">
            <a:spAutoFit/>
          </a:bodyPr>
          <a:lstStyle/>
          <a:p>
            <a:pPr algn="just"/>
            <a:r>
              <a:rPr lang="fi-FI" sz="2000" b="1" dirty="0">
                <a:latin typeface="Times New Roman" panose="02020603050405020304" pitchFamily="18" charset="0"/>
                <a:ea typeface="Times New Roman" panose="02020603050405020304" pitchFamily="18" charset="0"/>
              </a:rPr>
              <a:t>Kevät 2018</a:t>
            </a:r>
          </a:p>
          <a:p>
            <a:pPr algn="just">
              <a:spcAft>
                <a:spcPts val="0"/>
              </a:spcAft>
            </a:pPr>
            <a:endParaRPr lang="fi-FI" b="1" dirty="0">
              <a:latin typeface="Times New Roman" panose="02020603050405020304" pitchFamily="18" charset="0"/>
              <a:ea typeface="Times New Roman" panose="02020603050405020304" pitchFamily="18" charset="0"/>
            </a:endParaRPr>
          </a:p>
          <a:p>
            <a:pPr algn="just">
              <a:spcAft>
                <a:spcPts val="0"/>
              </a:spcAft>
            </a:pPr>
            <a:r>
              <a:rPr lang="fi-FI" b="1" dirty="0">
                <a:latin typeface="Times New Roman" panose="02020603050405020304" pitchFamily="18" charset="0"/>
                <a:ea typeface="Times New Roman" panose="02020603050405020304" pitchFamily="18" charset="0"/>
              </a:rPr>
              <a:t>Pankki </a:t>
            </a:r>
          </a:p>
          <a:p>
            <a:pPr algn="just">
              <a:spcAft>
                <a:spcPts val="0"/>
              </a:spcAft>
            </a:pPr>
            <a:r>
              <a:rPr lang="fi-FI" dirty="0">
                <a:latin typeface="Times New Roman" panose="02020603050405020304" pitchFamily="18" charset="0"/>
                <a:ea typeface="Times New Roman" panose="02020603050405020304" pitchFamily="18" charset="0"/>
              </a:rPr>
              <a:t>Pankki yrityksenä, pankkiryhmät ja niiden historia, erilaiset pankkipalvelut, arvopaperit ja sijoittaminen, luotonanto. </a:t>
            </a:r>
            <a:r>
              <a:rPr lang="fi-FI" dirty="0" err="1">
                <a:latin typeface="Times New Roman" panose="02020603050405020304" pitchFamily="18" charset="0"/>
                <a:ea typeface="Times New Roman" panose="02020603050405020304" pitchFamily="18" charset="0"/>
              </a:rPr>
              <a:t>Eu</a:t>
            </a:r>
            <a:r>
              <a:rPr lang="fi-FI" dirty="0">
                <a:latin typeface="Times New Roman" panose="02020603050405020304" pitchFamily="18" charset="0"/>
                <a:ea typeface="Times New Roman" panose="02020603050405020304" pitchFamily="18" charset="0"/>
              </a:rPr>
              <a:t>-rahamarkkinat.</a:t>
            </a:r>
          </a:p>
          <a:p>
            <a:pPr algn="just">
              <a:spcAft>
                <a:spcPts val="0"/>
              </a:spcAft>
            </a:pPr>
            <a:r>
              <a:rPr lang="fi-FI" dirty="0">
                <a:latin typeface="Times New Roman" panose="02020603050405020304" pitchFamily="18" charset="0"/>
                <a:ea typeface="Times New Roman" panose="02020603050405020304" pitchFamily="18" charset="0"/>
              </a:rPr>
              <a:t>Aihekokonaisuudet: viestintä- ja mediataidot, kulttuuri-identiteetti ja kansainvälisyys, ihminen ja teknologia.</a:t>
            </a:r>
          </a:p>
          <a:p>
            <a:pPr algn="just">
              <a:spcAft>
                <a:spcPts val="0"/>
              </a:spcAft>
            </a:pPr>
            <a:r>
              <a:rPr lang="fi-FI" b="1" dirty="0">
                <a:latin typeface="Times New Roman" panose="02020603050405020304" pitchFamily="18" charset="0"/>
                <a:ea typeface="Times New Roman" panose="02020603050405020304" pitchFamily="18" charset="0"/>
              </a:rPr>
              <a:t> </a:t>
            </a:r>
            <a:endParaRPr lang="fi-FI" dirty="0">
              <a:latin typeface="Times New Roman" panose="02020603050405020304" pitchFamily="18" charset="0"/>
              <a:ea typeface="Times New Roman" panose="02020603050405020304" pitchFamily="18" charset="0"/>
            </a:endParaRPr>
          </a:p>
          <a:p>
            <a:pPr algn="just">
              <a:spcAft>
                <a:spcPts val="0"/>
              </a:spcAft>
            </a:pPr>
            <a:r>
              <a:rPr lang="fi-FI" b="1" dirty="0">
                <a:latin typeface="Times New Roman" panose="02020603050405020304" pitchFamily="18" charset="0"/>
                <a:ea typeface="Times New Roman" panose="02020603050405020304" pitchFamily="18" charset="0"/>
              </a:rPr>
              <a:t>Kauppa </a:t>
            </a:r>
          </a:p>
          <a:p>
            <a:pPr algn="just">
              <a:spcAft>
                <a:spcPts val="0"/>
              </a:spcAft>
            </a:pPr>
            <a:r>
              <a:rPr lang="fi-FI" dirty="0">
                <a:latin typeface="Times New Roman" panose="02020603050405020304" pitchFamily="18" charset="0"/>
                <a:ea typeface="Times New Roman" panose="02020603050405020304" pitchFamily="18" charset="0"/>
              </a:rPr>
              <a:t>Kotimaankauppa, eri ostoympäristöt, asiakaspalvelu, kaupparyhmittymät, kansainvälinen kauppa, hinnan muodostuminen, oman paikkakunnan liike-elämä.</a:t>
            </a:r>
          </a:p>
          <a:p>
            <a:pPr algn="just">
              <a:spcAft>
                <a:spcPts val="0"/>
              </a:spcAft>
            </a:pPr>
            <a:r>
              <a:rPr lang="fi-FI" dirty="0">
                <a:latin typeface="Times New Roman" panose="02020603050405020304" pitchFamily="18" charset="0"/>
                <a:ea typeface="Times New Roman" panose="02020603050405020304" pitchFamily="18" charset="0"/>
              </a:rPr>
              <a:t>Aihekokonaisuudet: viestintä- ja mediataidot, kulttuuri-identiteetti ja kansainvälisyys.</a:t>
            </a:r>
          </a:p>
          <a:p>
            <a:pPr algn="just">
              <a:spcAft>
                <a:spcPts val="0"/>
              </a:spcAft>
            </a:pPr>
            <a:endParaRPr lang="fi-FI" b="1" dirty="0">
              <a:latin typeface="Times New Roman" panose="02020603050405020304" pitchFamily="18" charset="0"/>
              <a:ea typeface="Times New Roman" panose="02020603050405020304" pitchFamily="18" charset="0"/>
            </a:endParaRPr>
          </a:p>
          <a:p>
            <a:pPr algn="just">
              <a:spcAft>
                <a:spcPts val="0"/>
              </a:spcAft>
            </a:pPr>
            <a:r>
              <a:rPr lang="fi-FI" b="1" dirty="0">
                <a:latin typeface="Times New Roman" panose="02020603050405020304" pitchFamily="18" charset="0"/>
                <a:ea typeface="Times New Roman" panose="02020603050405020304" pitchFamily="18" charset="0"/>
              </a:rPr>
              <a:t>Viestintäliikenne</a:t>
            </a:r>
          </a:p>
          <a:p>
            <a:pPr algn="just">
              <a:spcAft>
                <a:spcPts val="0"/>
              </a:spcAft>
            </a:pPr>
            <a:r>
              <a:rPr lang="fi-FI" dirty="0">
                <a:latin typeface="Times New Roman" panose="02020603050405020304" pitchFamily="18" charset="0"/>
                <a:ea typeface="Times New Roman" panose="02020603050405020304" pitchFamily="18" charset="0"/>
              </a:rPr>
              <a:t>Posti- ja puhelinpalvelut, matkapuhelinpalvelut ja niiden järkevä käyttö.</a:t>
            </a:r>
          </a:p>
          <a:p>
            <a:pPr algn="just">
              <a:spcAft>
                <a:spcPts val="0"/>
              </a:spcAft>
            </a:pPr>
            <a:r>
              <a:rPr lang="fi-FI" dirty="0">
                <a:latin typeface="Times New Roman" panose="02020603050405020304" pitchFamily="18" charset="0"/>
                <a:ea typeface="Times New Roman" panose="02020603050405020304" pitchFamily="18" charset="0"/>
              </a:rPr>
              <a:t>Aihekokonaisuudet: viestintä- ja mediataidot, kulttuuri-identiteetti ja kansainvälisyys, ihminen ja teknologia, ihmisenä kasvaminen.</a:t>
            </a:r>
          </a:p>
          <a:p>
            <a:pPr algn="just">
              <a:spcAft>
                <a:spcPts val="0"/>
              </a:spcAft>
            </a:pPr>
            <a:r>
              <a:rPr lang="fi-FI" b="1" dirty="0">
                <a:latin typeface="Times New Roman" panose="02020603050405020304" pitchFamily="18" charset="0"/>
                <a:ea typeface="Times New Roman" panose="02020603050405020304" pitchFamily="18" charset="0"/>
              </a:rPr>
              <a:t> </a:t>
            </a:r>
            <a:endParaRPr lang="fi-FI"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08329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p:cNvSpPr/>
          <p:nvPr/>
        </p:nvSpPr>
        <p:spPr>
          <a:xfrm>
            <a:off x="1403648" y="116632"/>
            <a:ext cx="7560840" cy="6740307"/>
          </a:xfrm>
          <a:prstGeom prst="rect">
            <a:avLst/>
          </a:prstGeom>
        </p:spPr>
        <p:txBody>
          <a:bodyPr wrap="square">
            <a:spAutoFit/>
          </a:bodyPr>
          <a:lstStyle/>
          <a:p>
            <a:pPr algn="just">
              <a:spcAft>
                <a:spcPts val="0"/>
              </a:spcAft>
            </a:pPr>
            <a:r>
              <a:rPr lang="fi-FI" sz="2000"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Buenos </a:t>
            </a:r>
            <a:r>
              <a:rPr lang="fi-FI" sz="2000" u="sng"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tardesta</a:t>
            </a:r>
            <a:r>
              <a:rPr lang="fi-FI" sz="2000"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vaan! Matkailu avartaa!</a:t>
            </a:r>
          </a:p>
          <a:p>
            <a:pPr algn="just">
              <a:spcAft>
                <a:spcPts val="0"/>
              </a:spcAft>
            </a:pPr>
            <a:endParaRPr lang="fi-FI" sz="1600" dirty="0">
              <a:latin typeface="Times New Roman" panose="02020603050405020304" pitchFamily="18" charset="0"/>
              <a:ea typeface="Times New Roman" panose="02020603050405020304" pitchFamily="18" charset="0"/>
            </a:endParaRPr>
          </a:p>
          <a:p>
            <a:pPr algn="just">
              <a:spcAft>
                <a:spcPts val="0"/>
              </a:spcAft>
            </a:pPr>
            <a:r>
              <a:rPr lang="fi-FI" sz="1600" dirty="0">
                <a:latin typeface="Times New Roman" panose="02020603050405020304" pitchFamily="18" charset="0"/>
                <a:ea typeface="Times New Roman" panose="02020603050405020304" pitchFamily="18" charset="0"/>
              </a:rPr>
              <a:t>Nyt lähdetään mielikuvitusmatkalle maailmalle.</a:t>
            </a:r>
          </a:p>
          <a:p>
            <a:pPr algn="just">
              <a:spcAft>
                <a:spcPts val="0"/>
              </a:spcAft>
            </a:pPr>
            <a:r>
              <a:rPr lang="fi-FI" sz="1600" dirty="0">
                <a:latin typeface="Times New Roman" panose="02020603050405020304" pitchFamily="18" charset="0"/>
                <a:ea typeface="Times New Roman" panose="02020603050405020304" pitchFamily="18" charset="0"/>
              </a:rPr>
              <a:t>Valitse sinua itseäsi kiinnostava matkakohde ja suunnittele omatoimimatka kohteeseen. Jos suunnittelet ja varaat matkan osaset itse, säästät selvää rahaa verrattuna pakettimatkoihin ja voit räätälöidä matkastasi juuri sellaisen kuin haluat. Kokoa matkasi alla olevien pointtien mukaan omaan PowerPoint (tallennetaan omaan verkkokansioon Kaupalliset 8. </a:t>
            </a:r>
            <a:r>
              <a:rPr lang="fi-FI" sz="1600" dirty="0" err="1">
                <a:latin typeface="Times New Roman" panose="02020603050405020304" pitchFamily="18" charset="0"/>
                <a:ea typeface="Times New Roman" panose="02020603050405020304" pitchFamily="18" charset="0"/>
              </a:rPr>
              <a:t>lk</a:t>
            </a:r>
            <a:r>
              <a:rPr lang="fi-FI" sz="1600" dirty="0">
                <a:latin typeface="Times New Roman" panose="02020603050405020304" pitchFamily="18" charset="0"/>
                <a:ea typeface="Times New Roman" panose="02020603050405020304" pitchFamily="18" charset="0"/>
              </a:rPr>
              <a:t>) tai Google </a:t>
            </a:r>
            <a:r>
              <a:rPr lang="fi-FI" sz="1600" dirty="0" err="1">
                <a:latin typeface="Times New Roman" panose="02020603050405020304" pitchFamily="18" charset="0"/>
                <a:ea typeface="Times New Roman" panose="02020603050405020304" pitchFamily="18" charset="0"/>
              </a:rPr>
              <a:t>Slides</a:t>
            </a:r>
            <a:r>
              <a:rPr lang="fi-FI" sz="1600" dirty="0">
                <a:latin typeface="Times New Roman" panose="02020603050405020304" pitchFamily="18" charset="0"/>
                <a:ea typeface="Times New Roman" panose="02020603050405020304" pitchFamily="18" charset="0"/>
              </a:rPr>
              <a:t> -tiedostoosi. Tarkoitus on suunnitella matka siten, että se olisi aivan oikeasti mahdollista toteuttaa, joten laita ylös myös internet-sivu tai hakukone, josta olet tiedon hakenut. Suunnittelun ohessa pidetään kirjaa menoista, paljonko mihinkin rahaa kuluu. Tee rahankäytöstä oma </a:t>
            </a:r>
            <a:r>
              <a:rPr lang="fi-FI" sz="1600" dirty="0" err="1">
                <a:latin typeface="Times New Roman" panose="02020603050405020304" pitchFamily="18" charset="0"/>
                <a:ea typeface="Times New Roman" panose="02020603050405020304" pitchFamily="18" charset="0"/>
              </a:rPr>
              <a:t>excel-taulukko</a:t>
            </a:r>
            <a:r>
              <a:rPr lang="fi-FI" sz="1600" dirty="0">
                <a:latin typeface="Times New Roman" panose="02020603050405020304" pitchFamily="18" charset="0"/>
                <a:ea typeface="Times New Roman" panose="02020603050405020304" pitchFamily="18" charset="0"/>
              </a:rPr>
              <a:t>, joka liitetään lopuksi yhdelle dialle. Kuvia saa käyttää, haaveilu ja </a:t>
            </a:r>
            <a:r>
              <a:rPr lang="fi-FI" sz="1600" dirty="0" err="1">
                <a:latin typeface="Times New Roman" panose="02020603050405020304" pitchFamily="18" charset="0"/>
                <a:ea typeface="Times New Roman" panose="02020603050405020304" pitchFamily="18" charset="0"/>
              </a:rPr>
              <a:t>fiilistely</a:t>
            </a:r>
            <a:r>
              <a:rPr lang="fi-FI" sz="1600" dirty="0">
                <a:latin typeface="Times New Roman" panose="02020603050405020304" pitchFamily="18" charset="0"/>
                <a:ea typeface="Times New Roman" panose="02020603050405020304" pitchFamily="18" charset="0"/>
              </a:rPr>
              <a:t> kuuluvat olennaisena osana suunnitteluun. Reissua voi suunnitella ja täydennellä myöhemminkin, kun on luppoaikaa.</a:t>
            </a:r>
          </a:p>
          <a:p>
            <a:pPr algn="just">
              <a:spcAft>
                <a:spcPts val="0"/>
              </a:spcAft>
            </a:pPr>
            <a:endParaRPr lang="fi-FI" sz="1600" dirty="0">
              <a:latin typeface="Times New Roman" panose="02020603050405020304" pitchFamily="18" charset="0"/>
              <a:ea typeface="Times New Roman" panose="02020603050405020304" pitchFamily="18" charset="0"/>
            </a:endParaRPr>
          </a:p>
          <a:p>
            <a:pPr algn="just">
              <a:spcAft>
                <a:spcPts val="0"/>
              </a:spcAft>
            </a:pPr>
            <a:r>
              <a:rPr lang="fi-FI" sz="1600" b="1" dirty="0">
                <a:latin typeface="Times New Roman" panose="02020603050405020304" pitchFamily="18" charset="0"/>
                <a:ea typeface="Times New Roman" panose="02020603050405020304" pitchFamily="18" charset="0"/>
              </a:rPr>
              <a:t>Huomioitavia asioita (ainakin nämä):</a:t>
            </a:r>
          </a:p>
          <a:p>
            <a:pPr marL="285750" indent="-285750" algn="just">
              <a:spcAft>
                <a:spcPts val="0"/>
              </a:spcAft>
              <a:buFont typeface="Arial" panose="020B0604020202020204" pitchFamily="34" charset="0"/>
              <a:buChar char="•"/>
            </a:pPr>
            <a:r>
              <a:rPr lang="fi-FI" sz="1600" dirty="0">
                <a:latin typeface="Times New Roman" panose="02020603050405020304" pitchFamily="18" charset="0"/>
                <a:ea typeface="Times New Roman" panose="02020603050405020304" pitchFamily="18" charset="0"/>
              </a:rPr>
              <a:t>Kulkuväline ja matkareitti (Lentokone/juna/auto/hevonen…?)</a:t>
            </a:r>
          </a:p>
          <a:p>
            <a:pPr marL="285750" indent="-285750" algn="just">
              <a:spcAft>
                <a:spcPts val="0"/>
              </a:spcAft>
              <a:buFont typeface="Arial" panose="020B0604020202020204" pitchFamily="34" charset="0"/>
              <a:buChar char="•"/>
            </a:pPr>
            <a:r>
              <a:rPr lang="fi-FI" sz="1600" dirty="0">
                <a:latin typeface="Times New Roman" panose="02020603050405020304" pitchFamily="18" charset="0"/>
                <a:ea typeface="Times New Roman" panose="02020603050405020304" pitchFamily="18" charset="0"/>
              </a:rPr>
              <a:t>Ajankohta</a:t>
            </a:r>
          </a:p>
          <a:p>
            <a:pPr marL="285750" indent="-285750" algn="just">
              <a:spcAft>
                <a:spcPts val="0"/>
              </a:spcAft>
              <a:buFont typeface="Arial" panose="020B0604020202020204" pitchFamily="34" charset="0"/>
              <a:buChar char="•"/>
            </a:pPr>
            <a:r>
              <a:rPr lang="fi-FI" sz="1600" dirty="0">
                <a:latin typeface="Times New Roman" panose="02020603050405020304" pitchFamily="18" charset="0"/>
                <a:ea typeface="Times New Roman" panose="02020603050405020304" pitchFamily="18" charset="0"/>
              </a:rPr>
              <a:t>Majoitus</a:t>
            </a:r>
          </a:p>
          <a:p>
            <a:pPr marL="285750" indent="-285750" algn="just">
              <a:spcAft>
                <a:spcPts val="0"/>
              </a:spcAft>
              <a:buFont typeface="Arial" panose="020B0604020202020204" pitchFamily="34" charset="0"/>
              <a:buChar char="•"/>
            </a:pPr>
            <a:r>
              <a:rPr lang="fi-FI" sz="1600" dirty="0">
                <a:latin typeface="Times New Roman" panose="02020603050405020304" pitchFamily="18" charset="0"/>
                <a:ea typeface="Times New Roman" panose="02020603050405020304" pitchFamily="18" charset="0"/>
              </a:rPr>
              <a:t>Siirtymiset perillä (bussi, juna, oman auton vuokraus)</a:t>
            </a:r>
          </a:p>
          <a:p>
            <a:pPr marL="285750" indent="-285750" algn="just">
              <a:spcAft>
                <a:spcPts val="0"/>
              </a:spcAft>
              <a:buFont typeface="Arial" panose="020B0604020202020204" pitchFamily="34" charset="0"/>
              <a:buChar char="•"/>
            </a:pPr>
            <a:r>
              <a:rPr lang="fi-FI" sz="1600" dirty="0">
                <a:latin typeface="Times New Roman" panose="02020603050405020304" pitchFamily="18" charset="0"/>
                <a:ea typeface="Times New Roman" panose="02020603050405020304" pitchFamily="18" charset="0"/>
              </a:rPr>
              <a:t>Ruokailut (majoituspaikassa/ravintolassa)</a:t>
            </a:r>
          </a:p>
          <a:p>
            <a:pPr marL="285750" indent="-285750" algn="just">
              <a:spcAft>
                <a:spcPts val="0"/>
              </a:spcAft>
              <a:buFont typeface="Arial" panose="020B0604020202020204" pitchFamily="34" charset="0"/>
              <a:buChar char="•"/>
            </a:pPr>
            <a:r>
              <a:rPr lang="fi-FI" sz="1600" dirty="0">
                <a:latin typeface="Times New Roman" panose="02020603050405020304" pitchFamily="18" charset="0"/>
                <a:ea typeface="Times New Roman" panose="02020603050405020304" pitchFamily="18" charset="0"/>
              </a:rPr>
              <a:t>Reissut kohteessa</a:t>
            </a:r>
          </a:p>
          <a:p>
            <a:pPr marL="285750" indent="-285750" algn="just">
              <a:spcAft>
                <a:spcPts val="0"/>
              </a:spcAft>
              <a:buFont typeface="Arial" panose="020B0604020202020204" pitchFamily="34" charset="0"/>
              <a:buChar char="•"/>
            </a:pPr>
            <a:r>
              <a:rPr lang="fi-FI" sz="1600" dirty="0">
                <a:latin typeface="Times New Roman" panose="02020603050405020304" pitchFamily="18" charset="0"/>
                <a:ea typeface="Times New Roman" panose="02020603050405020304" pitchFamily="18" charset="0"/>
              </a:rPr>
              <a:t>Nähtävyydet</a:t>
            </a:r>
          </a:p>
          <a:p>
            <a:pPr marL="285750" indent="-285750" algn="just">
              <a:spcAft>
                <a:spcPts val="0"/>
              </a:spcAft>
              <a:buFont typeface="Arial" panose="020B0604020202020204" pitchFamily="34" charset="0"/>
              <a:buChar char="•"/>
            </a:pPr>
            <a:r>
              <a:rPr lang="fi-FI" sz="1600" dirty="0">
                <a:latin typeface="Times New Roman" panose="02020603050405020304" pitchFamily="18" charset="0"/>
                <a:ea typeface="Times New Roman" panose="02020603050405020304" pitchFamily="18" charset="0"/>
              </a:rPr>
              <a:t>Huvitukset</a:t>
            </a:r>
          </a:p>
          <a:p>
            <a:pPr marL="285750" indent="-285750" algn="just">
              <a:spcAft>
                <a:spcPts val="0"/>
              </a:spcAft>
              <a:buFont typeface="Arial" panose="020B0604020202020204" pitchFamily="34" charset="0"/>
              <a:buChar char="•"/>
            </a:pPr>
            <a:r>
              <a:rPr lang="fi-FI" sz="1600" dirty="0">
                <a:latin typeface="Times New Roman" panose="02020603050405020304" pitchFamily="18" charset="0"/>
                <a:ea typeface="Times New Roman" panose="02020603050405020304" pitchFamily="18" charset="0"/>
              </a:rPr>
              <a:t>Mahdolliset ostokset</a:t>
            </a:r>
          </a:p>
          <a:p>
            <a:pPr algn="just">
              <a:spcAft>
                <a:spcPts val="0"/>
              </a:spcAft>
            </a:pPr>
            <a:endParaRPr lang="fi-FI" sz="1600" dirty="0">
              <a:latin typeface="Times New Roman" panose="02020603050405020304" pitchFamily="18" charset="0"/>
              <a:ea typeface="Times New Roman" panose="02020603050405020304" pitchFamily="18" charset="0"/>
            </a:endParaRPr>
          </a:p>
          <a:p>
            <a:pPr marL="285750" indent="-285750" algn="just">
              <a:spcAft>
                <a:spcPts val="0"/>
              </a:spcAft>
              <a:buFont typeface="Arial" panose="020B0604020202020204" pitchFamily="34" charset="0"/>
              <a:buChar char="•"/>
            </a:pPr>
            <a:endParaRPr lang="fi-FI" sz="1600" dirty="0">
              <a:latin typeface="Times New Roman" panose="02020603050405020304" pitchFamily="18" charset="0"/>
              <a:ea typeface="Times New Roman" panose="02020603050405020304" pitchFamily="18" charset="0"/>
            </a:endParaRPr>
          </a:p>
          <a:p>
            <a:pPr algn="just">
              <a:spcAft>
                <a:spcPts val="0"/>
              </a:spcAft>
            </a:pPr>
            <a:endParaRPr lang="fi-FI" sz="1600" dirty="0">
              <a:latin typeface="Times New Roman" panose="02020603050405020304" pitchFamily="18" charset="0"/>
              <a:ea typeface="Times New Roman" panose="02020603050405020304" pitchFamily="18" charset="0"/>
            </a:endParaRPr>
          </a:p>
        </p:txBody>
      </p:sp>
      <p:pic>
        <p:nvPicPr>
          <p:cNvPr id="8" name="Kuva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296" y="3830976"/>
            <a:ext cx="1808646" cy="3027024"/>
          </a:xfrm>
          <a:prstGeom prst="rect">
            <a:avLst/>
          </a:prstGeom>
        </p:spPr>
      </p:pic>
      <p:sp>
        <p:nvSpPr>
          <p:cNvPr id="9" name="Suorakulmio 8"/>
          <p:cNvSpPr/>
          <p:nvPr/>
        </p:nvSpPr>
        <p:spPr>
          <a:xfrm rot="5400000">
            <a:off x="-1566682" y="3388640"/>
            <a:ext cx="4536504" cy="584775"/>
          </a:xfrm>
          <a:prstGeom prst="rect">
            <a:avLst/>
          </a:prstGeom>
        </p:spPr>
        <p:txBody>
          <a:bodyPr wrap="square">
            <a:spAutoFit/>
          </a:bodyPr>
          <a:lstStyle/>
          <a:p>
            <a:pPr algn="just">
              <a:spcAft>
                <a:spcPts val="0"/>
              </a:spcAft>
            </a:pPr>
            <a:r>
              <a:rPr lang="fi-FI"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Matkailu ja kulttuuri</a:t>
            </a:r>
          </a:p>
        </p:txBody>
      </p:sp>
      <p:sp>
        <p:nvSpPr>
          <p:cNvPr id="10" name="Kuvatekstiellipsi 9"/>
          <p:cNvSpPr/>
          <p:nvPr/>
        </p:nvSpPr>
        <p:spPr>
          <a:xfrm rot="11194528">
            <a:off x="5846347" y="5463225"/>
            <a:ext cx="1656184" cy="972109"/>
          </a:xfrm>
          <a:prstGeom prst="wedgeEllipseCallout">
            <a:avLst>
              <a:gd name="adj1" fmla="val -31467"/>
              <a:gd name="adj2" fmla="val 85464"/>
            </a:avLst>
          </a:prstGeom>
          <a:solidFill>
            <a:schemeClr val="accent1">
              <a:alpha val="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accent1"/>
                </a:solidFill>
              </a:rPr>
              <a:t>Ja pian ollaankin perillä kohteessa</a:t>
            </a:r>
          </a:p>
        </p:txBody>
      </p:sp>
      <p:pic>
        <p:nvPicPr>
          <p:cNvPr id="12" name="Kuva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5662762"/>
            <a:ext cx="1233334" cy="1195238"/>
          </a:xfrm>
          <a:prstGeom prst="rect">
            <a:avLst/>
          </a:prstGeom>
        </p:spPr>
      </p:pic>
    </p:spTree>
    <p:extLst>
      <p:ext uri="{BB962C8B-B14F-4D97-AF65-F5344CB8AC3E}">
        <p14:creationId xmlns:p14="http://schemas.microsoft.com/office/powerpoint/2010/main" val="300348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p:cNvSpPr/>
          <p:nvPr/>
        </p:nvSpPr>
        <p:spPr>
          <a:xfrm>
            <a:off x="1484102" y="546353"/>
            <a:ext cx="7560840" cy="2954655"/>
          </a:xfrm>
          <a:prstGeom prst="rect">
            <a:avLst/>
          </a:prstGeom>
        </p:spPr>
        <p:txBody>
          <a:bodyPr wrap="square">
            <a:spAutoFit/>
          </a:bodyPr>
          <a:lstStyle/>
          <a:p>
            <a:pPr algn="just">
              <a:spcAft>
                <a:spcPts val="0"/>
              </a:spcAft>
            </a:pPr>
            <a:r>
              <a:rPr lang="fi-FI" sz="2400" u="sng"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Mut</a:t>
            </a:r>
            <a:r>
              <a:rPr lang="fi-FI" sz="2400"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mikä se on se </a:t>
            </a:r>
            <a:r>
              <a:rPr lang="fi-FI" sz="2400" u="sng"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kyltyyri</a:t>
            </a:r>
            <a:r>
              <a:rPr lang="fi-FI" sz="2400"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endParaRPr lang="fi-FI" dirty="0">
              <a:latin typeface="Times New Roman" panose="02020603050405020304" pitchFamily="18" charset="0"/>
              <a:ea typeface="Times New Roman" panose="02020603050405020304" pitchFamily="18" charset="0"/>
            </a:endParaRPr>
          </a:p>
          <a:p>
            <a:pPr algn="just">
              <a:spcAft>
                <a:spcPts val="0"/>
              </a:spcAft>
            </a:pPr>
            <a:endParaRPr lang="fi-FI" dirty="0">
              <a:latin typeface="Times New Roman" panose="02020603050405020304" pitchFamily="18" charset="0"/>
              <a:ea typeface="Times New Roman" panose="02020603050405020304" pitchFamily="18" charset="0"/>
            </a:endParaRPr>
          </a:p>
          <a:p>
            <a:pPr algn="just">
              <a:spcAft>
                <a:spcPts val="0"/>
              </a:spcAft>
            </a:pPr>
            <a:r>
              <a:rPr lang="fi-FI" dirty="0">
                <a:latin typeface="Times New Roman" panose="02020603050405020304" pitchFamily="18" charset="0"/>
                <a:ea typeface="Times New Roman" panose="02020603050405020304" pitchFamily="18" charset="0"/>
              </a:rPr>
              <a:t>Kun olet suunnitellut reissun matkat, majoituksen ym., kerro tarkemmin kohteestasi ja tutustu paikalliseen kulttuuriin niin hyvin kuin nyt netitse kykenee. Ovatko maisemat kauniita vuoria, </a:t>
            </a:r>
            <a:r>
              <a:rPr lang="fi-FI" dirty="0" err="1">
                <a:latin typeface="Times New Roman" panose="02020603050405020304" pitchFamily="18" charset="0"/>
                <a:ea typeface="Times New Roman" panose="02020603050405020304" pitchFamily="18" charset="0"/>
              </a:rPr>
              <a:t>biitsejä</a:t>
            </a:r>
            <a:r>
              <a:rPr lang="fi-FI" dirty="0">
                <a:latin typeface="Times New Roman" panose="02020603050405020304" pitchFamily="18" charset="0"/>
                <a:ea typeface="Times New Roman" panose="02020603050405020304" pitchFamily="18" charset="0"/>
              </a:rPr>
              <a:t> vai pilvenpiirtäjiä?</a:t>
            </a:r>
          </a:p>
          <a:p>
            <a:pPr algn="just">
              <a:spcAft>
                <a:spcPts val="0"/>
              </a:spcAft>
            </a:pPr>
            <a:r>
              <a:rPr lang="fi-FI" dirty="0">
                <a:latin typeface="Times New Roman" panose="02020603050405020304" pitchFamily="18" charset="0"/>
                <a:ea typeface="Times New Roman" panose="02020603050405020304" pitchFamily="18" charset="0"/>
              </a:rPr>
              <a:t>Mitä sakkia alkuasukkaat ovat, minkälainen on heidän kulttuurinsa?</a:t>
            </a:r>
          </a:p>
          <a:p>
            <a:pPr algn="just">
              <a:spcAft>
                <a:spcPts val="0"/>
              </a:spcAft>
            </a:pPr>
            <a:r>
              <a:rPr lang="fi-FI" dirty="0">
                <a:latin typeface="Times New Roman" panose="02020603050405020304" pitchFamily="18" charset="0"/>
                <a:ea typeface="Times New Roman" panose="02020603050405020304" pitchFamily="18" charset="0"/>
              </a:rPr>
              <a:t>En kirjoita tähän enempää ohjeita etten rajoita luovuuttanne…</a:t>
            </a:r>
          </a:p>
          <a:p>
            <a:pPr algn="just">
              <a:spcAft>
                <a:spcPts val="0"/>
              </a:spcAft>
            </a:pPr>
            <a:endParaRPr lang="fi-FI" dirty="0">
              <a:latin typeface="Times New Roman" panose="02020603050405020304" pitchFamily="18" charset="0"/>
              <a:ea typeface="Times New Roman" panose="02020603050405020304" pitchFamily="18" charset="0"/>
            </a:endParaRPr>
          </a:p>
          <a:p>
            <a:pPr marL="285750" indent="-285750" algn="just">
              <a:spcAft>
                <a:spcPts val="0"/>
              </a:spcAft>
              <a:buFont typeface="Arial" panose="020B0604020202020204" pitchFamily="34" charset="0"/>
              <a:buChar char="•"/>
            </a:pPr>
            <a:endParaRPr lang="fi-FI" dirty="0">
              <a:latin typeface="Times New Roman" panose="02020603050405020304" pitchFamily="18" charset="0"/>
              <a:ea typeface="Times New Roman" panose="02020603050405020304" pitchFamily="18" charset="0"/>
            </a:endParaRPr>
          </a:p>
          <a:p>
            <a:pPr algn="just">
              <a:spcAft>
                <a:spcPts val="0"/>
              </a:spcAft>
            </a:pPr>
            <a:endParaRPr lang="fi-FI" dirty="0">
              <a:latin typeface="Times New Roman" panose="02020603050405020304" pitchFamily="18" charset="0"/>
              <a:ea typeface="Times New Roman" panose="02020603050405020304" pitchFamily="18" charset="0"/>
            </a:endParaRPr>
          </a:p>
        </p:txBody>
      </p:sp>
      <p:pic>
        <p:nvPicPr>
          <p:cNvPr id="8" name="Kuva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296" y="3830976"/>
            <a:ext cx="1808646" cy="3027024"/>
          </a:xfrm>
          <a:prstGeom prst="rect">
            <a:avLst/>
          </a:prstGeom>
        </p:spPr>
      </p:pic>
      <p:sp>
        <p:nvSpPr>
          <p:cNvPr id="9" name="Suorakulmio 8"/>
          <p:cNvSpPr/>
          <p:nvPr/>
        </p:nvSpPr>
        <p:spPr>
          <a:xfrm rot="5400000">
            <a:off x="-1566682" y="3388640"/>
            <a:ext cx="4536504" cy="584775"/>
          </a:xfrm>
          <a:prstGeom prst="rect">
            <a:avLst/>
          </a:prstGeom>
        </p:spPr>
        <p:txBody>
          <a:bodyPr wrap="square">
            <a:spAutoFit/>
          </a:bodyPr>
          <a:lstStyle/>
          <a:p>
            <a:pPr algn="just">
              <a:spcAft>
                <a:spcPts val="0"/>
              </a:spcAft>
            </a:pPr>
            <a:r>
              <a:rPr lang="fi-FI"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Matkailu ja kulttuuri</a:t>
            </a:r>
          </a:p>
        </p:txBody>
      </p:sp>
      <p:pic>
        <p:nvPicPr>
          <p:cNvPr id="12" name="Kuva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5662762"/>
            <a:ext cx="1233334" cy="1195238"/>
          </a:xfrm>
          <a:prstGeom prst="rect">
            <a:avLst/>
          </a:prstGeom>
        </p:spPr>
      </p:pic>
      <p:sp>
        <p:nvSpPr>
          <p:cNvPr id="2" name="Suorakulmio 1"/>
          <p:cNvSpPr/>
          <p:nvPr/>
        </p:nvSpPr>
        <p:spPr>
          <a:xfrm>
            <a:off x="3851920" y="3501008"/>
            <a:ext cx="2664296" cy="276999"/>
          </a:xfrm>
          <a:prstGeom prst="rect">
            <a:avLst/>
          </a:prstGeom>
          <a:solidFill>
            <a:schemeClr val="bg1"/>
          </a:solidFill>
        </p:spPr>
        <p:txBody>
          <a:bodyPr wrap="square">
            <a:spAutoFit/>
          </a:bodyPr>
          <a:lstStyle/>
          <a:p>
            <a:endParaRPr lang="fi-FI" sz="1200" dirty="0"/>
          </a:p>
        </p:txBody>
      </p:sp>
      <p:sp>
        <p:nvSpPr>
          <p:cNvPr id="4" name="Kuvatekstisuorakulmio 3"/>
          <p:cNvSpPr/>
          <p:nvPr/>
        </p:nvSpPr>
        <p:spPr>
          <a:xfrm>
            <a:off x="3758491" y="3714666"/>
            <a:ext cx="2500311" cy="2664296"/>
          </a:xfrm>
          <a:prstGeom prst="wedgeRectCallout">
            <a:avLst>
              <a:gd name="adj1" fmla="val 89071"/>
              <a:gd name="adj2" fmla="val -2320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200" b="1" dirty="0"/>
          </a:p>
          <a:p>
            <a:r>
              <a:rPr lang="fi-FI" sz="1200" b="1" dirty="0">
                <a:solidFill>
                  <a:schemeClr val="tx1"/>
                </a:solidFill>
              </a:rPr>
              <a:t>“</a:t>
            </a:r>
            <a:r>
              <a:rPr lang="fi-FI" sz="1200" b="1" dirty="0" err="1">
                <a:solidFill>
                  <a:schemeClr val="tx1"/>
                </a:solidFill>
              </a:rPr>
              <a:t>Kyltyyri</a:t>
            </a:r>
            <a:r>
              <a:rPr lang="fi-FI" sz="1200" b="1" dirty="0">
                <a:solidFill>
                  <a:schemeClr val="tx1"/>
                </a:solidFill>
              </a:rPr>
              <a:t>”</a:t>
            </a:r>
          </a:p>
          <a:p>
            <a:r>
              <a:rPr lang="fi-FI" sz="1200" dirty="0">
                <a:solidFill>
                  <a:schemeClr val="tx1"/>
                </a:solidFill>
              </a:rPr>
              <a:t>“</a:t>
            </a:r>
            <a:r>
              <a:rPr lang="fi-FI" sz="1200" dirty="0" err="1">
                <a:solidFill>
                  <a:schemeClr val="tx1"/>
                </a:solidFill>
              </a:rPr>
              <a:t>Kyltyyri</a:t>
            </a:r>
            <a:r>
              <a:rPr lang="fi-FI" sz="1200" dirty="0">
                <a:solidFill>
                  <a:schemeClr val="tx1"/>
                </a:solidFill>
              </a:rPr>
              <a:t>! </a:t>
            </a:r>
            <a:r>
              <a:rPr lang="fi-FI" sz="1200" dirty="0" err="1">
                <a:solidFill>
                  <a:schemeClr val="tx1"/>
                </a:solidFill>
              </a:rPr>
              <a:t>Kyltyyri</a:t>
            </a:r>
            <a:r>
              <a:rPr lang="fi-FI" sz="1200" dirty="0">
                <a:solidFill>
                  <a:schemeClr val="tx1"/>
                </a:solidFill>
              </a:rPr>
              <a:t>! </a:t>
            </a:r>
            <a:r>
              <a:rPr lang="fi-FI" sz="1200" dirty="0" err="1">
                <a:solidFill>
                  <a:schemeClr val="tx1"/>
                </a:solidFill>
              </a:rPr>
              <a:t>Kyltyyri</a:t>
            </a:r>
            <a:r>
              <a:rPr lang="fi-FI" sz="1200" dirty="0">
                <a:solidFill>
                  <a:schemeClr val="tx1"/>
                </a:solidFill>
              </a:rPr>
              <a:t>!”</a:t>
            </a:r>
            <a:br>
              <a:rPr lang="fi-FI" sz="1200" dirty="0">
                <a:solidFill>
                  <a:schemeClr val="tx1"/>
                </a:solidFill>
              </a:rPr>
            </a:br>
            <a:r>
              <a:rPr lang="fi-FI" sz="1200" dirty="0">
                <a:solidFill>
                  <a:schemeClr val="tx1"/>
                </a:solidFill>
              </a:rPr>
              <a:t>Tuo huuto on Suomessa </a:t>
            </a:r>
            <a:r>
              <a:rPr lang="fi-FI" sz="1200" dirty="0" err="1">
                <a:solidFill>
                  <a:schemeClr val="tx1"/>
                </a:solidFill>
              </a:rPr>
              <a:t>syyri</a:t>
            </a:r>
            <a:r>
              <a:rPr lang="fi-FI" sz="1200" dirty="0">
                <a:solidFill>
                  <a:schemeClr val="tx1"/>
                </a:solidFill>
              </a:rPr>
              <a:t>,</a:t>
            </a:r>
            <a:br>
              <a:rPr lang="fi-FI" sz="1200" dirty="0">
                <a:solidFill>
                  <a:schemeClr val="tx1"/>
                </a:solidFill>
              </a:rPr>
            </a:br>
            <a:r>
              <a:rPr lang="fi-FI" sz="1200" dirty="0" err="1">
                <a:solidFill>
                  <a:schemeClr val="tx1"/>
                </a:solidFill>
              </a:rPr>
              <a:t>Mut</a:t>
            </a:r>
            <a:r>
              <a:rPr lang="fi-FI" sz="1200" dirty="0">
                <a:solidFill>
                  <a:schemeClr val="tx1"/>
                </a:solidFill>
              </a:rPr>
              <a:t> mikä se on se </a:t>
            </a:r>
            <a:r>
              <a:rPr lang="fi-FI" sz="1200" dirty="0" err="1">
                <a:solidFill>
                  <a:schemeClr val="tx1"/>
                </a:solidFill>
              </a:rPr>
              <a:t>kyltyyri</a:t>
            </a:r>
            <a:r>
              <a:rPr lang="fi-FI" sz="1200" dirty="0">
                <a:solidFill>
                  <a:schemeClr val="tx1"/>
                </a:solidFill>
              </a:rPr>
              <a:t>?</a:t>
            </a:r>
            <a:br>
              <a:rPr lang="fi-FI" sz="1200" dirty="0">
                <a:solidFill>
                  <a:schemeClr val="tx1"/>
                </a:solidFill>
              </a:rPr>
            </a:br>
            <a:r>
              <a:rPr lang="fi-FI" sz="1200" dirty="0">
                <a:solidFill>
                  <a:schemeClr val="tx1"/>
                </a:solidFill>
              </a:rPr>
              <a:t>Kas, siinäpä pulma on </a:t>
            </a:r>
            <a:r>
              <a:rPr lang="fi-FI" sz="1200" dirty="0" err="1">
                <a:solidFill>
                  <a:schemeClr val="tx1"/>
                </a:solidFill>
              </a:rPr>
              <a:t>jyyri</a:t>
            </a:r>
            <a:r>
              <a:rPr lang="fi-FI" sz="1200" dirty="0">
                <a:solidFill>
                  <a:schemeClr val="tx1"/>
                </a:solidFill>
              </a:rPr>
              <a:t>.</a:t>
            </a:r>
          </a:p>
          <a:p>
            <a:r>
              <a:rPr lang="fi-FI" sz="1200" dirty="0">
                <a:solidFill>
                  <a:schemeClr val="tx1"/>
                </a:solidFill>
              </a:rPr>
              <a:t>Se on yhdelle ooppera-</a:t>
            </a:r>
            <a:r>
              <a:rPr lang="fi-FI" sz="1200" dirty="0" err="1">
                <a:solidFill>
                  <a:schemeClr val="tx1"/>
                </a:solidFill>
              </a:rPr>
              <a:t>kyyri</a:t>
            </a:r>
            <a:r>
              <a:rPr lang="fi-FI" sz="1200" dirty="0">
                <a:solidFill>
                  <a:schemeClr val="tx1"/>
                </a:solidFill>
              </a:rPr>
              <a:t>,</a:t>
            </a:r>
            <a:br>
              <a:rPr lang="fi-FI" sz="1200" dirty="0">
                <a:solidFill>
                  <a:schemeClr val="tx1"/>
                </a:solidFill>
              </a:rPr>
            </a:br>
            <a:r>
              <a:rPr lang="fi-FI" sz="1200" dirty="0">
                <a:solidFill>
                  <a:schemeClr val="tx1"/>
                </a:solidFill>
              </a:rPr>
              <a:t>taas toiselle Tukholma-</a:t>
            </a:r>
            <a:r>
              <a:rPr lang="fi-FI" sz="1200" dirty="0" err="1">
                <a:solidFill>
                  <a:schemeClr val="tx1"/>
                </a:solidFill>
              </a:rPr>
              <a:t>tyyri</a:t>
            </a:r>
            <a:r>
              <a:rPr lang="fi-FI" sz="1200" dirty="0">
                <a:solidFill>
                  <a:schemeClr val="tx1"/>
                </a:solidFill>
              </a:rPr>
              <a:t>,</a:t>
            </a:r>
            <a:br>
              <a:rPr lang="fi-FI" sz="1200" dirty="0">
                <a:solidFill>
                  <a:schemeClr val="tx1"/>
                </a:solidFill>
              </a:rPr>
            </a:br>
            <a:r>
              <a:rPr lang="fi-FI" sz="1200" dirty="0" err="1">
                <a:solidFill>
                  <a:schemeClr val="tx1"/>
                </a:solidFill>
              </a:rPr>
              <a:t>Duncan</a:t>
            </a:r>
            <a:r>
              <a:rPr lang="fi-FI" sz="1200" dirty="0">
                <a:solidFill>
                  <a:schemeClr val="tx1"/>
                </a:solidFill>
              </a:rPr>
              <a:t>, Forssellin </a:t>
            </a:r>
            <a:r>
              <a:rPr lang="fi-FI" sz="1200" dirty="0" err="1">
                <a:solidFill>
                  <a:schemeClr val="tx1"/>
                </a:solidFill>
              </a:rPr>
              <a:t>figyyri</a:t>
            </a:r>
            <a:br>
              <a:rPr lang="fi-FI" sz="1200" dirty="0">
                <a:solidFill>
                  <a:schemeClr val="tx1"/>
                </a:solidFill>
              </a:rPr>
            </a:br>
            <a:r>
              <a:rPr lang="fi-FI" sz="1200" dirty="0">
                <a:solidFill>
                  <a:schemeClr val="tx1"/>
                </a:solidFill>
              </a:rPr>
              <a:t>tai Parisin </a:t>
            </a:r>
            <a:r>
              <a:rPr lang="fi-FI" sz="1200" dirty="0" err="1">
                <a:solidFill>
                  <a:schemeClr val="tx1"/>
                </a:solidFill>
              </a:rPr>
              <a:t>polityyri</a:t>
            </a:r>
            <a:r>
              <a:rPr lang="fi-FI" sz="1200" dirty="0">
                <a:solidFill>
                  <a:schemeClr val="tx1"/>
                </a:solidFill>
              </a:rPr>
              <a:t>.</a:t>
            </a:r>
          </a:p>
          <a:p>
            <a:r>
              <a:rPr lang="fi-FI" sz="1200" dirty="0" err="1">
                <a:solidFill>
                  <a:schemeClr val="tx1"/>
                </a:solidFill>
              </a:rPr>
              <a:t>Tuhatkarvainen</a:t>
            </a:r>
            <a:r>
              <a:rPr lang="fi-FI" sz="1200" dirty="0">
                <a:solidFill>
                  <a:schemeClr val="tx1"/>
                </a:solidFill>
              </a:rPr>
              <a:t> on </a:t>
            </a:r>
            <a:r>
              <a:rPr lang="fi-FI" sz="1200" dirty="0" err="1">
                <a:solidFill>
                  <a:schemeClr val="tx1"/>
                </a:solidFill>
              </a:rPr>
              <a:t>kyltyyri</a:t>
            </a:r>
            <a:r>
              <a:rPr lang="fi-FI" sz="1200" dirty="0">
                <a:solidFill>
                  <a:schemeClr val="tx1"/>
                </a:solidFill>
              </a:rPr>
              <a:t> -</a:t>
            </a:r>
            <a:br>
              <a:rPr lang="fi-FI" sz="1200" dirty="0">
                <a:solidFill>
                  <a:schemeClr val="tx1"/>
                </a:solidFill>
              </a:rPr>
            </a:br>
            <a:r>
              <a:rPr lang="fi-FI" sz="1200" dirty="0">
                <a:solidFill>
                  <a:schemeClr val="tx1"/>
                </a:solidFill>
              </a:rPr>
              <a:t>se on Kiinassa Kiinaan </a:t>
            </a:r>
            <a:r>
              <a:rPr lang="fi-FI" sz="1200" dirty="0" err="1">
                <a:solidFill>
                  <a:schemeClr val="tx1"/>
                </a:solidFill>
              </a:rPr>
              <a:t>myyri</a:t>
            </a:r>
            <a:r>
              <a:rPr lang="fi-FI" sz="1200" dirty="0">
                <a:solidFill>
                  <a:schemeClr val="tx1"/>
                </a:solidFill>
              </a:rPr>
              <a:t> -</a:t>
            </a:r>
            <a:br>
              <a:rPr lang="fi-FI" sz="1200" dirty="0">
                <a:solidFill>
                  <a:schemeClr val="tx1"/>
                </a:solidFill>
              </a:rPr>
            </a:br>
            <a:r>
              <a:rPr lang="fi-FI" sz="1200" dirty="0" err="1">
                <a:solidFill>
                  <a:schemeClr val="tx1"/>
                </a:solidFill>
              </a:rPr>
              <a:t>mut</a:t>
            </a:r>
            <a:r>
              <a:rPr lang="fi-FI" sz="1200" dirty="0">
                <a:solidFill>
                  <a:schemeClr val="tx1"/>
                </a:solidFill>
              </a:rPr>
              <a:t> Suomessa Suomen </a:t>
            </a:r>
            <a:r>
              <a:rPr lang="fi-FI" sz="1200" dirty="0" err="1">
                <a:solidFill>
                  <a:schemeClr val="tx1"/>
                </a:solidFill>
              </a:rPr>
              <a:t>kyltyyri</a:t>
            </a:r>
            <a:br>
              <a:rPr lang="fi-FI" sz="1200" dirty="0">
                <a:solidFill>
                  <a:schemeClr val="tx1"/>
                </a:solidFill>
              </a:rPr>
            </a:br>
            <a:r>
              <a:rPr lang="fi-FI" sz="1200" dirty="0">
                <a:solidFill>
                  <a:schemeClr val="tx1"/>
                </a:solidFill>
              </a:rPr>
              <a:t>tuon kaiken on karrikatyyri.</a:t>
            </a:r>
          </a:p>
          <a:p>
            <a:r>
              <a:rPr lang="fi-FI" sz="1200" i="1" dirty="0">
                <a:solidFill>
                  <a:schemeClr val="tx1"/>
                </a:solidFill>
              </a:rPr>
              <a:t>Eino Leino</a:t>
            </a:r>
            <a:endParaRPr lang="fi-FI" sz="1200" dirty="0">
              <a:solidFill>
                <a:schemeClr val="tx1"/>
              </a:solidFill>
            </a:endParaRPr>
          </a:p>
          <a:p>
            <a:pPr algn="ctr"/>
            <a:endParaRPr lang="fi-FI" sz="1200" dirty="0"/>
          </a:p>
        </p:txBody>
      </p:sp>
    </p:spTree>
    <p:extLst>
      <p:ext uri="{BB962C8B-B14F-4D97-AF65-F5344CB8AC3E}">
        <p14:creationId xmlns:p14="http://schemas.microsoft.com/office/powerpoint/2010/main" val="3660303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Matka Barcelonaan</a:t>
            </a:r>
          </a:p>
        </p:txBody>
      </p:sp>
      <p:sp>
        <p:nvSpPr>
          <p:cNvPr id="3" name="Sisällön paikkamerkki 2"/>
          <p:cNvSpPr>
            <a:spLocks noGrp="1"/>
          </p:cNvSpPr>
          <p:nvPr>
            <p:ph idx="1"/>
          </p:nvPr>
        </p:nvSpPr>
        <p:spPr/>
        <p:txBody>
          <a:bodyPr/>
          <a:lstStyle/>
          <a:p>
            <a:r>
              <a:rPr lang="fi-FI" dirty="0"/>
              <a:t>Ajankohta: Syysloma 2016</a:t>
            </a:r>
          </a:p>
          <a:p>
            <a:r>
              <a:rPr lang="fi-FI" dirty="0"/>
              <a:t>Lennot: Finnair –pvm- (</a:t>
            </a:r>
            <a:r>
              <a:rPr lang="fi-FI" dirty="0" err="1"/>
              <a:t>haettu:Ebookers</a:t>
            </a:r>
            <a:r>
              <a:rPr lang="fi-FI" dirty="0"/>
              <a:t>)</a:t>
            </a:r>
          </a:p>
          <a:p>
            <a:r>
              <a:rPr lang="fi-FI" dirty="0"/>
              <a:t>Majoitus: Hilton Barcelona</a:t>
            </a:r>
          </a:p>
          <a:p>
            <a:r>
              <a:rPr lang="fi-FI" dirty="0"/>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202844"/>
            <a:ext cx="328612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Kuvaselitesuorakulmio 3"/>
          <p:cNvSpPr/>
          <p:nvPr/>
        </p:nvSpPr>
        <p:spPr>
          <a:xfrm>
            <a:off x="3203848" y="4077072"/>
            <a:ext cx="3744416" cy="187220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a:t>Muoto vapaa!</a:t>
            </a:r>
          </a:p>
        </p:txBody>
      </p:sp>
    </p:spTree>
    <p:extLst>
      <p:ext uri="{BB962C8B-B14F-4D97-AF65-F5344CB8AC3E}">
        <p14:creationId xmlns:p14="http://schemas.microsoft.com/office/powerpoint/2010/main" val="203375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ulukko 2"/>
          <p:cNvGraphicFramePr>
            <a:graphicFrameLocks noGrp="1"/>
          </p:cNvGraphicFramePr>
          <p:nvPr>
            <p:extLst>
              <p:ext uri="{D42A27DB-BD31-4B8C-83A1-F6EECF244321}">
                <p14:modId xmlns:p14="http://schemas.microsoft.com/office/powerpoint/2010/main" val="3449855402"/>
              </p:ext>
            </p:extLst>
          </p:nvPr>
        </p:nvGraphicFramePr>
        <p:xfrm>
          <a:off x="1835696" y="1340768"/>
          <a:ext cx="5397573" cy="3046810"/>
        </p:xfrm>
        <a:graphic>
          <a:graphicData uri="http://schemas.openxmlformats.org/drawingml/2006/table">
            <a:tbl>
              <a:tblPr>
                <a:tableStyleId>{5C22544A-7EE6-4342-B048-85BDC9FD1C3A}</a:tableStyleId>
              </a:tblPr>
              <a:tblGrid>
                <a:gridCol w="1799191">
                  <a:extLst>
                    <a:ext uri="{9D8B030D-6E8A-4147-A177-3AD203B41FA5}">
                      <a16:colId xmlns:a16="http://schemas.microsoft.com/office/drawing/2014/main" val="20000"/>
                    </a:ext>
                  </a:extLst>
                </a:gridCol>
                <a:gridCol w="1799191">
                  <a:extLst>
                    <a:ext uri="{9D8B030D-6E8A-4147-A177-3AD203B41FA5}">
                      <a16:colId xmlns:a16="http://schemas.microsoft.com/office/drawing/2014/main" val="20001"/>
                    </a:ext>
                  </a:extLst>
                </a:gridCol>
                <a:gridCol w="1799191">
                  <a:extLst>
                    <a:ext uri="{9D8B030D-6E8A-4147-A177-3AD203B41FA5}">
                      <a16:colId xmlns:a16="http://schemas.microsoft.com/office/drawing/2014/main" val="20002"/>
                    </a:ext>
                  </a:extLst>
                </a:gridCol>
              </a:tblGrid>
              <a:tr h="595814">
                <a:tc gridSpan="3">
                  <a:txBody>
                    <a:bodyPr/>
                    <a:lstStyle/>
                    <a:p>
                      <a:pPr algn="l" fontAlgn="b"/>
                      <a:r>
                        <a:rPr lang="fi-FI" sz="1600" u="none" strike="noStrike" dirty="0">
                          <a:effectLst/>
                        </a:rPr>
                        <a:t>Matkan kustannukset</a:t>
                      </a:r>
                      <a:endParaRPr lang="fi-FI" sz="1600" b="1" i="0" u="none" strike="noStrike" dirty="0">
                        <a:solidFill>
                          <a:srgbClr val="000000"/>
                        </a:solidFill>
                        <a:effectLst/>
                        <a:latin typeface="Calibri"/>
                      </a:endParaRPr>
                    </a:p>
                  </a:txBody>
                  <a:tcPr marL="9525" marR="9525" marT="9525" marB="0" anchor="b"/>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10000"/>
                  </a:ext>
                </a:extLst>
              </a:tr>
              <a:tr h="331777">
                <a:tc>
                  <a:txBody>
                    <a:bodyPr/>
                    <a:lstStyle/>
                    <a:p>
                      <a:pPr algn="l" fontAlgn="b"/>
                      <a:endParaRPr lang="fi-FI" sz="1600" b="0" i="0" u="none" strike="noStrike" dirty="0">
                        <a:solidFill>
                          <a:srgbClr val="000000"/>
                        </a:solidFill>
                        <a:effectLst/>
                        <a:latin typeface="Calibri"/>
                      </a:endParaRPr>
                    </a:p>
                  </a:txBody>
                  <a:tcPr marL="9525" marR="9525" marT="9525" marB="0" anchor="b"/>
                </a:tc>
                <a:tc>
                  <a:txBody>
                    <a:bodyPr/>
                    <a:lstStyle/>
                    <a:p>
                      <a:pPr algn="l" fontAlgn="b"/>
                      <a:endParaRPr lang="fi-FI" sz="1600" b="0" i="0" u="none" strike="noStrike" dirty="0">
                        <a:solidFill>
                          <a:srgbClr val="000000"/>
                        </a:solidFill>
                        <a:effectLst/>
                        <a:latin typeface="Calibri"/>
                      </a:endParaRPr>
                    </a:p>
                  </a:txBody>
                  <a:tcPr marL="9525" marR="9525" marT="9525" marB="0" anchor="b"/>
                </a:tc>
                <a:tc>
                  <a:txBody>
                    <a:bodyPr/>
                    <a:lstStyle/>
                    <a:p>
                      <a:pPr algn="l" fontAlgn="b"/>
                      <a:endParaRPr lang="fi-FI"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595814">
                <a:tc>
                  <a:txBody>
                    <a:bodyPr/>
                    <a:lstStyle/>
                    <a:p>
                      <a:pPr algn="l" fontAlgn="b"/>
                      <a:r>
                        <a:rPr lang="fi-FI" sz="1600" u="none" strike="noStrike">
                          <a:effectLst/>
                        </a:rPr>
                        <a:t>Lennot</a:t>
                      </a:r>
                      <a:endParaRPr lang="fi-FI" sz="1600" b="0" i="0" u="none" strike="noStrike">
                        <a:solidFill>
                          <a:srgbClr val="000000"/>
                        </a:solidFill>
                        <a:effectLst/>
                        <a:latin typeface="Calibri"/>
                      </a:endParaRPr>
                    </a:p>
                  </a:txBody>
                  <a:tcPr marL="9525" marR="9525" marT="9525" marB="0" anchor="b"/>
                </a:tc>
                <a:tc>
                  <a:txBody>
                    <a:bodyPr/>
                    <a:lstStyle/>
                    <a:p>
                      <a:pPr algn="l" fontAlgn="b"/>
                      <a:endParaRPr lang="fi-FI" sz="1600" b="0" i="0" u="none" strike="noStrike" dirty="0">
                        <a:solidFill>
                          <a:srgbClr val="000000"/>
                        </a:solidFill>
                        <a:effectLst/>
                        <a:latin typeface="Calibri"/>
                      </a:endParaRPr>
                    </a:p>
                  </a:txBody>
                  <a:tcPr marL="9525" marR="9525" marT="9525" marB="0" anchor="b"/>
                </a:tc>
                <a:tc>
                  <a:txBody>
                    <a:bodyPr/>
                    <a:lstStyle/>
                    <a:p>
                      <a:pPr algn="r" fontAlgn="b"/>
                      <a:r>
                        <a:rPr lang="fi-FI" sz="1600" u="none" strike="noStrike">
                          <a:effectLst/>
                        </a:rPr>
                        <a:t>300</a:t>
                      </a:r>
                      <a:endParaRPr lang="fi-FI"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595814">
                <a:tc>
                  <a:txBody>
                    <a:bodyPr/>
                    <a:lstStyle/>
                    <a:p>
                      <a:pPr algn="l" fontAlgn="b"/>
                      <a:r>
                        <a:rPr lang="fi-FI" sz="1600" u="none" strike="noStrike">
                          <a:effectLst/>
                        </a:rPr>
                        <a:t>Majoitus</a:t>
                      </a:r>
                      <a:endParaRPr lang="fi-FI" sz="1600" b="0" i="0" u="none" strike="noStrike">
                        <a:solidFill>
                          <a:srgbClr val="000000"/>
                        </a:solidFill>
                        <a:effectLst/>
                        <a:latin typeface="Calibri"/>
                      </a:endParaRPr>
                    </a:p>
                  </a:txBody>
                  <a:tcPr marL="9525" marR="9525" marT="9525" marB="0" anchor="b"/>
                </a:tc>
                <a:tc>
                  <a:txBody>
                    <a:bodyPr/>
                    <a:lstStyle/>
                    <a:p>
                      <a:pPr algn="l" fontAlgn="b"/>
                      <a:endParaRPr lang="fi-FI" sz="1600" b="0" i="0" u="none" strike="noStrike" dirty="0">
                        <a:solidFill>
                          <a:srgbClr val="000000"/>
                        </a:solidFill>
                        <a:effectLst/>
                        <a:latin typeface="Calibri"/>
                      </a:endParaRPr>
                    </a:p>
                  </a:txBody>
                  <a:tcPr marL="9525" marR="9525" marT="9525" marB="0" anchor="b"/>
                </a:tc>
                <a:tc>
                  <a:txBody>
                    <a:bodyPr/>
                    <a:lstStyle/>
                    <a:p>
                      <a:pPr algn="r" fontAlgn="b"/>
                      <a:r>
                        <a:rPr lang="fi-FI" sz="1600" u="none" strike="noStrike">
                          <a:effectLst/>
                        </a:rPr>
                        <a:t>295</a:t>
                      </a:r>
                      <a:endParaRPr lang="fi-FI"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331777">
                <a:tc>
                  <a:txBody>
                    <a:bodyPr/>
                    <a:lstStyle/>
                    <a:p>
                      <a:pPr algn="l" fontAlgn="b"/>
                      <a:r>
                        <a:rPr lang="fi-FI" sz="1600" u="none" strike="noStrike">
                          <a:effectLst/>
                        </a:rPr>
                        <a:t>…</a:t>
                      </a:r>
                      <a:endParaRPr lang="fi-FI" sz="1600" b="0" i="0" u="none" strike="noStrike">
                        <a:solidFill>
                          <a:srgbClr val="000000"/>
                        </a:solidFill>
                        <a:effectLst/>
                        <a:latin typeface="Calibri"/>
                      </a:endParaRPr>
                    </a:p>
                  </a:txBody>
                  <a:tcPr marL="9525" marR="9525" marT="9525" marB="0" anchor="b"/>
                </a:tc>
                <a:tc>
                  <a:txBody>
                    <a:bodyPr/>
                    <a:lstStyle/>
                    <a:p>
                      <a:pPr algn="l" fontAlgn="b"/>
                      <a:endParaRPr lang="fi-FI" sz="1600" b="0" i="0" u="none" strike="noStrike" dirty="0">
                        <a:solidFill>
                          <a:srgbClr val="000000"/>
                        </a:solidFill>
                        <a:effectLst/>
                        <a:latin typeface="Calibri"/>
                      </a:endParaRPr>
                    </a:p>
                  </a:txBody>
                  <a:tcPr marL="9525" marR="9525" marT="9525" marB="0" anchor="b"/>
                </a:tc>
                <a:tc>
                  <a:txBody>
                    <a:bodyPr/>
                    <a:lstStyle/>
                    <a:p>
                      <a:pPr algn="l" fontAlgn="b"/>
                      <a:r>
                        <a:rPr lang="fi-FI" sz="1600" u="none" strike="noStrike">
                          <a:effectLst/>
                        </a:rPr>
                        <a:t>…</a:t>
                      </a:r>
                      <a:endParaRPr lang="fi-FI"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595814">
                <a:tc>
                  <a:txBody>
                    <a:bodyPr/>
                    <a:lstStyle/>
                    <a:p>
                      <a:pPr algn="l" fontAlgn="b"/>
                      <a:r>
                        <a:rPr lang="fi-FI" sz="1600" u="none" strike="noStrike">
                          <a:effectLst/>
                        </a:rPr>
                        <a:t>Yhteensä</a:t>
                      </a:r>
                      <a:endParaRPr lang="fi-FI" sz="1600" b="0" i="0" u="none" strike="noStrike">
                        <a:solidFill>
                          <a:srgbClr val="000000"/>
                        </a:solidFill>
                        <a:effectLst/>
                        <a:latin typeface="Calibri"/>
                      </a:endParaRPr>
                    </a:p>
                  </a:txBody>
                  <a:tcPr marL="9525" marR="9525" marT="9525" marB="0" anchor="b"/>
                </a:tc>
                <a:tc>
                  <a:txBody>
                    <a:bodyPr/>
                    <a:lstStyle/>
                    <a:p>
                      <a:pPr algn="l" fontAlgn="b"/>
                      <a:endParaRPr lang="fi-FI" sz="1600" b="0" i="0" u="none" strike="noStrike" dirty="0">
                        <a:solidFill>
                          <a:srgbClr val="000000"/>
                        </a:solidFill>
                        <a:effectLst/>
                        <a:latin typeface="Calibri"/>
                      </a:endParaRPr>
                    </a:p>
                  </a:txBody>
                  <a:tcPr marL="9525" marR="9525" marT="9525" marB="0" anchor="b"/>
                </a:tc>
                <a:tc>
                  <a:txBody>
                    <a:bodyPr/>
                    <a:lstStyle/>
                    <a:p>
                      <a:pPr algn="r" fontAlgn="b"/>
                      <a:r>
                        <a:rPr lang="fi-FI" sz="1600" u="none" strike="noStrike" dirty="0">
                          <a:effectLst/>
                        </a:rPr>
                        <a:t>595</a:t>
                      </a:r>
                      <a:endParaRPr lang="fi-FI"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9880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187624" y="2780928"/>
            <a:ext cx="7848872" cy="830997"/>
          </a:xfrm>
          <a:prstGeom prst="rect">
            <a:avLst/>
          </a:prstGeom>
        </p:spPr>
        <p:txBody>
          <a:bodyPr wrap="square">
            <a:spAutoFit/>
          </a:bodyPr>
          <a:lstStyle/>
          <a:p>
            <a:r>
              <a:rPr lang="fi-FI" sz="4800" b="1" dirty="0"/>
              <a:t>MATKAILU MAAILMALLA</a:t>
            </a:r>
          </a:p>
        </p:txBody>
      </p:sp>
    </p:spTree>
    <p:extLst>
      <p:ext uri="{BB962C8B-B14F-4D97-AF65-F5344CB8AC3E}">
        <p14:creationId xmlns:p14="http://schemas.microsoft.com/office/powerpoint/2010/main" val="382898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http://www.mara.fi/site/gallery/originals/Matkail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6" y="0"/>
            <a:ext cx="9151306" cy="5040560"/>
          </a:xfrm>
          <a:prstGeom prst="rect">
            <a:avLst/>
          </a:prstGeom>
          <a:noFill/>
          <a:extLst>
            <a:ext uri="{909E8E84-426E-40DD-AFC4-6F175D3DCCD1}">
              <a14:hiddenFill xmlns:a14="http://schemas.microsoft.com/office/drawing/2010/main">
                <a:solidFill>
                  <a:srgbClr val="FFFFFF"/>
                </a:solidFill>
              </a14:hiddenFill>
            </a:ext>
          </a:extLst>
        </p:spPr>
      </p:pic>
      <p:sp>
        <p:nvSpPr>
          <p:cNvPr id="2" name="Suorakulmio 1"/>
          <p:cNvSpPr/>
          <p:nvPr/>
        </p:nvSpPr>
        <p:spPr>
          <a:xfrm>
            <a:off x="-17570" y="4941168"/>
            <a:ext cx="9144000" cy="1815882"/>
          </a:xfrm>
          <a:prstGeom prst="rect">
            <a:avLst/>
          </a:prstGeom>
        </p:spPr>
        <p:txBody>
          <a:bodyPr wrap="square">
            <a:spAutoFit/>
          </a:bodyPr>
          <a:lstStyle/>
          <a:p>
            <a:r>
              <a:rPr lang="fi-FI" sz="1400" b="1" dirty="0"/>
              <a:t>Matkailu on kasvuala</a:t>
            </a:r>
          </a:p>
          <a:p>
            <a:r>
              <a:rPr lang="fi-FI" sz="1400" b="1" dirty="0"/>
              <a:t>Matkailu on kasvanut yhdeksi maailman suurimmaksi ja nopeimmin kasvavaksi toimialaksi. Matkailu luo uusia yrityksiä, infrastruktuuria, työtä ja toimeentuloa. Myös Suomella on hyvät edellytykset houkutella nykyistä enemmän matkailijoita. </a:t>
            </a:r>
            <a:br>
              <a:rPr lang="fi-FI" sz="1400" b="1" dirty="0"/>
            </a:br>
            <a:endParaRPr lang="fi-FI" sz="1400" dirty="0"/>
          </a:p>
          <a:p>
            <a:r>
              <a:rPr lang="fi-FI" sz="1400" dirty="0"/>
              <a:t>Kansainvälinen matkailu kasvaa nopeasti. YK:n matkailujärjestö UNWTO on arvioinut, että vähintään yhden yön sisältävät matkat kasvavat 1,8 miljardiin matkaan vuoteen 2030 mennessä (1,2 miljardia matkaa vuonna 2015). Suurimpia kasvavia lähtömaita ovat Aasia ja kehittyvät maat.</a:t>
            </a:r>
          </a:p>
        </p:txBody>
      </p:sp>
    </p:spTree>
    <p:extLst>
      <p:ext uri="{BB962C8B-B14F-4D97-AF65-F5344CB8AC3E}">
        <p14:creationId xmlns:p14="http://schemas.microsoft.com/office/powerpoint/2010/main" val="3983808476"/>
      </p:ext>
    </p:extLst>
  </p:cSld>
  <p:clrMapOvr>
    <a:masterClrMapping/>
  </p:clrMapOvr>
</p:sld>
</file>

<file path=ppt/theme/theme1.xml><?xml version="1.0" encoding="utf-8"?>
<a:theme xmlns:a="http://schemas.openxmlformats.org/drawingml/2006/main" name="Kuiskaus">
  <a:themeElements>
    <a:clrScheme name="Kuiskaus">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Kuiskaus">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uiskaus">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1249</TotalTime>
  <Words>896</Words>
  <Application>Microsoft Office PowerPoint</Application>
  <PresentationFormat>Näytössä katseltava diaesitys (4:3)</PresentationFormat>
  <Paragraphs>144</Paragraphs>
  <Slides>21</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21</vt:i4>
      </vt:variant>
    </vt:vector>
  </HeadingPairs>
  <TitlesOfParts>
    <vt:vector size="27" baseType="lpstr">
      <vt:lpstr>Arial</vt:lpstr>
      <vt:lpstr>Calibri</vt:lpstr>
      <vt:lpstr>Century Gothic</vt:lpstr>
      <vt:lpstr>Times New Roman</vt:lpstr>
      <vt:lpstr>Wingdings 3</vt:lpstr>
      <vt:lpstr>Kuiskaus</vt:lpstr>
      <vt:lpstr>Kaupalliset aineet Taloustieto  </vt:lpstr>
      <vt:lpstr>PowerPoint-esitys</vt:lpstr>
      <vt:lpstr>PowerPoint-esitys</vt:lpstr>
      <vt:lpstr>PowerPoint-esitys</vt:lpstr>
      <vt:lpstr>PowerPoint-esitys</vt:lpstr>
      <vt:lpstr>Matka Barcelonaan</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Kaupalliset aineet 8. lk</dc:title>
  <dc:creator>Omistaja</dc:creator>
  <cp:lastModifiedBy>Omistaja</cp:lastModifiedBy>
  <cp:revision>86</cp:revision>
  <dcterms:created xsi:type="dcterms:W3CDTF">2016-08-17T17:43:49Z</dcterms:created>
  <dcterms:modified xsi:type="dcterms:W3CDTF">2017-09-07T20:00:08Z</dcterms:modified>
</cp:coreProperties>
</file>