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315" r:id="rId8"/>
    <p:sldId id="274" r:id="rId9"/>
    <p:sldId id="261" r:id="rId10"/>
    <p:sldId id="316" r:id="rId11"/>
    <p:sldId id="317" r:id="rId12"/>
    <p:sldId id="262" r:id="rId13"/>
    <p:sldId id="265" r:id="rId14"/>
    <p:sldId id="266" r:id="rId15"/>
    <p:sldId id="267" r:id="rId16"/>
    <p:sldId id="263" r:id="rId17"/>
    <p:sldId id="264" r:id="rId18"/>
    <p:sldId id="270" r:id="rId19"/>
    <p:sldId id="271" r:id="rId20"/>
    <p:sldId id="272" r:id="rId21"/>
    <p:sldId id="268" r:id="rId22"/>
    <p:sldId id="269" r:id="rId23"/>
    <p:sldId id="273" r:id="rId24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14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2017" y="0"/>
            <a:ext cx="2945659" cy="4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6358" y="4715154"/>
            <a:ext cx="4984962" cy="446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marL="914400" marR="0" lvl="1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marL="1371600" marR="0" lvl="2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marL="2286000" marR="0" lvl="4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306"/>
            <a:ext cx="2945659" cy="4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2017" y="9430306"/>
            <a:ext cx="2945659" cy="4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906358" y="4715154"/>
            <a:ext cx="4984962" cy="4466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6d5920f3e_0_38:notes"/>
          <p:cNvSpPr txBox="1">
            <a:spLocks noGrp="1"/>
          </p:cNvSpPr>
          <p:nvPr>
            <p:ph type="body" idx="1"/>
          </p:nvPr>
        </p:nvSpPr>
        <p:spPr>
          <a:xfrm>
            <a:off x="906357" y="4715147"/>
            <a:ext cx="4985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30" name="Google Shape;330;g16d5920f3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6d5920f3e_0_45:notes"/>
          <p:cNvSpPr txBox="1">
            <a:spLocks noGrp="1"/>
          </p:cNvSpPr>
          <p:nvPr>
            <p:ph type="body" idx="1"/>
          </p:nvPr>
        </p:nvSpPr>
        <p:spPr>
          <a:xfrm>
            <a:off x="906357" y="4715147"/>
            <a:ext cx="4985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36" name="Google Shape;336;g16d5920f3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ae8fddfd9_0_1233:notes"/>
          <p:cNvSpPr txBox="1">
            <a:spLocks noGrp="1"/>
          </p:cNvSpPr>
          <p:nvPr>
            <p:ph type="body" idx="1"/>
          </p:nvPr>
        </p:nvSpPr>
        <p:spPr>
          <a:xfrm>
            <a:off x="906357" y="4715147"/>
            <a:ext cx="4985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08" name="Google Shape;308;gae8fddfd9_0_1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ae8fddfd9_0_1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ae8fddfd9_0_1663:notes"/>
          <p:cNvSpPr txBox="1">
            <a:spLocks noGrp="1"/>
          </p:cNvSpPr>
          <p:nvPr>
            <p:ph type="body" idx="1"/>
          </p:nvPr>
        </p:nvSpPr>
        <p:spPr>
          <a:xfrm>
            <a:off x="906358" y="4715154"/>
            <a:ext cx="4985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16" name="Google Shape;316;gae8fddfd9_0_1663:notes"/>
          <p:cNvSpPr txBox="1">
            <a:spLocks noGrp="1"/>
          </p:cNvSpPr>
          <p:nvPr>
            <p:ph type="sldNum" idx="12"/>
          </p:nvPr>
        </p:nvSpPr>
        <p:spPr>
          <a:xfrm>
            <a:off x="3852017" y="9430306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>
                <a:uFillTx/>
              </a:rPr>
              <a:t>14</a:t>
            </a:fld>
            <a:endParaRPr>
              <a:uFillTx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ae8fddfd9_0_2128:notes"/>
          <p:cNvSpPr txBox="1">
            <a:spLocks noGrp="1"/>
          </p:cNvSpPr>
          <p:nvPr>
            <p:ph type="body" idx="1"/>
          </p:nvPr>
        </p:nvSpPr>
        <p:spPr>
          <a:xfrm>
            <a:off x="906357" y="4715147"/>
            <a:ext cx="4985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54" name="Google Shape;354;gae8fddfd9_0_2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e8fddfd9_0_2133:notes"/>
          <p:cNvSpPr txBox="1">
            <a:spLocks noGrp="1"/>
          </p:cNvSpPr>
          <p:nvPr>
            <p:ph type="body" idx="1"/>
          </p:nvPr>
        </p:nvSpPr>
        <p:spPr>
          <a:xfrm>
            <a:off x="906357" y="4715147"/>
            <a:ext cx="4985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60" name="Google Shape;360;gae8fddfd9_0_2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38bda3222_0_0:notes"/>
          <p:cNvSpPr txBox="1">
            <a:spLocks noGrp="1"/>
          </p:cNvSpPr>
          <p:nvPr>
            <p:ph type="body" idx="1"/>
          </p:nvPr>
        </p:nvSpPr>
        <p:spPr>
          <a:xfrm>
            <a:off x="906357" y="4715147"/>
            <a:ext cx="4985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67" name="Google Shape;367;g338bda32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ae8fddfd9_0_2113:notes"/>
          <p:cNvSpPr txBox="1">
            <a:spLocks noGrp="1"/>
          </p:cNvSpPr>
          <p:nvPr>
            <p:ph type="body" idx="1"/>
          </p:nvPr>
        </p:nvSpPr>
        <p:spPr>
          <a:xfrm>
            <a:off x="906357" y="4715147"/>
            <a:ext cx="4985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42" name="Google Shape;342;gae8fddfd9_0_2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ae8fddfd9_0_2123:notes"/>
          <p:cNvSpPr txBox="1">
            <a:spLocks noGrp="1"/>
          </p:cNvSpPr>
          <p:nvPr>
            <p:ph type="body" idx="1"/>
          </p:nvPr>
        </p:nvSpPr>
        <p:spPr>
          <a:xfrm>
            <a:off x="906357" y="4715147"/>
            <a:ext cx="4985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48" name="Google Shape;348;gae8fddfd9_0_2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0:notes"/>
          <p:cNvSpPr txBox="1">
            <a:spLocks noGrp="1"/>
          </p:cNvSpPr>
          <p:nvPr>
            <p:ph type="body" idx="1"/>
          </p:nvPr>
        </p:nvSpPr>
        <p:spPr>
          <a:xfrm>
            <a:off x="906358" y="4715154"/>
            <a:ext cx="4984962" cy="4466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73" name="Google Shape;3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e8fddfd9_0_1924:notes"/>
          <p:cNvSpPr txBox="1">
            <a:spLocks noGrp="1"/>
          </p:cNvSpPr>
          <p:nvPr>
            <p:ph type="body" idx="1"/>
          </p:nvPr>
        </p:nvSpPr>
        <p:spPr>
          <a:xfrm>
            <a:off x="906357" y="4715147"/>
            <a:ext cx="4985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77" name="Google Shape;77;gae8fddfd9_0_1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 txBox="1">
            <a:spLocks noGrp="1"/>
          </p:cNvSpPr>
          <p:nvPr>
            <p:ph type="body" idx="1"/>
          </p:nvPr>
        </p:nvSpPr>
        <p:spPr>
          <a:xfrm>
            <a:off x="906358" y="4715154"/>
            <a:ext cx="4984962" cy="4466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B45FB-C01B-4F41-AA7B-4BD34BEEA3B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60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e8fddfd9_0_893:notes"/>
          <p:cNvSpPr txBox="1">
            <a:spLocks noGrp="1"/>
          </p:cNvSpPr>
          <p:nvPr>
            <p:ph type="body" idx="1"/>
          </p:nvPr>
        </p:nvSpPr>
        <p:spPr>
          <a:xfrm>
            <a:off x="906357" y="4715147"/>
            <a:ext cx="4985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294" name="Google Shape;294;gae8fddfd9_0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>
          <a:extLst>
            <a:ext uri="{FF2B5EF4-FFF2-40B4-BE49-F238E27FC236}">
              <a16:creationId xmlns:a16="http://schemas.microsoft.com/office/drawing/2014/main" id="{ADB7873C-DE64-DDC1-C37C-CEF709B9A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e8fddfd9_0_893:notes">
            <a:extLst>
              <a:ext uri="{FF2B5EF4-FFF2-40B4-BE49-F238E27FC236}">
                <a16:creationId xmlns:a16="http://schemas.microsoft.com/office/drawing/2014/main" id="{D4F602CF-D786-6B56-0C71-903BB7C6F3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4715147"/>
            <a:ext cx="4985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294" name="Google Shape;294;gae8fddfd9_0_893:notes">
            <a:extLst>
              <a:ext uri="{FF2B5EF4-FFF2-40B4-BE49-F238E27FC236}">
                <a16:creationId xmlns:a16="http://schemas.microsoft.com/office/drawing/2014/main" id="{A961BC93-893E-4E4D-4890-05F167D23A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65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>
          <a:extLst>
            <a:ext uri="{FF2B5EF4-FFF2-40B4-BE49-F238E27FC236}">
              <a16:creationId xmlns:a16="http://schemas.microsoft.com/office/drawing/2014/main" id="{C5E99BC7-A049-B15D-2288-14A7990AB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e8fddfd9_0_893:notes">
            <a:extLst>
              <a:ext uri="{FF2B5EF4-FFF2-40B4-BE49-F238E27FC236}">
                <a16:creationId xmlns:a16="http://schemas.microsoft.com/office/drawing/2014/main" id="{18DFE7F5-F86F-C194-C9D5-857617D708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4715147"/>
            <a:ext cx="4985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294" name="Google Shape;294;gae8fddfd9_0_893:notes">
            <a:extLst>
              <a:ext uri="{FF2B5EF4-FFF2-40B4-BE49-F238E27FC236}">
                <a16:creationId xmlns:a16="http://schemas.microsoft.com/office/drawing/2014/main" id="{B4E26035-0E7C-DDC0-9572-5FABE9EAA4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9128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ae8fddfd9_0_1063:notes"/>
          <p:cNvSpPr txBox="1">
            <a:spLocks noGrp="1"/>
          </p:cNvSpPr>
          <p:nvPr>
            <p:ph type="body" idx="1"/>
          </p:nvPr>
        </p:nvSpPr>
        <p:spPr>
          <a:xfrm>
            <a:off x="906357" y="4715147"/>
            <a:ext cx="4985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uFillTx/>
            </a:endParaRPr>
          </a:p>
        </p:txBody>
      </p:sp>
      <p:sp>
        <p:nvSpPr>
          <p:cNvPr id="302" name="Google Shape;302;gae8fddfd9_0_10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e8fddfd9_0_1755:notes"/>
          <p:cNvSpPr txBox="1">
            <a:spLocks noGrp="1"/>
          </p:cNvSpPr>
          <p:nvPr>
            <p:ph type="body" idx="1"/>
          </p:nvPr>
        </p:nvSpPr>
        <p:spPr>
          <a:xfrm>
            <a:off x="906357" y="4715147"/>
            <a:ext cx="4985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23" name="Google Shape;323;gae8fddfd9_0_1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-19050" y="-19050"/>
            <a:ext cx="9183688" cy="689768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381000" y="2438400"/>
            <a:ext cx="8382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4572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9144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13716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18288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>
                <a:uFillTx/>
              </a:defRPr>
            </a:lvl1pPr>
            <a:lvl2pPr marL="742950" marR="0" lvl="1" indent="-234950" algn="l" rtl="0">
              <a:spcBef>
                <a:spcPts val="44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–"/>
              <a:defRPr>
                <a:uFillTx/>
              </a:defRPr>
            </a:lvl2pPr>
            <a:lvl3pPr marL="1143000" marR="0" lvl="2" indent="-215900" algn="l" rtl="0">
              <a:spcBef>
                <a:spcPts val="32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•"/>
              <a:defRPr>
                <a:uFillTx/>
              </a:defRPr>
            </a:lvl3pPr>
            <a:lvl4pPr marL="1600200" marR="0" lvl="3" indent="-190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–"/>
              <a:defRPr>
                <a:uFillTx/>
              </a:defRPr>
            </a:lvl4pPr>
            <a:lvl5pPr marL="2057400" marR="0" lvl="4" indent="-190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5pPr>
            <a:lvl6pPr marL="2514600" marR="0" lvl="5" indent="-190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6pPr>
            <a:lvl7pPr marL="2971800" marR="0" lvl="6" indent="-190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7pPr>
            <a:lvl8pPr marL="3429000" marR="0" lvl="7" indent="-190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8pPr>
            <a:lvl9pPr marL="3886200" marR="0" lvl="8" indent="-190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8200" y="15240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 rot="5400000">
            <a:off x="2819400" y="990600"/>
            <a:ext cx="35052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56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•"/>
              <a:defRPr>
                <a:uFillTx/>
              </a:defRPr>
            </a:lvl1pPr>
            <a:lvl2pPr marL="914400" lvl="1" indent="-317500" algn="l" rtl="0">
              <a:spcBef>
                <a:spcPts val="44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–"/>
              <a:defRPr>
                <a:uFillTx/>
              </a:defRPr>
            </a:lvl2pPr>
            <a:lvl3pPr marL="1371600" lvl="2" indent="-317500" algn="l" rtl="0">
              <a:spcBef>
                <a:spcPts val="32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•"/>
              <a:defRPr>
                <a:uFillTx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–"/>
              <a:defRPr>
                <a:uFillTx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368300" y="6515100"/>
            <a:ext cx="845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 rot="5400000">
            <a:off x="5086350" y="2876550"/>
            <a:ext cx="4572000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 rot="5400000">
            <a:off x="1276350" y="1085850"/>
            <a:ext cx="4572000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56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•"/>
              <a:defRPr>
                <a:uFillTx/>
              </a:defRPr>
            </a:lvl1pPr>
            <a:lvl2pPr marL="914400" lvl="1" indent="-317500" algn="l" rtl="0">
              <a:spcBef>
                <a:spcPts val="44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–"/>
              <a:defRPr>
                <a:uFillTx/>
              </a:defRPr>
            </a:lvl2pPr>
            <a:lvl3pPr marL="1371600" lvl="2" indent="-317500" algn="l" rtl="0">
              <a:spcBef>
                <a:spcPts val="32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•"/>
              <a:defRPr>
                <a:uFillTx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–"/>
              <a:defRPr>
                <a:uFillTx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61" name="Google Shape;61;p12"/>
          <p:cNvSpPr txBox="1">
            <a:spLocks noGrp="1"/>
          </p:cNvSpPr>
          <p:nvPr>
            <p:ph type="ftr" idx="11"/>
          </p:nvPr>
        </p:nvSpPr>
        <p:spPr>
          <a:xfrm>
            <a:off x="368300" y="6515100"/>
            <a:ext cx="845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15240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1219200" y="2590800"/>
            <a:ext cx="6705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56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•"/>
              <a:defRPr>
                <a:uFillTx/>
              </a:defRPr>
            </a:lvl1pPr>
            <a:lvl2pPr marL="914400" lvl="1" indent="-317500" algn="l" rtl="0">
              <a:spcBef>
                <a:spcPts val="44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–"/>
              <a:defRPr>
                <a:uFillTx/>
              </a:defRPr>
            </a:lvl2pPr>
            <a:lvl3pPr marL="1371600" lvl="2" indent="-317500" algn="l" rtl="0">
              <a:spcBef>
                <a:spcPts val="32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•"/>
              <a:defRPr>
                <a:uFillTx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–"/>
              <a:defRPr>
                <a:uFillTx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68300" y="6515100"/>
            <a:ext cx="845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56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1pPr>
            <a:lvl2pPr marL="914400" lvl="1" indent="-228600" rtl="0">
              <a:spcBef>
                <a:spcPts val="44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2pPr>
            <a:lvl3pPr marL="1371600" lvl="2" indent="-228600" rtl="0">
              <a:spcBef>
                <a:spcPts val="32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68300" y="6515100"/>
            <a:ext cx="845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8200" y="15240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219200" y="2590800"/>
            <a:ext cx="3276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560"/>
              </a:spcBef>
              <a:spcAft>
                <a:spcPts val="0"/>
              </a:spcAft>
              <a:buSzPts val="1400"/>
              <a:buChar char="•"/>
              <a:defRPr>
                <a:uFillTx/>
              </a:defRPr>
            </a:lvl1pPr>
            <a:lvl2pPr marL="914400" lvl="1" indent="-317500" rtl="0">
              <a:spcBef>
                <a:spcPts val="440"/>
              </a:spcBef>
              <a:spcAft>
                <a:spcPts val="0"/>
              </a:spcAft>
              <a:buSzPts val="1400"/>
              <a:buChar char="–"/>
              <a:defRPr>
                <a:uFillTx/>
              </a:defRPr>
            </a:lvl2pPr>
            <a:lvl3pPr marL="1371600" lvl="2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>
                <a:uFillTx/>
              </a:defRPr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>
                <a:uFillTx/>
              </a:defRPr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648200" y="2590800"/>
            <a:ext cx="3276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560"/>
              </a:spcBef>
              <a:spcAft>
                <a:spcPts val="0"/>
              </a:spcAft>
              <a:buSzPts val="1400"/>
              <a:buChar char="•"/>
              <a:defRPr>
                <a:uFillTx/>
              </a:defRPr>
            </a:lvl1pPr>
            <a:lvl2pPr marL="914400" lvl="1" indent="-317500" rtl="0">
              <a:spcBef>
                <a:spcPts val="440"/>
              </a:spcBef>
              <a:spcAft>
                <a:spcPts val="0"/>
              </a:spcAft>
              <a:buSzPts val="1400"/>
              <a:buChar char="–"/>
              <a:defRPr>
                <a:uFillTx/>
              </a:defRPr>
            </a:lvl2pPr>
            <a:lvl3pPr marL="1371600" lvl="2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>
                <a:uFillTx/>
              </a:defRPr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>
                <a:uFillTx/>
              </a:defRPr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68300" y="6515100"/>
            <a:ext cx="845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56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1pPr>
            <a:lvl2pPr marL="914400" lvl="1" indent="-228600" rtl="0">
              <a:spcBef>
                <a:spcPts val="44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2pPr>
            <a:lvl3pPr marL="1371600" lvl="2" indent="-228600" rtl="0">
              <a:spcBef>
                <a:spcPts val="32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560"/>
              </a:spcBef>
              <a:spcAft>
                <a:spcPts val="0"/>
              </a:spcAft>
              <a:buSzPts val="1400"/>
              <a:buChar char="•"/>
              <a:defRPr>
                <a:uFillTx/>
              </a:defRPr>
            </a:lvl1pPr>
            <a:lvl2pPr marL="914400" lvl="1" indent="-317500" rtl="0">
              <a:spcBef>
                <a:spcPts val="440"/>
              </a:spcBef>
              <a:spcAft>
                <a:spcPts val="0"/>
              </a:spcAft>
              <a:buSzPts val="1400"/>
              <a:buChar char="–"/>
              <a:defRPr>
                <a:uFillTx/>
              </a:defRPr>
            </a:lvl2pPr>
            <a:lvl3pPr marL="1371600" lvl="2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>
                <a:uFillTx/>
              </a:defRPr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>
                <a:uFillTx/>
              </a:defRPr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56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1pPr>
            <a:lvl2pPr marL="914400" lvl="1" indent="-228600" rtl="0">
              <a:spcBef>
                <a:spcPts val="44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2pPr>
            <a:lvl3pPr marL="1371600" lvl="2" indent="-228600" rtl="0">
              <a:spcBef>
                <a:spcPts val="32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560"/>
              </a:spcBef>
              <a:spcAft>
                <a:spcPts val="0"/>
              </a:spcAft>
              <a:buSzPts val="1400"/>
              <a:buChar char="•"/>
              <a:defRPr>
                <a:uFillTx/>
              </a:defRPr>
            </a:lvl1pPr>
            <a:lvl2pPr marL="914400" lvl="1" indent="-317500" rtl="0">
              <a:spcBef>
                <a:spcPts val="440"/>
              </a:spcBef>
              <a:spcAft>
                <a:spcPts val="0"/>
              </a:spcAft>
              <a:buSzPts val="1400"/>
              <a:buChar char="–"/>
              <a:defRPr>
                <a:uFillTx/>
              </a:defRPr>
            </a:lvl2pPr>
            <a:lvl3pPr marL="1371600" lvl="2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>
                <a:uFillTx/>
              </a:defRPr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>
                <a:uFillTx/>
              </a:defRPr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68300" y="6515100"/>
            <a:ext cx="845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38200" y="15240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368300" y="6515100"/>
            <a:ext cx="845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368300" y="6515100"/>
            <a:ext cx="845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560"/>
              </a:spcBef>
              <a:spcAft>
                <a:spcPts val="0"/>
              </a:spcAft>
              <a:buSzPts val="1400"/>
              <a:buChar char="•"/>
              <a:defRPr>
                <a:uFillTx/>
              </a:defRPr>
            </a:lvl1pPr>
            <a:lvl2pPr marL="914400" lvl="1" indent="-317500" rtl="0">
              <a:spcBef>
                <a:spcPts val="440"/>
              </a:spcBef>
              <a:spcAft>
                <a:spcPts val="0"/>
              </a:spcAft>
              <a:buSzPts val="1400"/>
              <a:buChar char="–"/>
              <a:defRPr>
                <a:uFillTx/>
              </a:defRPr>
            </a:lvl2pPr>
            <a:lvl3pPr marL="1371600" lvl="2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>
                <a:uFillTx/>
              </a:defRPr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>
                <a:uFillTx/>
              </a:defRPr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56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1pPr>
            <a:lvl2pPr marL="914400" lvl="1" indent="-228600" rtl="0">
              <a:spcBef>
                <a:spcPts val="44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2pPr>
            <a:lvl3pPr marL="1371600" lvl="2" indent="-228600" rtl="0">
              <a:spcBef>
                <a:spcPts val="32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368300" y="6515100"/>
            <a:ext cx="845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1" name="Google Shape;51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56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1pPr>
            <a:lvl2pPr marL="914400" lvl="1" indent="-228600" rtl="0">
              <a:spcBef>
                <a:spcPts val="44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2pPr>
            <a:lvl3pPr marL="1371600" lvl="2" indent="-228600" rtl="0">
              <a:spcBef>
                <a:spcPts val="32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Domine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368300" y="6515100"/>
            <a:ext cx="845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3"/>
          <a:srcRect/>
          <a:stretch/>
        </p:blipFill>
        <p:spPr>
          <a:xfrm>
            <a:off x="0" y="0"/>
            <a:ext cx="3498850" cy="121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14"/>
          <a:srcRect/>
          <a:stretch/>
        </p:blipFill>
        <p:spPr>
          <a:xfrm>
            <a:off x="0" y="2719388"/>
            <a:ext cx="9183688" cy="413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838200" y="15240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4572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9144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13716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18288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219200" y="2590800"/>
            <a:ext cx="6705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6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•"/>
              <a:defRPr>
                <a:uFillTx/>
              </a:defRPr>
            </a:lvl1pPr>
            <a:lvl2pPr marL="914400" marR="0" lvl="1" indent="-317500" algn="l" rtl="0">
              <a:spcBef>
                <a:spcPts val="44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–"/>
              <a:defRPr>
                <a:uFillTx/>
              </a:defRPr>
            </a:lvl2pPr>
            <a:lvl3pPr marL="1371600" marR="0" lvl="2" indent="-317500" algn="l" rtl="0">
              <a:spcBef>
                <a:spcPts val="32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•"/>
              <a:defRPr>
                <a:uFillTx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–"/>
              <a:defRPr>
                <a:uFillTx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rgbClr val="003C78"/>
              </a:buClr>
              <a:buSzPts val="1400"/>
              <a:buFont typeface="Domine"/>
              <a:buChar char="»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68300" y="6515100"/>
            <a:ext cx="845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forssa/forssan-yhteislyseo/paivitettavia-sivuja/lukuvuosi-25-26/fylenteri:file/download/f92ee77601fe2a51895eb9fc7c832de32e6b885e/fylenteri_2526_nettiversio_1406_2025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eda.net/forssa/forssan-yhteislyseo" TargetMode="External"/><Relationship Id="rId3" Type="http://schemas.openxmlformats.org/officeDocument/2006/relationships/hyperlink" Target="https://forssa.inschool.fi/" TargetMode="External"/><Relationship Id="rId7" Type="http://schemas.openxmlformats.org/officeDocument/2006/relationships/hyperlink" Target="https://desku1.desku.fi/index.php?route=logi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ssanyhteislyseo.fi/forssan-yhteislyseo/tapahtumakalenteri/" TargetMode="External"/><Relationship Id="rId5" Type="http://schemas.openxmlformats.org/officeDocument/2006/relationships/hyperlink" Target="https://forssanyhteislyseo.fi/" TargetMode="External"/><Relationship Id="rId10" Type="http://schemas.openxmlformats.org/officeDocument/2006/relationships/hyperlink" Target="https://www.instagram.com/forssanyhteislyseo/" TargetMode="External"/><Relationship Id="rId4" Type="http://schemas.openxmlformats.org/officeDocument/2006/relationships/hyperlink" Target="mailto:etunimi.sukunimi@edu.forssa.fi" TargetMode="External"/><Relationship Id="rId9" Type="http://schemas.openxmlformats.org/officeDocument/2006/relationships/hyperlink" Target="https://www.facebook.com/pages/Forssan-yhteislyseo-Forssa-Upper-Secondary-School/107032376052827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381000" y="1733450"/>
            <a:ext cx="8382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dirty="0">
                <a:solidFill>
                  <a:srgbClr val="FFFFE9"/>
                </a:solidFill>
                <a:uFillTx/>
                <a:latin typeface="Trebuchet MS"/>
                <a:ea typeface="Trebuchet MS"/>
                <a:cs typeface="Trebuchet MS"/>
                <a:sym typeface="Trebuchet MS"/>
              </a:rPr>
              <a:t>Ykkösten huoltajailta</a:t>
            </a:r>
            <a:endParaRPr sz="3600" dirty="0">
              <a:solidFill>
                <a:srgbClr val="FFFFE9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dirty="0">
                <a:solidFill>
                  <a:srgbClr val="FFFFE9"/>
                </a:solidFill>
                <a:uFillTx/>
                <a:latin typeface="Trebuchet MS"/>
                <a:ea typeface="Trebuchet MS"/>
                <a:cs typeface="Trebuchet MS"/>
                <a:sym typeface="Trebuchet MS"/>
              </a:rPr>
              <a:t>2025</a:t>
            </a:r>
            <a:endParaRPr sz="3600" dirty="0">
              <a:solidFill>
                <a:srgbClr val="FFFFE9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FFFFE9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4800600"/>
            <a:ext cx="91440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" descr="Large confetti"/>
          <p:cNvSpPr txBox="1">
            <a:spLocks noGrp="1"/>
          </p:cNvSpPr>
          <p:nvPr>
            <p:ph type="title"/>
          </p:nvPr>
        </p:nvSpPr>
        <p:spPr>
          <a:xfrm>
            <a:off x="706550" y="812325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fi-FI" sz="36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Opinto</a:t>
            </a:r>
            <a:r>
              <a:rPr lang="fi-FI" sz="3600" b="0" i="0" u="none" strike="noStrike" cap="none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tarjotin</a:t>
            </a:r>
            <a:endParaRPr sz="3600" dirty="0">
              <a:uFillTx/>
            </a:endParaRPr>
          </a:p>
        </p:txBody>
      </p:sp>
      <p:sp>
        <p:nvSpPr>
          <p:cNvPr id="326" name="Google Shape;326;p23"/>
          <p:cNvSpPr txBox="1">
            <a:spLocks noGrp="1"/>
          </p:cNvSpPr>
          <p:nvPr>
            <p:ph type="body" idx="1"/>
          </p:nvPr>
        </p:nvSpPr>
        <p:spPr>
          <a:xfrm>
            <a:off x="1143525" y="1574325"/>
            <a:ext cx="6705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lang="fi-FI" sz="3200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Opiskelijat tekevät henkilökohtaisen opinto-ohjelman.</a:t>
            </a:r>
            <a:endParaRPr sz="3200" dirty="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lang="fi-FI" sz="3200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Jokaisessa jaksossa eri lukujärjestys</a:t>
            </a:r>
            <a:endParaRPr sz="3200" dirty="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7" name="Google Shape;327;p23" descr="\\koulusrv\koti\lyseo\julter\My Pictures\kurssitarjotin.jpg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318762" y="3252937"/>
            <a:ext cx="8601000" cy="30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4" descr="Large confetti"/>
          <p:cNvSpPr txBox="1">
            <a:spLocks noGrp="1"/>
          </p:cNvSpPr>
          <p:nvPr>
            <p:ph type="title"/>
          </p:nvPr>
        </p:nvSpPr>
        <p:spPr>
          <a:xfrm>
            <a:off x="838200" y="115825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endParaRPr>
              <a:uFillTx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fi-FI" sz="360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Erilaisia lukujärjestyksiä</a:t>
            </a:r>
            <a:endParaRPr sz="3600">
              <a:uFillTx/>
            </a:endParaRPr>
          </a:p>
        </p:txBody>
      </p:sp>
      <p:pic>
        <p:nvPicPr>
          <p:cNvPr id="333" name="Google Shape;333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1920250"/>
            <a:ext cx="9144000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5" descr="Large confetti"/>
          <p:cNvSpPr txBox="1">
            <a:spLocks noGrp="1"/>
          </p:cNvSpPr>
          <p:nvPr>
            <p:ph type="title"/>
          </p:nvPr>
        </p:nvSpPr>
        <p:spPr>
          <a:xfrm>
            <a:off x="838200" y="115825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endParaRPr>
              <a:uFillTx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fi-FI" sz="360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Erilaisia lukujärjestyksiä</a:t>
            </a:r>
            <a:endParaRPr sz="3600">
              <a:uFillTx/>
            </a:endParaRPr>
          </a:p>
        </p:txBody>
      </p:sp>
      <p:pic>
        <p:nvPicPr>
          <p:cNvPr id="339" name="Google Shape;339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2053725"/>
            <a:ext cx="9144000" cy="32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" descr="Large confetti"/>
          <p:cNvSpPr txBox="1">
            <a:spLocks noGrp="1"/>
          </p:cNvSpPr>
          <p:nvPr>
            <p:ph type="title"/>
          </p:nvPr>
        </p:nvSpPr>
        <p:spPr>
          <a:xfrm>
            <a:off x="838200" y="1063850"/>
            <a:ext cx="7467600" cy="4916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fi-FI" sz="3600" b="0" i="0" u="none" strike="noStrike" cap="none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Jaksot päättyvät </a:t>
            </a:r>
            <a: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päättöviikkoon:</a:t>
            </a:r>
            <a:b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to 18.9. </a:t>
            </a:r>
            <a:r>
              <a:rPr lang="fi-FI" sz="3600" dirty="0" err="1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kt</a:t>
            </a:r>
            <a: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4</a:t>
            </a:r>
            <a:b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i-FI" sz="36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 19.9. </a:t>
            </a:r>
            <a:r>
              <a:rPr lang="fi-FI" sz="3600" dirty="0" err="1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kt</a:t>
            </a:r>
            <a: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b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ma 22.9. </a:t>
            </a:r>
            <a:r>
              <a:rPr lang="fi-FI" sz="3600" dirty="0" err="1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kt</a:t>
            </a:r>
            <a: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3</a:t>
            </a:r>
            <a:b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ti 23.9. </a:t>
            </a:r>
            <a:r>
              <a:rPr lang="fi-FI" sz="3600" dirty="0" err="1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kt</a:t>
            </a:r>
            <a: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6</a:t>
            </a:r>
            <a:b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ke 24.9. </a:t>
            </a:r>
            <a:r>
              <a:rPr lang="fi-FI" sz="3600" dirty="0" err="1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kt</a:t>
            </a:r>
            <a: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1</a:t>
            </a:r>
            <a:b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to 25.9. </a:t>
            </a:r>
            <a:r>
              <a:rPr lang="fi-FI" sz="3600" dirty="0" err="1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kt</a:t>
            </a:r>
            <a: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7</a:t>
            </a:r>
            <a:b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pe 26.9. </a:t>
            </a:r>
            <a:r>
              <a:rPr lang="fi-FI" sz="3600" dirty="0" err="1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kt</a:t>
            </a:r>
            <a: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5</a:t>
            </a:r>
            <a:b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 dirty="0">
              <a:uFillTx/>
            </a:endParaRPr>
          </a:p>
        </p:txBody>
      </p:sp>
      <p:sp>
        <p:nvSpPr>
          <p:cNvPr id="311" name="Google Shape;311;p21"/>
          <p:cNvSpPr txBox="1">
            <a:spLocks noGrp="1"/>
          </p:cNvSpPr>
          <p:nvPr>
            <p:ph type="body" idx="1"/>
          </p:nvPr>
        </p:nvSpPr>
        <p:spPr>
          <a:xfrm>
            <a:off x="1219200" y="2590800"/>
            <a:ext cx="6705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 b="0" i="0" u="none" strike="noStrike" cap="none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uFillTx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2"/>
          <p:cNvSpPr txBox="1">
            <a:spLocks noGrp="1"/>
          </p:cNvSpPr>
          <p:nvPr>
            <p:ph type="title"/>
          </p:nvPr>
        </p:nvSpPr>
        <p:spPr>
          <a:xfrm>
            <a:off x="957825" y="993531"/>
            <a:ext cx="7467600" cy="27280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buNone/>
            </a:pPr>
            <a:r>
              <a:rPr lang="fi-FI" sz="3600" dirty="0"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Uusintakokeet</a:t>
            </a:r>
            <a:r>
              <a:rPr lang="fi-FI" sz="3600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br>
              <a:rPr lang="fi-FI" sz="36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i-FI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600" dirty="0">
                <a:hlinkClick r:id="rId3"/>
              </a:rPr>
              <a:t>fylenteri_2526_nettiversio_1406_2025.pdf</a:t>
            </a:r>
            <a:endParaRPr sz="3600" dirty="0"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8" descr="Large confetti"/>
          <p:cNvSpPr txBox="1">
            <a:spLocks noGrp="1"/>
          </p:cNvSpPr>
          <p:nvPr>
            <p:ph type="title"/>
          </p:nvPr>
        </p:nvSpPr>
        <p:spPr>
          <a:xfrm>
            <a:off x="838200" y="124485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fi-FI" sz="36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Arviointi ja poissaolot</a:t>
            </a:r>
            <a:r>
              <a:rPr lang="fi-FI" sz="3600" b="0" i="0" u="none" strike="noStrike" cap="none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Wilmassa</a:t>
            </a:r>
            <a:endParaRPr sz="3600" dirty="0">
              <a:uFillTx/>
            </a:endParaRPr>
          </a:p>
        </p:txBody>
      </p:sp>
      <p:sp>
        <p:nvSpPr>
          <p:cNvPr id="357" name="Google Shape;357;p28"/>
          <p:cNvSpPr txBox="1">
            <a:spLocks noGrp="1"/>
          </p:cNvSpPr>
          <p:nvPr>
            <p:ph type="body" idx="1"/>
          </p:nvPr>
        </p:nvSpPr>
        <p:spPr>
          <a:xfrm>
            <a:off x="1219200" y="2283725"/>
            <a:ext cx="6705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Times New Roman"/>
              <a:buChar char="•"/>
            </a:pPr>
            <a:r>
              <a:rPr lang="fi-FI" sz="3200" b="0" i="0" u="none" strike="noStrike" cap="none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arvioidut </a:t>
            </a:r>
            <a:r>
              <a:rPr lang="fi-FI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opintojaksot</a:t>
            </a:r>
            <a:r>
              <a:rPr lang="fi-FI" sz="3200" b="0" i="0" u="none" strike="noStrike" cap="none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 numero / S</a:t>
            </a:r>
            <a:endParaRPr dirty="0">
              <a:uFillTx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Times New Roman"/>
              <a:buChar char="•"/>
            </a:pPr>
            <a:r>
              <a:rPr lang="fi-FI" sz="3200" b="0" i="0" u="none" strike="noStrike" cap="none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poissaolot</a:t>
            </a:r>
            <a:endParaRPr dirty="0">
              <a:uFillTx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Times New Roman"/>
              <a:buChar char="•"/>
            </a:pPr>
            <a:r>
              <a:rPr lang="fi-FI" sz="3200" b="0" i="0" u="none" strike="noStrike" cap="none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huoltajan tunnukset voimassa siihen asti, kun opiskelija täyttää 18 v.</a:t>
            </a:r>
            <a:endParaRPr dirty="0">
              <a:uFillTx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9" descr="Large confetti"/>
          <p:cNvSpPr txBox="1">
            <a:spLocks noGrp="1"/>
          </p:cNvSpPr>
          <p:nvPr>
            <p:ph type="title"/>
          </p:nvPr>
        </p:nvSpPr>
        <p:spPr>
          <a:xfrm>
            <a:off x="533400" y="223875"/>
            <a:ext cx="73332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fi-FI" sz="3600" b="0" i="0" u="none" strike="noStrike" cap="none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Opintojen suunnittelu ja tuki</a:t>
            </a:r>
            <a:endParaRPr sz="3600">
              <a:uFillTx/>
            </a:endParaRPr>
          </a:p>
        </p:txBody>
      </p:sp>
      <p:sp>
        <p:nvSpPr>
          <p:cNvPr id="363" name="Google Shape;363;p29"/>
          <p:cNvSpPr txBox="1">
            <a:spLocks noGrp="1"/>
          </p:cNvSpPr>
          <p:nvPr>
            <p:ph type="body" idx="1"/>
          </p:nvPr>
        </p:nvSpPr>
        <p:spPr>
          <a:xfrm>
            <a:off x="304800" y="1404475"/>
            <a:ext cx="8674800" cy="49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41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2 - 4 v → YO</a:t>
            </a:r>
            <a:endParaRPr sz="2400" dirty="0">
              <a:uFillTx/>
            </a:endParaRPr>
          </a:p>
          <a:p>
            <a:pPr marL="342900" marR="0" lvl="0" indent="-34417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alustavat valinnat → </a:t>
            </a:r>
            <a:r>
              <a:rPr lang="fi-FI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opinto</a:t>
            </a:r>
            <a:r>
              <a:rPr lang="fi-FI" sz="2400" b="0" i="0" u="none" strike="noStrike" cap="none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tarjotin → valinnat keväällä → lukujärjestys</a:t>
            </a:r>
            <a:endParaRPr sz="2400" dirty="0">
              <a:uFillTx/>
            </a:endParaRPr>
          </a:p>
          <a:p>
            <a:pPr marL="342900" marR="0" lvl="0" indent="-34417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fi-FI" sz="2400" b="1" i="0" u="none" strike="noStrike" cap="none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ryhmänohjaaja, </a:t>
            </a:r>
            <a:r>
              <a:rPr lang="fi-FI" sz="2400" i="0" u="none" strike="noStrike" cap="none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aineenopettajat</a:t>
            </a:r>
            <a:endParaRPr sz="2400" dirty="0">
              <a:uFillTx/>
            </a:endParaRPr>
          </a:p>
          <a:p>
            <a:pPr marL="342900" marR="0" lvl="0" indent="-34417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opinto-ohjaajat, rehtorit</a:t>
            </a:r>
            <a:endParaRPr sz="2400" b="0" i="0" u="none" strike="noStrike" cap="none" dirty="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417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fi-FI" sz="2400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erityisopettaja, psykologi, </a:t>
            </a:r>
            <a:endParaRPr sz="2400" dirty="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•   kuraattori</a:t>
            </a:r>
            <a:endParaRPr sz="2400" dirty="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•   terveydenhoitaja, lääkäri</a:t>
            </a:r>
            <a:endParaRPr sz="2400" dirty="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417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hyvinvointiryhmä, </a:t>
            </a:r>
            <a:r>
              <a:rPr lang="fi-FI" sz="2400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moni-</a:t>
            </a:r>
            <a:endParaRPr sz="2400" dirty="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   alainen asiantuntijaryhmä</a:t>
            </a:r>
            <a:endParaRPr sz="2400" dirty="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   (perustetaan tapauskohtai-</a:t>
            </a:r>
            <a:endParaRPr sz="2400" dirty="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   sesti opiskelijan luvalla)</a:t>
            </a:r>
            <a:endParaRPr sz="2400" dirty="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417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fi-FI" sz="2400" b="1" i="0" u="none" strike="noStrike" cap="none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huoltajat!</a:t>
            </a:r>
            <a:endParaRPr sz="2400" b="1" dirty="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4" name="Google Shape;364;p29" descr="yo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4953000" y="2976208"/>
            <a:ext cx="3886200" cy="32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" descr="Large confetti"/>
          <p:cNvSpPr txBox="1">
            <a:spLocks noGrp="1"/>
          </p:cNvSpPr>
          <p:nvPr>
            <p:ph type="title"/>
          </p:nvPr>
        </p:nvSpPr>
        <p:spPr>
          <a:xfrm>
            <a:off x="533400" y="298025"/>
            <a:ext cx="73332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fi-FI" sz="36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Sähköiset oppimateriaalit ja t</a:t>
            </a:r>
            <a: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ietokone</a:t>
            </a:r>
            <a:endParaRPr sz="3600" dirty="0">
              <a:uFillTx/>
            </a:endParaRPr>
          </a:p>
        </p:txBody>
      </p:sp>
      <p:sp>
        <p:nvSpPr>
          <p:cNvPr id="370" name="Google Shape;370;p30"/>
          <p:cNvSpPr txBox="1">
            <a:spLocks noGrp="1"/>
          </p:cNvSpPr>
          <p:nvPr>
            <p:ph type="body" idx="1"/>
          </p:nvPr>
        </p:nvSpPr>
        <p:spPr>
          <a:xfrm>
            <a:off x="304800" y="1811215"/>
            <a:ext cx="8674800" cy="465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</a:pPr>
            <a:r>
              <a:rPr lang="fi-FI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Suurimmassa osassa opintojaksoja on käytössä sähköiset oppikirjat, joiden käytössä opettajat neuvovat</a:t>
            </a:r>
          </a:p>
          <a:p>
            <a:pPr marL="342900" indent="-342900">
              <a:lnSpc>
                <a:spcPct val="90000"/>
              </a:lnSpc>
            </a:pPr>
            <a:r>
              <a:rPr lang="fi-FI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Monilla opintojaksoilla lisäksi peda.net-alustalla sivut, joilla opettaja jakaa lisämateriaalia oppimisen tueksi</a:t>
            </a:r>
          </a:p>
          <a:p>
            <a:pPr marL="342900" indent="-342900">
              <a:lnSpc>
                <a:spcPct val="90000"/>
              </a:lnSpc>
            </a:pPr>
            <a:r>
              <a:rPr lang="fi-FI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Opiskelijat saavat lukion ajaksi käyttöönsä kannettavan tietokoneen, joka sisältää opinnoissa tarvittavat ohjelmat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" descr="Large confetti"/>
          <p:cNvSpPr txBox="1">
            <a:spLocks noGrp="1"/>
          </p:cNvSpPr>
          <p:nvPr>
            <p:ph type="title"/>
          </p:nvPr>
        </p:nvSpPr>
        <p:spPr>
          <a:xfrm>
            <a:off x="782350" y="851025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fi-FI" sz="3000" b="0" i="0" u="none" strike="noStrike" cap="none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Miten lukio-opiskelu eroaa peruskoulusta?</a:t>
            </a:r>
            <a:endParaRPr sz="3000">
              <a:uFillTx/>
            </a:endParaRPr>
          </a:p>
        </p:txBody>
      </p:sp>
      <p:sp>
        <p:nvSpPr>
          <p:cNvPr id="345" name="Google Shape;345;p26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8458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Times New Roman"/>
              <a:buChar char="•"/>
            </a:pPr>
            <a:r>
              <a:rPr lang="fi-FI" sz="2400" b="0" i="0" u="none" strike="noStrike" cap="none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”lukemista on paljon enemmän, kun taas ns. virallisia läksyjä on vähemmän</a:t>
            </a:r>
            <a:endParaRPr>
              <a:uFillTx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Times New Roman"/>
              <a:buChar char="•"/>
            </a:pPr>
            <a:r>
              <a:rPr lang="fi-FI" sz="2400" b="0" i="0" u="none" strike="noStrike" cap="none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”oppitunneilla tahti on nopeampi”</a:t>
            </a:r>
            <a:endParaRPr>
              <a:uFillTx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Times New Roman"/>
              <a:buChar char="•"/>
            </a:pPr>
            <a:r>
              <a:rPr lang="fi-FI" sz="2400" b="0" i="0" u="none" strike="noStrike" cap="none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”oma vastuu isompi”</a:t>
            </a:r>
            <a:endParaRPr>
              <a:uFillTx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Times New Roman"/>
              <a:buChar char="•"/>
            </a:pPr>
            <a:r>
              <a:rPr lang="fi-FI" sz="2400" b="0" i="0" u="none" strike="noStrike" cap="none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”lukiossa rennompaa”</a:t>
            </a:r>
            <a:endParaRPr>
              <a:uFillTx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Times New Roman"/>
              <a:buChar char="•"/>
            </a:pPr>
            <a:r>
              <a:rPr lang="fi-FI" sz="2400" b="0" i="0" u="none" strike="noStrike" cap="none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”jumalattoman iso koealue”</a:t>
            </a:r>
            <a:endParaRPr>
              <a:uFillTx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Times New Roman"/>
              <a:buChar char="•"/>
            </a:pPr>
            <a:r>
              <a:rPr lang="fi-FI" sz="2400" b="0" i="0" u="none" strike="noStrike" cap="none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”lepposempaa…ei katota kokoajan läksyjen perään…mutta kokeissa vaaditaan enemmän”</a:t>
            </a:r>
            <a:endParaRPr>
              <a:uFillTx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Times New Roman"/>
              <a:buChar char="•"/>
            </a:pPr>
            <a:r>
              <a:rPr lang="fi-FI" sz="2400" b="0" i="0" u="none" strike="noStrike" cap="none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”opiskelutekniikkaa on joutunut muokkaamaan mm. säännöllisemmäksi”</a:t>
            </a:r>
            <a:endParaRPr>
              <a:uFillTx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Times New Roman"/>
              <a:buChar char="•"/>
            </a:pPr>
            <a:r>
              <a:rPr lang="fi-FI" sz="2400" b="0" i="0" u="none" strike="noStrike" cap="none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”luokkakaverit vaihtuvat melkein joka tunti”</a:t>
            </a:r>
            <a:endParaRPr>
              <a:uFillTx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Times New Roman"/>
              <a:buChar char="•"/>
            </a:pPr>
            <a:r>
              <a:rPr lang="fi-FI" sz="2400" b="0" i="0" u="none" strike="noStrike" cap="none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”tunneilla rauhallisempaa”</a:t>
            </a:r>
            <a:endParaRPr>
              <a:uFillTx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7" descr="Large confetti"/>
          <p:cNvSpPr txBox="1">
            <a:spLocks noGrp="1"/>
          </p:cNvSpPr>
          <p:nvPr>
            <p:ph type="title"/>
          </p:nvPr>
        </p:nvSpPr>
        <p:spPr>
          <a:xfrm>
            <a:off x="838200" y="91915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fi-FI" sz="3600" b="0" i="0" u="none" strike="noStrike" cap="none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Oppitunti = 75 min.</a:t>
            </a:r>
            <a:endParaRPr sz="3600">
              <a:uFillTx/>
            </a:endParaRPr>
          </a:p>
        </p:txBody>
      </p:sp>
      <p:sp>
        <p:nvSpPr>
          <p:cNvPr id="351" name="Google Shape;351;p27"/>
          <p:cNvSpPr txBox="1">
            <a:spLocks noGrp="1"/>
          </p:cNvSpPr>
          <p:nvPr>
            <p:ph type="body" idx="1"/>
          </p:nvPr>
        </p:nvSpPr>
        <p:spPr>
          <a:xfrm>
            <a:off x="685800" y="1905000"/>
            <a:ext cx="84582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Times New Roman"/>
              <a:buChar char="•"/>
            </a:pPr>
            <a:r>
              <a:rPr lang="fi-FI" sz="2800" b="0" i="0" u="none" strike="noStrike" cap="none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”Hyvä, koska pystyy keskittyä paremmin ja yhtenä päivänä vähemmän aineita. Joskus kyllä pitkästyttää!”</a:t>
            </a:r>
            <a:endParaRPr>
              <a:uFillTx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Times New Roman"/>
              <a:buChar char="•"/>
            </a:pPr>
            <a:r>
              <a:rPr lang="fi-FI" sz="2800" b="0" i="0" u="none" strike="noStrike" cap="none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”sopii varsinkin liikuntaan ja kuvikseen”</a:t>
            </a:r>
            <a:endParaRPr>
              <a:uFillTx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Times New Roman"/>
              <a:buChar char="•"/>
            </a:pPr>
            <a:r>
              <a:rPr lang="fi-FI" sz="2800" b="0" i="0" u="none" strike="noStrike" cap="none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”mielestäni sujuvasti meneviä, mutta kuitenkin on sellaisia opettajia joiden opetus tuntuu tylsältä ja pitkästyttävältä, jolloin oppitunnin pituus tulee ilmi.”</a:t>
            </a:r>
            <a:endParaRPr>
              <a:uFillTx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 descr="Large confetti"/>
          <p:cNvSpPr txBox="1">
            <a:spLocks noGrp="1"/>
          </p:cNvSpPr>
          <p:nvPr>
            <p:ph type="title"/>
          </p:nvPr>
        </p:nvSpPr>
        <p:spPr>
          <a:xfrm>
            <a:off x="3142130" y="410455"/>
            <a:ext cx="7467600" cy="4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fi-FI" sz="30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fi-FI" sz="3000" b="0" i="0" u="none" strike="noStrike" cap="none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htey</a:t>
            </a:r>
            <a:r>
              <a:rPr lang="fi-FI" sz="30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stiedot ja tiedotus</a:t>
            </a:r>
            <a:endParaRPr sz="3000" dirty="0">
              <a:uFillTx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1102659" y="1076021"/>
            <a:ext cx="6705600" cy="4769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" lvl="0" indent="0">
              <a:spcBef>
                <a:spcPts val="640"/>
              </a:spcBef>
              <a:buClr>
                <a:schemeClr val="dk1"/>
              </a:buClr>
              <a:buSzPts val="2400"/>
              <a:buNone/>
            </a:pPr>
            <a:r>
              <a:rPr lang="fi-FI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Wilma</a:t>
            </a:r>
            <a:r>
              <a:rPr lang="fi-FI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Ryhmänohjaaja, aineenopettajat, rehtorit, opinto-ohjaajat, koulusihteeri, koulupsykologi, koulukuraattori ja terveydenhoitaja</a:t>
            </a:r>
          </a:p>
          <a:p>
            <a:pPr marL="342900" lvl="0" indent="-322580">
              <a:spcBef>
                <a:spcPts val="64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fi-FI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Wilma: </a:t>
            </a:r>
            <a:r>
              <a:rPr lang="fi-FI" sz="24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https://forssa.inschool.fi/</a:t>
            </a:r>
            <a:r>
              <a:rPr lang="fi-FI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800100" lvl="1" indent="-322580">
              <a:spcBef>
                <a:spcPts val="64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fi-FI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Huoltajien Wilma-tunnukset kirjeitse</a:t>
            </a:r>
            <a:r>
              <a:rPr lang="fi-FI" sz="2400"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dirty="0"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225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fi-FI" sz="2400" dirty="0">
                <a:latin typeface="Times New Roman"/>
                <a:ea typeface="Times New Roman"/>
                <a:cs typeface="Times New Roman"/>
                <a:sym typeface="Times New Roman"/>
              </a:rPr>
              <a:t>Opettajien s</a:t>
            </a:r>
            <a:r>
              <a:rPr lang="fi-FI" sz="2400" dirty="0"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ähköposti: </a:t>
            </a:r>
            <a:r>
              <a:rPr lang="fi-FI" sz="2400" dirty="0">
                <a:uFillTx/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etunimi.sukunimi@edu.forssa.fi</a:t>
            </a:r>
            <a:endParaRPr sz="2400" dirty="0"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225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fi-FI" sz="2400" dirty="0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fi-FI" sz="2400" dirty="0"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oulun kotisivut: </a:t>
            </a:r>
            <a:r>
              <a:rPr lang="fi-FI" sz="2400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https://forssanyhteislyseo.fi/</a:t>
            </a:r>
            <a:endParaRPr lang="fi-FI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lvl="1" indent="-322580">
              <a:spcBef>
                <a:spcPts val="64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fi-FI" sz="2400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Tapahtumakalenteri</a:t>
            </a:r>
            <a:endParaRPr sz="2400" dirty="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225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fi-FI" sz="2400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Desku</a:t>
            </a:r>
            <a:r>
              <a:rPr lang="fi-FI" sz="2400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 käyttöliittymä opiskelijoille esim. Wilma</a:t>
            </a:r>
          </a:p>
          <a:p>
            <a:pPr marL="342900" marR="0" lvl="0" indent="-3225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fi-FI" sz="2400" u="sng" dirty="0">
                <a:solidFill>
                  <a:schemeClr val="hlink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Peda.net -oppimisalusta</a:t>
            </a:r>
            <a:r>
              <a:rPr lang="fi-FI" sz="2400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42900" marR="0" lvl="0" indent="-3225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fi-FI" sz="2400" u="sng" dirty="0">
                <a:solidFill>
                  <a:schemeClr val="hlink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F</a:t>
            </a:r>
            <a:r>
              <a:rPr lang="fi-FI" sz="2400" b="0" i="0" u="sng" strike="noStrike" cap="none" dirty="0">
                <a:solidFill>
                  <a:schemeClr val="hlink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acebook</a:t>
            </a:r>
            <a:r>
              <a:rPr lang="fi-FI" sz="24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fi-FI" sz="2400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i-FI" sz="2400" u="sng" dirty="0">
                <a:solidFill>
                  <a:schemeClr val="hlink"/>
                </a:solidFill>
                <a:uFillTx/>
                <a:latin typeface="Times New Roman"/>
                <a:cs typeface="Times New Roman"/>
                <a:sym typeface="Times New Roman"/>
                <a:hlinkClick r:id="rId10"/>
              </a:rPr>
              <a:t>Instagram</a:t>
            </a:r>
            <a:r>
              <a:rPr lang="fi-FI" sz="2400" dirty="0">
                <a:solidFill>
                  <a:schemeClr val="hlink"/>
                </a:solidFill>
                <a:latin typeface="Times New Roman"/>
                <a:cs typeface="Times New Roman"/>
                <a:sym typeface="Times New Roman"/>
              </a:rPr>
              <a:t>, </a:t>
            </a:r>
            <a:r>
              <a:rPr lang="fi-FI" sz="2400" u="sng" dirty="0" err="1">
                <a:solidFill>
                  <a:schemeClr val="hlink"/>
                </a:solidFill>
                <a:latin typeface="Times New Roman"/>
                <a:cs typeface="Times New Roman"/>
                <a:sym typeface="Times New Roman"/>
              </a:rPr>
              <a:t>Tiktok</a:t>
            </a:r>
            <a:endParaRPr sz="2400" u="sng" dirty="0">
              <a:uFillTx/>
            </a:endParaRPr>
          </a:p>
          <a:p>
            <a:pPr marL="342900" marR="0" lvl="0" indent="-17018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Times New Roman"/>
              <a:buNone/>
            </a:pPr>
            <a:endParaRPr sz="3200" b="0" i="0" u="none" strike="noStrike" cap="none" dirty="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"/>
          <p:cNvSpPr txBox="1">
            <a:spLocks noGrp="1"/>
          </p:cNvSpPr>
          <p:nvPr>
            <p:ph type="ctrTitle"/>
          </p:nvPr>
        </p:nvSpPr>
        <p:spPr>
          <a:xfrm>
            <a:off x="381000" y="2438400"/>
            <a:ext cx="8382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600" b="1" i="0" u="none" strike="noStrike" cap="none">
              <a:solidFill>
                <a:schemeClr val="lt1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6" name="Google Shape;376;p31"/>
          <p:cNvSpPr txBox="1"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endParaRPr sz="2400" b="1" i="0" u="none" strike="noStrike" cap="none">
              <a:solidFill>
                <a:schemeClr val="lt1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512014" y="221808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dirty="0">
                <a:solidFill>
                  <a:srgbClr val="333333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Opiskelu lukiossa</a:t>
            </a:r>
            <a:endParaRPr sz="3600" b="1" i="0" u="none" strike="noStrike" cap="none" dirty="0">
              <a:solidFill>
                <a:srgbClr val="003C78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Google Shape;86;p16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199" y="1031158"/>
                <a:ext cx="8369301" cy="56050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42900" lvl="0" indent="-342900" rtl="0">
                  <a:spcBef>
                    <a:spcPts val="640"/>
                  </a:spcBef>
                  <a:spcAft>
                    <a:spcPts val="0"/>
                  </a:spcAft>
                  <a:buClr>
                    <a:srgbClr val="00264C"/>
                  </a:buClr>
                  <a:buSzPts val="2720"/>
                  <a:buFont typeface="Times New Roman"/>
                  <a:buChar char="•"/>
                </a:pPr>
                <a:r>
                  <a:rPr lang="fi-FI" sz="2800" dirty="0">
                    <a:solidFill>
                      <a:srgbClr val="00264C"/>
                    </a:solidFill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jakso (noin 7 viikkoa), päättyy päättöviikkoon.</a:t>
                </a:r>
              </a:p>
              <a:p>
                <a:pPr marL="0" lvl="0" indent="0" rtl="0">
                  <a:spcBef>
                    <a:spcPts val="640"/>
                  </a:spcBef>
                  <a:spcAft>
                    <a:spcPts val="0"/>
                  </a:spcAft>
                  <a:buClr>
                    <a:srgbClr val="00264C"/>
                  </a:buClr>
                  <a:buSzPts val="2720"/>
                  <a:buNone/>
                </a:pPr>
                <a:endParaRPr lang="fi-FI" sz="2800" dirty="0">
                  <a:solidFill>
                    <a:srgbClr val="00264C"/>
                  </a:solidFill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342900" lvl="0" indent="-342900" rtl="0">
                  <a:spcBef>
                    <a:spcPts val="640"/>
                  </a:spcBef>
                  <a:spcAft>
                    <a:spcPts val="0"/>
                  </a:spcAft>
                  <a:buClr>
                    <a:srgbClr val="00264C"/>
                  </a:buClr>
                  <a:buSzPts val="2720"/>
                  <a:buFont typeface="Times New Roman"/>
                  <a:buChar char="•"/>
                </a:pPr>
                <a:endParaRPr lang="fi-FI" sz="2800" dirty="0">
                  <a:solidFill>
                    <a:srgbClr val="00264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342900" lvl="0" indent="-342900" rtl="0">
                  <a:spcBef>
                    <a:spcPts val="640"/>
                  </a:spcBef>
                  <a:spcAft>
                    <a:spcPts val="0"/>
                  </a:spcAft>
                  <a:buClr>
                    <a:srgbClr val="00264C"/>
                  </a:buClr>
                  <a:buSzPts val="2720"/>
                  <a:buFont typeface="Times New Roman"/>
                  <a:buChar char="•"/>
                </a:pPr>
                <a:endParaRPr lang="fi-FI" sz="2800" dirty="0">
                  <a:solidFill>
                    <a:srgbClr val="00264C"/>
                  </a:solidFill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342900" lvl="0" indent="-342900" rtl="0">
                  <a:spcBef>
                    <a:spcPts val="640"/>
                  </a:spcBef>
                  <a:spcAft>
                    <a:spcPts val="0"/>
                  </a:spcAft>
                  <a:buClr>
                    <a:srgbClr val="00264C"/>
                  </a:buClr>
                  <a:buSzPts val="2720"/>
                  <a:buFont typeface="Times New Roman"/>
                  <a:buChar char="•"/>
                </a:pPr>
                <a:endParaRPr lang="fi-FI" sz="2800" dirty="0">
                  <a:solidFill>
                    <a:srgbClr val="00264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342900" lvl="0" indent="-342900" rtl="0">
                  <a:spcBef>
                    <a:spcPts val="640"/>
                  </a:spcBef>
                  <a:spcAft>
                    <a:spcPts val="0"/>
                  </a:spcAft>
                  <a:buClr>
                    <a:srgbClr val="00264C"/>
                  </a:buClr>
                  <a:buSzPts val="2720"/>
                  <a:buFont typeface="Times New Roman"/>
                  <a:buChar char="•"/>
                </a:pPr>
                <a:r>
                  <a:rPr lang="fi-FI" sz="2800" dirty="0">
                    <a:solidFill>
                      <a:srgbClr val="00264C"/>
                    </a:solidFill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1- 4 opintopisteen opintojaksot (= kurssit)</a:t>
                </a:r>
              </a:p>
              <a:p>
                <a:pPr marL="342900" lvl="0" indent="-342900" rtl="0">
                  <a:spcBef>
                    <a:spcPts val="640"/>
                  </a:spcBef>
                  <a:spcAft>
                    <a:spcPts val="0"/>
                  </a:spcAft>
                  <a:buClr>
                    <a:srgbClr val="00264C"/>
                  </a:buClr>
                  <a:buSzPts val="2720"/>
                  <a:buFont typeface="Times New Roman"/>
                  <a:buChar char="•"/>
                </a:pPr>
                <a:r>
                  <a:rPr lang="fi-FI" sz="2800" dirty="0">
                    <a:solidFill>
                      <a:srgbClr val="00264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 jaksoa </a:t>
                </a:r>
                <a14:m>
                  <m:oMath xmlns:m="http://schemas.openxmlformats.org/officeDocument/2006/math">
                    <m:r>
                      <a:rPr lang="fi-FI" sz="2800" b="0" i="1" smtClean="0">
                        <a:solidFill>
                          <a:srgbClr val="00264C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⋅</m:t>
                    </m:r>
                  </m:oMath>
                </a14:m>
                <a:r>
                  <a:rPr lang="fi-FI" sz="2800" dirty="0">
                    <a:solidFill>
                      <a:srgbClr val="00264C"/>
                    </a:solidFill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 12 op = 60 op lukuvuodessa.                Kolme vuotta: </a:t>
                </a:r>
                <a14:m>
                  <m:oMath xmlns:m="http://schemas.openxmlformats.org/officeDocument/2006/math">
                    <m:r>
                      <a:rPr lang="fi-FI" sz="2800" b="0" i="1" smtClean="0">
                        <a:solidFill>
                          <a:srgbClr val="00264C"/>
                        </a:solidFill>
                        <a:uFillTx/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60+60+30=150 </m:t>
                    </m:r>
                    <m:r>
                      <m:rPr>
                        <m:sty m:val="p"/>
                      </m:rPr>
                      <a:rPr lang="fi-FI" sz="2800" b="0" i="0" smtClean="0">
                        <a:solidFill>
                          <a:srgbClr val="00264C"/>
                        </a:solidFill>
                        <a:uFillTx/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op</m:t>
                    </m:r>
                  </m:oMath>
                </a14:m>
                <a:endParaRPr lang="fi-FI" sz="2800" dirty="0">
                  <a:solidFill>
                    <a:srgbClr val="00264C"/>
                  </a:solidFill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342900" lvl="0" indent="-342900" rtl="0">
                  <a:spcBef>
                    <a:spcPts val="640"/>
                  </a:spcBef>
                  <a:spcAft>
                    <a:spcPts val="0"/>
                  </a:spcAft>
                  <a:buClr>
                    <a:srgbClr val="00264C"/>
                  </a:buClr>
                  <a:buSzPts val="2720"/>
                  <a:buFont typeface="Times New Roman"/>
                  <a:buChar char="•"/>
                </a:pPr>
                <a:endParaRPr lang="fi-FI" sz="3200" dirty="0">
                  <a:solidFill>
                    <a:srgbClr val="00264C"/>
                  </a:solidFill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342900" lvl="0" indent="-342900" rtl="0">
                  <a:spcBef>
                    <a:spcPts val="640"/>
                  </a:spcBef>
                  <a:spcAft>
                    <a:spcPts val="0"/>
                  </a:spcAft>
                  <a:buClr>
                    <a:srgbClr val="00264C"/>
                  </a:buClr>
                  <a:buSzPts val="2720"/>
                  <a:buFont typeface="Times New Roman"/>
                  <a:buChar char="•"/>
                </a:pPr>
                <a:endParaRPr sz="2800" dirty="0">
                  <a:solidFill>
                    <a:srgbClr val="003C78"/>
                  </a:solidFill>
                  <a:uFillTx/>
                  <a:latin typeface="Domine"/>
                  <a:ea typeface="Domine"/>
                  <a:cs typeface="Domine"/>
                  <a:sym typeface="Domine"/>
                </a:endParaRPr>
              </a:p>
            </p:txBody>
          </p:sp>
        </mc:Choice>
        <mc:Fallback xmlns="">
          <p:sp>
            <p:nvSpPr>
              <p:cNvPr id="86" name="Google Shape;86;p1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199" y="1031158"/>
                <a:ext cx="8369301" cy="5605034"/>
              </a:xfrm>
              <a:prstGeom prst="rect">
                <a:avLst/>
              </a:prstGeom>
              <a:blipFill>
                <a:blip r:embed="rId3"/>
                <a:stretch>
                  <a:fillRect l="-12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368300" y="6515100"/>
            <a:ext cx="845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b="0" i="0" u="none" strike="noStrike" cap="none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Forssan yhteislyseo</a:t>
            </a:r>
            <a:endParaRPr sz="1400" b="0" i="0" u="none" strike="noStrike" cap="none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8" name="Google Shape;88;p16"/>
          <p:cNvGrpSpPr/>
          <p:nvPr/>
        </p:nvGrpSpPr>
        <p:grpSpPr>
          <a:xfrm>
            <a:off x="650412" y="2022230"/>
            <a:ext cx="7843175" cy="1406770"/>
            <a:chOff x="596900" y="2006595"/>
            <a:chExt cx="7924800" cy="1257167"/>
          </a:xfrm>
        </p:grpSpPr>
        <p:sp>
          <p:nvSpPr>
            <p:cNvPr id="89" name="Google Shape;89;p16"/>
            <p:cNvSpPr txBox="1">
              <a:spLocks/>
            </p:cNvSpPr>
            <p:nvPr/>
          </p:nvSpPr>
          <p:spPr>
            <a:xfrm>
              <a:off x="776289" y="2006595"/>
              <a:ext cx="7643700" cy="893700"/>
            </a:xfrm>
            <a:prstGeom prst="rect">
              <a:avLst/>
            </a:prstGeom>
            <a:gradFill>
              <a:gsLst>
                <a:gs pos="0">
                  <a:srgbClr val="184776"/>
                </a:gs>
                <a:gs pos="50000">
                  <a:srgbClr val="3399FF"/>
                </a:gs>
                <a:gs pos="100000">
                  <a:srgbClr val="184776"/>
                </a:gs>
              </a:gsLst>
              <a:lin ang="5400012" scaled="0"/>
            </a:gradFill>
            <a:ln w="12700" cap="sq" cmpd="sng">
              <a:solidFill>
                <a:srgbClr val="33333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264C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" name="Google Shape;90;p16"/>
            <p:cNvSpPr txBox="1">
              <a:spLocks/>
            </p:cNvSpPr>
            <p:nvPr/>
          </p:nvSpPr>
          <p:spPr>
            <a:xfrm>
              <a:off x="3843337" y="2584450"/>
              <a:ext cx="1284300" cy="342900"/>
            </a:xfrm>
            <a:prstGeom prst="rect">
              <a:avLst/>
            </a:prstGeom>
            <a:gradFill>
              <a:gsLst>
                <a:gs pos="0">
                  <a:srgbClr val="43433D"/>
                </a:gs>
                <a:gs pos="50000">
                  <a:srgbClr val="FFFFE9"/>
                </a:gs>
                <a:gs pos="100000">
                  <a:srgbClr val="43433D"/>
                </a:gs>
              </a:gsLst>
              <a:lin ang="5400012" scaled="0"/>
            </a:gradFill>
            <a:ln w="12700" cap="sq" cmpd="sng">
              <a:solidFill>
                <a:srgbClr val="33333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264C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" name="Google Shape;91;p16"/>
            <p:cNvSpPr txBox="1">
              <a:spLocks/>
            </p:cNvSpPr>
            <p:nvPr/>
          </p:nvSpPr>
          <p:spPr>
            <a:xfrm>
              <a:off x="5364162" y="2584450"/>
              <a:ext cx="1284300" cy="342900"/>
            </a:xfrm>
            <a:prstGeom prst="rect">
              <a:avLst/>
            </a:prstGeom>
            <a:gradFill>
              <a:gsLst>
                <a:gs pos="0">
                  <a:srgbClr val="43433D"/>
                </a:gs>
                <a:gs pos="50000">
                  <a:srgbClr val="FFFFE9"/>
                </a:gs>
                <a:gs pos="100000">
                  <a:srgbClr val="43433D"/>
                </a:gs>
              </a:gsLst>
              <a:lin ang="5400012" scaled="0"/>
            </a:gradFill>
            <a:ln w="12700" cap="sq" cmpd="sng">
              <a:solidFill>
                <a:srgbClr val="33333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264C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" name="Google Shape;92;p16"/>
            <p:cNvSpPr txBox="1">
              <a:spLocks/>
            </p:cNvSpPr>
            <p:nvPr/>
          </p:nvSpPr>
          <p:spPr>
            <a:xfrm>
              <a:off x="596900" y="2989262"/>
              <a:ext cx="6858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64C"/>
                </a:buClr>
                <a:buFont typeface="Comic Sans MS"/>
                <a:buNone/>
              </a:pPr>
              <a:r>
                <a:rPr lang="fi-FI" sz="1200" b="0" i="0" u="none" strike="noStrike" cap="none">
                  <a:solidFill>
                    <a:srgbClr val="00264C"/>
                  </a:solidFill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elokuu</a:t>
              </a:r>
              <a:endParaRPr>
                <a:uFillTx/>
              </a:endParaRPr>
            </a:p>
          </p:txBody>
        </p:sp>
        <p:sp>
          <p:nvSpPr>
            <p:cNvPr id="93" name="Google Shape;93;p16"/>
            <p:cNvSpPr txBox="1">
              <a:spLocks/>
            </p:cNvSpPr>
            <p:nvPr/>
          </p:nvSpPr>
          <p:spPr>
            <a:xfrm>
              <a:off x="1600200" y="2209800"/>
              <a:ext cx="20448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E9"/>
                </a:buClr>
                <a:buFont typeface="Comic Sans MS"/>
                <a:buNone/>
              </a:pPr>
              <a:r>
                <a:rPr lang="fi-FI" sz="1400" b="1" i="0" u="none" strike="noStrike" cap="none">
                  <a:solidFill>
                    <a:srgbClr val="FFFFE9"/>
                  </a:solidFill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1. SYKSY</a:t>
              </a:r>
              <a:endParaRPr>
                <a:uFillTx/>
              </a:endParaRPr>
            </a:p>
          </p:txBody>
        </p:sp>
        <p:sp>
          <p:nvSpPr>
            <p:cNvPr id="94" name="Google Shape;94;p16"/>
            <p:cNvSpPr txBox="1">
              <a:spLocks/>
            </p:cNvSpPr>
            <p:nvPr/>
          </p:nvSpPr>
          <p:spPr>
            <a:xfrm>
              <a:off x="5359400" y="2235200"/>
              <a:ext cx="21717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E9"/>
                </a:buClr>
                <a:buFont typeface="Comic Sans MS"/>
                <a:buNone/>
              </a:pPr>
              <a:r>
                <a:rPr lang="fi-FI" sz="1400" b="1" i="0" u="none" strike="noStrike" cap="none">
                  <a:solidFill>
                    <a:srgbClr val="FFFFE9"/>
                  </a:solidFill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1. KEVÄT</a:t>
              </a:r>
              <a:endParaRPr>
                <a:uFillTx/>
              </a:endParaRPr>
            </a:p>
          </p:txBody>
        </p:sp>
        <p:sp>
          <p:nvSpPr>
            <p:cNvPr id="95" name="Google Shape;95;p16"/>
            <p:cNvSpPr txBox="1">
              <a:spLocks/>
            </p:cNvSpPr>
            <p:nvPr/>
          </p:nvSpPr>
          <p:spPr>
            <a:xfrm>
              <a:off x="1279525" y="2989262"/>
              <a:ext cx="7494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64C"/>
                </a:buClr>
                <a:buFont typeface="Comic Sans MS"/>
                <a:buNone/>
              </a:pPr>
              <a:r>
                <a:rPr lang="fi-FI" sz="1200" b="0" i="0" u="none" strike="noStrike" cap="none">
                  <a:solidFill>
                    <a:srgbClr val="00264C"/>
                  </a:solidFill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syyskuu</a:t>
              </a:r>
              <a:endParaRPr>
                <a:uFillTx/>
              </a:endParaRPr>
            </a:p>
          </p:txBody>
        </p:sp>
        <p:sp>
          <p:nvSpPr>
            <p:cNvPr id="96" name="Google Shape;96;p16"/>
            <p:cNvSpPr txBox="1">
              <a:spLocks/>
            </p:cNvSpPr>
            <p:nvPr/>
          </p:nvSpPr>
          <p:spPr>
            <a:xfrm>
              <a:off x="2076450" y="2989262"/>
              <a:ext cx="8382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64C"/>
                </a:buClr>
                <a:buFont typeface="Comic Sans MS"/>
                <a:buNone/>
              </a:pPr>
              <a:r>
                <a:rPr lang="fi-FI" sz="1200" b="0" i="0" u="none" strike="noStrike" cap="none">
                  <a:solidFill>
                    <a:srgbClr val="00264C"/>
                  </a:solidFill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lokakuu</a:t>
              </a:r>
              <a:endParaRPr>
                <a:uFillTx/>
              </a:endParaRPr>
            </a:p>
          </p:txBody>
        </p:sp>
        <p:sp>
          <p:nvSpPr>
            <p:cNvPr id="97" name="Google Shape;97;p16"/>
            <p:cNvSpPr txBox="1">
              <a:spLocks/>
            </p:cNvSpPr>
            <p:nvPr/>
          </p:nvSpPr>
          <p:spPr>
            <a:xfrm>
              <a:off x="2860675" y="2989262"/>
              <a:ext cx="9525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64C"/>
                </a:buClr>
                <a:buFont typeface="Comic Sans MS"/>
                <a:buNone/>
              </a:pPr>
              <a:r>
                <a:rPr lang="fi-FI" sz="1200" b="0" i="0" u="none" strike="noStrike" cap="none">
                  <a:solidFill>
                    <a:srgbClr val="00264C"/>
                  </a:solidFill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marraskuu</a:t>
              </a:r>
              <a:endParaRPr>
                <a:uFillTx/>
              </a:endParaRPr>
            </a:p>
          </p:txBody>
        </p:sp>
        <p:sp>
          <p:nvSpPr>
            <p:cNvPr id="98" name="Google Shape;98;p16"/>
            <p:cNvSpPr txBox="1">
              <a:spLocks/>
            </p:cNvSpPr>
            <p:nvPr/>
          </p:nvSpPr>
          <p:spPr>
            <a:xfrm>
              <a:off x="3810000" y="2989262"/>
              <a:ext cx="8127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64C"/>
                </a:buClr>
                <a:buFont typeface="Comic Sans MS"/>
                <a:buNone/>
              </a:pPr>
              <a:r>
                <a:rPr lang="fi-FI" sz="1200" b="0" i="0" u="none" strike="noStrike" cap="none">
                  <a:solidFill>
                    <a:srgbClr val="00264C"/>
                  </a:solidFill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joulukuu</a:t>
              </a:r>
              <a:endParaRPr>
                <a:uFillTx/>
              </a:endParaRPr>
            </a:p>
          </p:txBody>
        </p:sp>
        <p:sp>
          <p:nvSpPr>
            <p:cNvPr id="99" name="Google Shape;99;p16"/>
            <p:cNvSpPr txBox="1">
              <a:spLocks/>
            </p:cNvSpPr>
            <p:nvPr/>
          </p:nvSpPr>
          <p:spPr>
            <a:xfrm>
              <a:off x="4622800" y="2989262"/>
              <a:ext cx="10668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64C"/>
                </a:buClr>
                <a:buFont typeface="Comic Sans MS"/>
                <a:buNone/>
              </a:pPr>
              <a:r>
                <a:rPr lang="fi-FI" sz="1200" b="0" i="0" u="none" strike="noStrike" cap="none">
                  <a:solidFill>
                    <a:srgbClr val="00264C"/>
                  </a:solidFill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tammikuu</a:t>
              </a:r>
              <a:endParaRPr>
                <a:uFillTx/>
              </a:endParaRPr>
            </a:p>
          </p:txBody>
        </p:sp>
        <p:sp>
          <p:nvSpPr>
            <p:cNvPr id="100" name="Google Shape;100;p16"/>
            <p:cNvSpPr txBox="1">
              <a:spLocks/>
            </p:cNvSpPr>
            <p:nvPr/>
          </p:nvSpPr>
          <p:spPr>
            <a:xfrm>
              <a:off x="5441950" y="2989262"/>
              <a:ext cx="8508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64C"/>
                </a:buClr>
                <a:buFont typeface="Comic Sans MS"/>
                <a:buNone/>
              </a:pPr>
              <a:r>
                <a:rPr lang="fi-FI" sz="1200" b="0" i="0" u="none" strike="noStrike" cap="none">
                  <a:solidFill>
                    <a:srgbClr val="00264C"/>
                  </a:solidFill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helmikuu</a:t>
              </a:r>
              <a:endParaRPr>
                <a:uFillTx/>
              </a:endParaRPr>
            </a:p>
          </p:txBody>
        </p:sp>
        <p:sp>
          <p:nvSpPr>
            <p:cNvPr id="101" name="Google Shape;101;p16"/>
            <p:cNvSpPr txBox="1">
              <a:spLocks/>
            </p:cNvSpPr>
            <p:nvPr/>
          </p:nvSpPr>
          <p:spPr>
            <a:xfrm>
              <a:off x="6223000" y="2989262"/>
              <a:ext cx="8889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64C"/>
                </a:buClr>
                <a:buFont typeface="Comic Sans MS"/>
                <a:buNone/>
              </a:pPr>
              <a:r>
                <a:rPr lang="fi-FI" sz="1200" b="0" i="0" u="none" strike="noStrike" cap="none">
                  <a:solidFill>
                    <a:srgbClr val="00264C"/>
                  </a:solidFill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maaliskuu</a:t>
              </a:r>
              <a:endParaRPr>
                <a:uFillTx/>
              </a:endParaRPr>
            </a:p>
          </p:txBody>
        </p:sp>
        <p:sp>
          <p:nvSpPr>
            <p:cNvPr id="102" name="Google Shape;102;p16"/>
            <p:cNvSpPr txBox="1">
              <a:spLocks/>
            </p:cNvSpPr>
            <p:nvPr/>
          </p:nvSpPr>
          <p:spPr>
            <a:xfrm>
              <a:off x="6965950" y="2989262"/>
              <a:ext cx="8127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64C"/>
                </a:buClr>
                <a:buFont typeface="Comic Sans MS"/>
                <a:buNone/>
              </a:pPr>
              <a:r>
                <a:rPr lang="fi-FI" sz="1200" b="0" i="0" u="none" strike="noStrike" cap="none">
                  <a:solidFill>
                    <a:srgbClr val="00264C"/>
                  </a:solidFill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huhtikuu</a:t>
              </a:r>
              <a:endParaRPr>
                <a:uFillTx/>
              </a:endParaRPr>
            </a:p>
          </p:txBody>
        </p:sp>
        <p:sp>
          <p:nvSpPr>
            <p:cNvPr id="103" name="Google Shape;103;p16"/>
            <p:cNvSpPr txBox="1">
              <a:spLocks/>
            </p:cNvSpPr>
            <p:nvPr/>
          </p:nvSpPr>
          <p:spPr>
            <a:xfrm>
              <a:off x="7683500" y="2989262"/>
              <a:ext cx="8382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64C"/>
                </a:buClr>
                <a:buFont typeface="Comic Sans MS"/>
                <a:buNone/>
              </a:pPr>
              <a:r>
                <a:rPr lang="fi-FI" sz="1200" b="0" i="0" u="none" strike="noStrike" cap="none">
                  <a:solidFill>
                    <a:srgbClr val="00264C"/>
                  </a:solidFill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toukokuu</a:t>
              </a:r>
              <a:endParaRPr>
                <a:uFillTx/>
              </a:endParaRPr>
            </a:p>
          </p:txBody>
        </p:sp>
        <p:sp>
          <p:nvSpPr>
            <p:cNvPr id="104" name="Google Shape;104;p16"/>
            <p:cNvSpPr txBox="1">
              <a:spLocks/>
            </p:cNvSpPr>
            <p:nvPr/>
          </p:nvSpPr>
          <p:spPr>
            <a:xfrm>
              <a:off x="776287" y="2584450"/>
              <a:ext cx="1303200" cy="342900"/>
            </a:xfrm>
            <a:prstGeom prst="rect">
              <a:avLst/>
            </a:prstGeom>
            <a:gradFill>
              <a:gsLst>
                <a:gs pos="0">
                  <a:srgbClr val="76766C"/>
                </a:gs>
                <a:gs pos="50000">
                  <a:srgbClr val="FFFFE9"/>
                </a:gs>
                <a:gs pos="100000">
                  <a:srgbClr val="76766C"/>
                </a:gs>
              </a:gsLst>
              <a:lin ang="5400012" scaled="0"/>
            </a:gradFill>
            <a:ln w="12700" cap="sq" cmpd="sng">
              <a:solidFill>
                <a:srgbClr val="33333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264C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5" name="Google Shape;105;p16"/>
            <p:cNvSpPr txBox="1">
              <a:spLocks/>
            </p:cNvSpPr>
            <p:nvPr/>
          </p:nvSpPr>
          <p:spPr>
            <a:xfrm>
              <a:off x="1030347" y="2489977"/>
              <a:ext cx="839700" cy="2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64C"/>
                </a:buClr>
                <a:buFont typeface="Comic Sans MS"/>
                <a:buNone/>
              </a:pPr>
              <a:r>
                <a:rPr lang="fi-FI" sz="1300" b="1" i="0" u="none" strike="noStrike" cap="none">
                  <a:solidFill>
                    <a:srgbClr val="00264C"/>
                  </a:solidFill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1. jakso</a:t>
              </a:r>
              <a:endParaRPr>
                <a:uFillTx/>
              </a:endParaRPr>
            </a:p>
          </p:txBody>
        </p:sp>
        <p:sp>
          <p:nvSpPr>
            <p:cNvPr id="106" name="Google Shape;106;p16"/>
            <p:cNvSpPr txBox="1">
              <a:spLocks/>
            </p:cNvSpPr>
            <p:nvPr/>
          </p:nvSpPr>
          <p:spPr>
            <a:xfrm>
              <a:off x="2314575" y="2584450"/>
              <a:ext cx="1284300" cy="342900"/>
            </a:xfrm>
            <a:prstGeom prst="rect">
              <a:avLst/>
            </a:prstGeom>
            <a:gradFill>
              <a:gsLst>
                <a:gs pos="0">
                  <a:srgbClr val="43433D"/>
                </a:gs>
                <a:gs pos="50000">
                  <a:srgbClr val="FFFFE9"/>
                </a:gs>
                <a:gs pos="100000">
                  <a:srgbClr val="43433D"/>
                </a:gs>
              </a:gsLst>
              <a:lin ang="5400012" scaled="0"/>
            </a:gradFill>
            <a:ln w="12700" cap="sq" cmpd="sng">
              <a:solidFill>
                <a:srgbClr val="33333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264C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7" name="Google Shape;107;p16"/>
            <p:cNvSpPr txBox="1">
              <a:spLocks/>
            </p:cNvSpPr>
            <p:nvPr/>
          </p:nvSpPr>
          <p:spPr>
            <a:xfrm>
              <a:off x="2543214" y="2539987"/>
              <a:ext cx="839700" cy="2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64C"/>
                </a:buClr>
                <a:buFont typeface="Comic Sans MS"/>
                <a:buNone/>
              </a:pPr>
              <a:r>
                <a:rPr lang="fi-FI" sz="1300" b="1" i="0" u="none" strike="noStrike" cap="none">
                  <a:solidFill>
                    <a:srgbClr val="00264C"/>
                  </a:solidFill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2. jakso</a:t>
              </a:r>
              <a:endParaRPr>
                <a:uFillTx/>
              </a:endParaRPr>
            </a:p>
          </p:txBody>
        </p:sp>
        <p:sp>
          <p:nvSpPr>
            <p:cNvPr id="108" name="Google Shape;108;p16"/>
            <p:cNvSpPr txBox="1">
              <a:spLocks/>
            </p:cNvSpPr>
            <p:nvPr/>
          </p:nvSpPr>
          <p:spPr>
            <a:xfrm>
              <a:off x="4057760" y="2539987"/>
              <a:ext cx="839700" cy="2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64C"/>
                </a:buClr>
                <a:buFont typeface="Comic Sans MS"/>
                <a:buNone/>
              </a:pPr>
              <a:r>
                <a:rPr lang="fi-FI" sz="1300" b="1" i="0" u="none" strike="noStrike" cap="none">
                  <a:solidFill>
                    <a:srgbClr val="00264C"/>
                  </a:solidFill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3. jakso</a:t>
              </a:r>
              <a:endParaRPr>
                <a:uFillTx/>
              </a:endParaRPr>
            </a:p>
          </p:txBody>
        </p:sp>
        <p:sp>
          <p:nvSpPr>
            <p:cNvPr id="109" name="Google Shape;109;p16"/>
            <p:cNvSpPr txBox="1">
              <a:spLocks/>
            </p:cNvSpPr>
            <p:nvPr/>
          </p:nvSpPr>
          <p:spPr>
            <a:xfrm>
              <a:off x="5587322" y="2539987"/>
              <a:ext cx="839700" cy="2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64C"/>
                </a:buClr>
                <a:buFont typeface="Comic Sans MS"/>
                <a:buNone/>
              </a:pPr>
              <a:r>
                <a:rPr lang="fi-FI" sz="1300" b="1" i="0" u="none" strike="noStrike" cap="none">
                  <a:solidFill>
                    <a:srgbClr val="00264C"/>
                  </a:solidFill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4. jakso</a:t>
              </a:r>
              <a:endParaRPr>
                <a:uFillTx/>
              </a:endParaRPr>
            </a:p>
          </p:txBody>
        </p:sp>
        <p:sp>
          <p:nvSpPr>
            <p:cNvPr id="110" name="Google Shape;110;p16"/>
            <p:cNvSpPr txBox="1">
              <a:spLocks/>
            </p:cNvSpPr>
            <p:nvPr/>
          </p:nvSpPr>
          <p:spPr>
            <a:xfrm>
              <a:off x="6932571" y="2513740"/>
              <a:ext cx="1284300" cy="342900"/>
            </a:xfrm>
            <a:prstGeom prst="rect">
              <a:avLst/>
            </a:prstGeom>
            <a:gradFill>
              <a:gsLst>
                <a:gs pos="0">
                  <a:srgbClr val="43433D"/>
                </a:gs>
                <a:gs pos="50000">
                  <a:srgbClr val="FFFFE9"/>
                </a:gs>
                <a:gs pos="100000">
                  <a:srgbClr val="43433D"/>
                </a:gs>
              </a:gsLst>
              <a:lin ang="5400012" scaled="0"/>
            </a:gradFill>
            <a:ln w="12700" cap="sq" cmpd="sng">
              <a:solidFill>
                <a:srgbClr val="33333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264C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" name="Google Shape;111;p16"/>
            <p:cNvSpPr txBox="1">
              <a:spLocks/>
            </p:cNvSpPr>
            <p:nvPr/>
          </p:nvSpPr>
          <p:spPr>
            <a:xfrm>
              <a:off x="7154862" y="2608262"/>
              <a:ext cx="839700" cy="2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64C"/>
                </a:buClr>
                <a:buFont typeface="Comic Sans MS"/>
                <a:buNone/>
              </a:pPr>
              <a:r>
                <a:rPr lang="fi-FI" sz="1300" b="1" i="0" u="none" strike="noStrike" cap="none">
                  <a:solidFill>
                    <a:srgbClr val="00264C"/>
                  </a:solidFill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5. jakso</a:t>
              </a:r>
              <a:endParaRPr>
                <a:uFillTx/>
              </a:endParaRPr>
            </a:p>
          </p:txBody>
        </p:sp>
        <p:sp>
          <p:nvSpPr>
            <p:cNvPr id="112" name="Google Shape;112;p16"/>
            <p:cNvSpPr txBox="1">
              <a:spLocks/>
            </p:cNvSpPr>
            <p:nvPr/>
          </p:nvSpPr>
          <p:spPr>
            <a:xfrm>
              <a:off x="2073275" y="2584450"/>
              <a:ext cx="250800" cy="342900"/>
            </a:xfrm>
            <a:prstGeom prst="rect">
              <a:avLst/>
            </a:prstGeom>
            <a:gradFill>
              <a:gsLst>
                <a:gs pos="0">
                  <a:srgbClr val="191E32"/>
                </a:gs>
                <a:gs pos="50000">
                  <a:srgbClr val="262D4C"/>
                </a:gs>
                <a:gs pos="100000">
                  <a:srgbClr val="191E32"/>
                </a:gs>
              </a:gsLst>
              <a:lin ang="5400012" scaled="0"/>
            </a:gradFill>
            <a:ln w="12700" cap="sq" cmpd="sng">
              <a:solidFill>
                <a:srgbClr val="33333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264C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" name="Google Shape;113;p16"/>
            <p:cNvSpPr txBox="1">
              <a:spLocks/>
            </p:cNvSpPr>
            <p:nvPr/>
          </p:nvSpPr>
          <p:spPr>
            <a:xfrm>
              <a:off x="3602037" y="2584450"/>
              <a:ext cx="231900" cy="342900"/>
            </a:xfrm>
            <a:prstGeom prst="rect">
              <a:avLst/>
            </a:prstGeom>
            <a:gradFill>
              <a:gsLst>
                <a:gs pos="0">
                  <a:srgbClr val="191E32"/>
                </a:gs>
                <a:gs pos="50000">
                  <a:srgbClr val="262D4C"/>
                </a:gs>
                <a:gs pos="100000">
                  <a:srgbClr val="191E32"/>
                </a:gs>
              </a:gsLst>
              <a:lin ang="5400012" scaled="0"/>
            </a:gradFill>
            <a:ln w="12700" cap="sq" cmpd="sng">
              <a:solidFill>
                <a:srgbClr val="33333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264C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" name="Google Shape;114;p16"/>
            <p:cNvSpPr txBox="1">
              <a:spLocks/>
            </p:cNvSpPr>
            <p:nvPr/>
          </p:nvSpPr>
          <p:spPr>
            <a:xfrm>
              <a:off x="5121275" y="2584450"/>
              <a:ext cx="231900" cy="342900"/>
            </a:xfrm>
            <a:prstGeom prst="rect">
              <a:avLst/>
            </a:prstGeom>
            <a:gradFill>
              <a:gsLst>
                <a:gs pos="0">
                  <a:srgbClr val="191E32"/>
                </a:gs>
                <a:gs pos="50000">
                  <a:srgbClr val="262D4C"/>
                </a:gs>
                <a:gs pos="100000">
                  <a:srgbClr val="191E32"/>
                </a:gs>
              </a:gsLst>
              <a:lin ang="5400012" scaled="0"/>
            </a:gradFill>
            <a:ln w="12700" cap="sq" cmpd="sng">
              <a:solidFill>
                <a:srgbClr val="33333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264C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" name="Google Shape;115;p16"/>
            <p:cNvSpPr txBox="1">
              <a:spLocks/>
            </p:cNvSpPr>
            <p:nvPr/>
          </p:nvSpPr>
          <p:spPr>
            <a:xfrm>
              <a:off x="6661150" y="2584450"/>
              <a:ext cx="231900" cy="342900"/>
            </a:xfrm>
            <a:prstGeom prst="rect">
              <a:avLst/>
            </a:prstGeom>
            <a:gradFill>
              <a:gsLst>
                <a:gs pos="0">
                  <a:srgbClr val="191E32"/>
                </a:gs>
                <a:gs pos="50000">
                  <a:srgbClr val="262D4C"/>
                </a:gs>
                <a:gs pos="100000">
                  <a:srgbClr val="191E32"/>
                </a:gs>
              </a:gsLst>
              <a:lin ang="5400012" scaled="0"/>
            </a:gradFill>
            <a:ln w="12700" cap="sq" cmpd="sng">
              <a:solidFill>
                <a:srgbClr val="33333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264C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" name="Google Shape;116;p16"/>
            <p:cNvSpPr txBox="1">
              <a:spLocks/>
            </p:cNvSpPr>
            <p:nvPr/>
          </p:nvSpPr>
          <p:spPr>
            <a:xfrm>
              <a:off x="8175625" y="2584450"/>
              <a:ext cx="231900" cy="342900"/>
            </a:xfrm>
            <a:prstGeom prst="rect">
              <a:avLst/>
            </a:prstGeom>
            <a:gradFill>
              <a:gsLst>
                <a:gs pos="0">
                  <a:srgbClr val="191E32"/>
                </a:gs>
                <a:gs pos="50000">
                  <a:srgbClr val="262D4C"/>
                </a:gs>
                <a:gs pos="100000">
                  <a:srgbClr val="191E32"/>
                </a:gs>
              </a:gsLst>
              <a:lin ang="5400012" scaled="0"/>
            </a:gradFill>
            <a:ln w="12700" cap="sq" cmpd="sng">
              <a:solidFill>
                <a:srgbClr val="33333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264C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0E0B03-5332-403F-BDC1-B5AB7D775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984" y="243747"/>
            <a:ext cx="6059016" cy="710952"/>
          </a:xfrm>
        </p:spPr>
        <p:txBody>
          <a:bodyPr/>
          <a:lstStyle/>
          <a:p>
            <a:pPr indent="0">
              <a:buNone/>
            </a:pPr>
            <a:r>
              <a:rPr lang="fi-FI" sz="2400" b="1" dirty="0">
                <a:latin typeface="Arial Rounded MT Bold" panose="020F0704030504030204" pitchFamily="34" charset="0"/>
              </a:rPr>
              <a:t>OPINTOJEN MITOITUS</a:t>
            </a:r>
            <a:endParaRPr lang="fi-FI" sz="2400" dirty="0"/>
          </a:p>
        </p:txBody>
      </p:sp>
      <p:sp>
        <p:nvSpPr>
          <p:cNvPr id="3" name="Nuoli: Viisikulmio 2">
            <a:extLst>
              <a:ext uri="{FF2B5EF4-FFF2-40B4-BE49-F238E27FC236}">
                <a16:creationId xmlns:a16="http://schemas.microsoft.com/office/drawing/2014/main" id="{14152ECD-13C0-4F82-9848-D30E53A2D344}"/>
              </a:ext>
            </a:extLst>
          </p:cNvPr>
          <p:cNvSpPr/>
          <p:nvPr/>
        </p:nvSpPr>
        <p:spPr>
          <a:xfrm>
            <a:off x="323528" y="1484784"/>
            <a:ext cx="2592288" cy="710952"/>
          </a:xfrm>
          <a:prstGeom prst="homePlat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Opintopiste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BC069A2-37DE-48F4-91CB-3F85C864DC66}"/>
              </a:ext>
            </a:extLst>
          </p:cNvPr>
          <p:cNvSpPr txBox="1"/>
          <p:nvPr/>
        </p:nvSpPr>
        <p:spPr>
          <a:xfrm>
            <a:off x="3275856" y="1321631"/>
            <a:ext cx="5112568" cy="1200329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/>
              <a:t>opetuksen mitoituksen peruste on opintopiste = 14 tuntia 15 min.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/>
              <a:t>opintoihin kuuluu lisäksi tarpeellinen määrä opiskelijan omatoimista työskentelyä</a:t>
            </a:r>
          </a:p>
        </p:txBody>
      </p:sp>
      <p:sp>
        <p:nvSpPr>
          <p:cNvPr id="5" name="Nuoli: Viisikulmio 4">
            <a:extLst>
              <a:ext uri="{FF2B5EF4-FFF2-40B4-BE49-F238E27FC236}">
                <a16:creationId xmlns:a16="http://schemas.microsoft.com/office/drawing/2014/main" id="{937AF901-2330-4A29-B00C-DE63D2414715}"/>
              </a:ext>
            </a:extLst>
          </p:cNvPr>
          <p:cNvSpPr/>
          <p:nvPr/>
        </p:nvSpPr>
        <p:spPr>
          <a:xfrm>
            <a:off x="293404" y="2982769"/>
            <a:ext cx="2592288" cy="710952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Opintojakso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144FC7C-1C8C-4E71-9736-B99D6DECDCE6}"/>
              </a:ext>
            </a:extLst>
          </p:cNvPr>
          <p:cNvSpPr txBox="1"/>
          <p:nvPr/>
        </p:nvSpPr>
        <p:spPr>
          <a:xfrm>
            <a:off x="3225080" y="3076635"/>
            <a:ext cx="5214120" cy="52322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/>
              <a:t>pakolliset ja valtakunnalliset valinnaiset opinnot järjestetään 1-4 opintopisteen laajuisina opintojaksoina</a:t>
            </a: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F4D9D517-5821-431B-ADAE-32E11F96BD22}"/>
              </a:ext>
            </a:extLst>
          </p:cNvPr>
          <p:cNvGrpSpPr/>
          <p:nvPr/>
        </p:nvGrpSpPr>
        <p:grpSpPr>
          <a:xfrm>
            <a:off x="293404" y="4311223"/>
            <a:ext cx="8148881" cy="2060977"/>
            <a:chOff x="293404" y="4311223"/>
            <a:chExt cx="8148881" cy="2060977"/>
          </a:xfrm>
        </p:grpSpPr>
        <p:sp>
          <p:nvSpPr>
            <p:cNvPr id="7" name="Nuoli: Viisikulmio 6">
              <a:extLst>
                <a:ext uri="{FF2B5EF4-FFF2-40B4-BE49-F238E27FC236}">
                  <a16:creationId xmlns:a16="http://schemas.microsoft.com/office/drawing/2014/main" id="{825D020C-FA5A-4702-B4CC-63C552BFAC0F}"/>
                </a:ext>
              </a:extLst>
            </p:cNvPr>
            <p:cNvSpPr/>
            <p:nvPr/>
          </p:nvSpPr>
          <p:spPr>
            <a:xfrm>
              <a:off x="325851" y="4311223"/>
              <a:ext cx="2592288" cy="710952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400" b="1" dirty="0"/>
                <a:t>Lukion oppimäärä</a:t>
              </a:r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B2F5B36F-DDE1-402B-980C-102A3F9221A8}"/>
                </a:ext>
              </a:extLst>
            </p:cNvPr>
            <p:cNvSpPr txBox="1"/>
            <p:nvPr/>
          </p:nvSpPr>
          <p:spPr>
            <a:xfrm>
              <a:off x="3228165" y="4403296"/>
              <a:ext cx="5214120" cy="646331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b="1" dirty="0"/>
                <a:t>nuorille tarkoitetun lukiokoulutuksen oppimäärän laajuus on vähintään 150 opintopistettä</a:t>
              </a:r>
            </a:p>
          </p:txBody>
        </p:sp>
        <p:sp>
          <p:nvSpPr>
            <p:cNvPr id="9" name="Nuoli: Viisikulmio 8">
              <a:extLst>
                <a:ext uri="{FF2B5EF4-FFF2-40B4-BE49-F238E27FC236}">
                  <a16:creationId xmlns:a16="http://schemas.microsoft.com/office/drawing/2014/main" id="{11495B46-BC4F-4EB0-9309-2E903092E3B1}"/>
                </a:ext>
              </a:extLst>
            </p:cNvPr>
            <p:cNvSpPr/>
            <p:nvPr/>
          </p:nvSpPr>
          <p:spPr>
            <a:xfrm>
              <a:off x="293404" y="5661248"/>
              <a:ext cx="2592288" cy="710952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400" b="1" dirty="0"/>
                <a:t>Opetus-suunnitelma</a:t>
              </a: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8C8F27BF-68D2-46EB-AACA-0135AFCF738D}"/>
                </a:ext>
              </a:extLst>
            </p:cNvPr>
            <p:cNvSpPr txBox="1"/>
            <p:nvPr/>
          </p:nvSpPr>
          <p:spPr>
            <a:xfrm>
              <a:off x="3225080" y="5721791"/>
              <a:ext cx="5214120" cy="523220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b="1" dirty="0"/>
                <a:t>uudistetut opetussuunnitelmat otettiin käyttöön 1.8.2021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408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uora yhdysviiva 35"/>
          <p:cNvCxnSpPr/>
          <p:nvPr/>
        </p:nvCxnSpPr>
        <p:spPr>
          <a:xfrm>
            <a:off x="2390158" y="2348881"/>
            <a:ext cx="322595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Vuokaaviosymboli: Tallennettu tieto 3"/>
          <p:cNvSpPr/>
          <p:nvPr/>
        </p:nvSpPr>
        <p:spPr>
          <a:xfrm>
            <a:off x="147046" y="1998133"/>
            <a:ext cx="2016224" cy="720080"/>
          </a:xfrm>
          <a:prstGeom prst="flowChartOnlineStorag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Pakolliset opinnot</a:t>
            </a:r>
          </a:p>
        </p:txBody>
      </p:sp>
      <p:sp>
        <p:nvSpPr>
          <p:cNvPr id="5" name="Ellipsi 4"/>
          <p:cNvSpPr/>
          <p:nvPr/>
        </p:nvSpPr>
        <p:spPr>
          <a:xfrm>
            <a:off x="1958110" y="2060849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2735796" y="2060849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3527884" y="2060849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5054454" y="2060849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Tekstiruutu 42"/>
          <p:cNvSpPr txBox="1"/>
          <p:nvPr/>
        </p:nvSpPr>
        <p:spPr>
          <a:xfrm>
            <a:off x="445942" y="2780929"/>
            <a:ext cx="6502322" cy="338554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valtakunnallisesti määritetyt yhteiset tavoitteet ja sisällöt</a:t>
            </a:r>
          </a:p>
        </p:txBody>
      </p:sp>
      <p:sp>
        <p:nvSpPr>
          <p:cNvPr id="46" name="Vuokaaviosymboli: Tallennettu tieto 45"/>
          <p:cNvSpPr/>
          <p:nvPr/>
        </p:nvSpPr>
        <p:spPr>
          <a:xfrm rot="10800000">
            <a:off x="5349687" y="1988841"/>
            <a:ext cx="3607601" cy="720080"/>
          </a:xfrm>
          <a:prstGeom prst="flowChartOnlineStorag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7" name="Tekstiruutu 46"/>
          <p:cNvSpPr txBox="1"/>
          <p:nvPr/>
        </p:nvSpPr>
        <p:spPr>
          <a:xfrm>
            <a:off x="6024793" y="1993339"/>
            <a:ext cx="2880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Arial Rounded MT Bold" panose="020F0704030504030204" pitchFamily="34" charset="0"/>
              </a:rPr>
              <a:t>Jokaisen opiskeltava 94-102 opintopistettä riippuen matematiikan valinnasta</a:t>
            </a:r>
          </a:p>
        </p:txBody>
      </p:sp>
      <p:sp>
        <p:nvSpPr>
          <p:cNvPr id="32" name="Suorakulmio 31"/>
          <p:cNvSpPr/>
          <p:nvPr/>
        </p:nvSpPr>
        <p:spPr>
          <a:xfrm>
            <a:off x="134624" y="1118694"/>
            <a:ext cx="8680254" cy="538609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fi-FI" sz="7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i-FI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Lukio-opinnot mitoitetaan opintopisteinä. Opiskelijan on suoritettava vähintään 150 opintopistettä.</a:t>
            </a:r>
            <a:endParaRPr lang="fi-FI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i-FI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4" name="Otsikko 33"/>
          <p:cNvSpPr txBox="1">
            <a:spLocks noGrp="1"/>
          </p:cNvSpPr>
          <p:nvPr>
            <p:ph type="title"/>
          </p:nvPr>
        </p:nvSpPr>
        <p:spPr>
          <a:xfrm>
            <a:off x="3147548" y="325730"/>
            <a:ext cx="3717654" cy="553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>
              <a:buNone/>
            </a:pPr>
            <a:r>
              <a:rPr lang="fi-FI" sz="2400" b="1" dirty="0">
                <a:latin typeface="Arial Rounded MT Bold" panose="020F0704030504030204" pitchFamily="34" charset="0"/>
              </a:rPr>
              <a:t>OPINTOJEN RAKENNE</a:t>
            </a: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FCFECF6B-59C2-4217-BA8E-819DFBED0A04}"/>
              </a:ext>
            </a:extLst>
          </p:cNvPr>
          <p:cNvGrpSpPr/>
          <p:nvPr/>
        </p:nvGrpSpPr>
        <p:grpSpPr>
          <a:xfrm>
            <a:off x="107504" y="3561404"/>
            <a:ext cx="8810242" cy="2828635"/>
            <a:chOff x="107504" y="3561404"/>
            <a:chExt cx="8810242" cy="2828635"/>
          </a:xfrm>
        </p:grpSpPr>
        <p:cxnSp>
          <p:nvCxnSpPr>
            <p:cNvPr id="35" name="Suora yhdysviiva 34">
              <a:extLst>
                <a:ext uri="{FF2B5EF4-FFF2-40B4-BE49-F238E27FC236}">
                  <a16:creationId xmlns:a16="http://schemas.microsoft.com/office/drawing/2014/main" id="{3283DD04-B8DA-437D-9E16-231A14E10E8B}"/>
                </a:ext>
              </a:extLst>
            </p:cNvPr>
            <p:cNvCxnSpPr/>
            <p:nvPr/>
          </p:nvCxnSpPr>
          <p:spPr>
            <a:xfrm>
              <a:off x="2350616" y="3921444"/>
              <a:ext cx="322595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Vuokaaviosymboli: Tallennettu tieto 47">
              <a:extLst>
                <a:ext uri="{FF2B5EF4-FFF2-40B4-BE49-F238E27FC236}">
                  <a16:creationId xmlns:a16="http://schemas.microsoft.com/office/drawing/2014/main" id="{29592DC3-D90B-41F3-9174-35ED66689986}"/>
                </a:ext>
              </a:extLst>
            </p:cNvPr>
            <p:cNvSpPr/>
            <p:nvPr/>
          </p:nvSpPr>
          <p:spPr>
            <a:xfrm>
              <a:off x="107504" y="3570696"/>
              <a:ext cx="2160612" cy="720080"/>
            </a:xfrm>
            <a:prstGeom prst="flowChartOnlineStorag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Valtakunnalliset valinnaiset</a:t>
              </a:r>
              <a:r>
                <a:rPr lang="fi-FI" sz="1200" b="1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fi-FI" sz="1200" b="1" dirty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opinnot</a:t>
              </a:r>
              <a:endParaRPr lang="fi-FI" sz="1600" b="1" dirty="0">
                <a:solidFill>
                  <a:srgbClr val="FFFF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54" name="Ellipsi 53">
              <a:extLst>
                <a:ext uri="{FF2B5EF4-FFF2-40B4-BE49-F238E27FC236}">
                  <a16:creationId xmlns:a16="http://schemas.microsoft.com/office/drawing/2014/main" id="{60E03AEA-B157-4652-838A-587F94926154}"/>
                </a:ext>
              </a:extLst>
            </p:cNvPr>
            <p:cNvSpPr/>
            <p:nvPr/>
          </p:nvSpPr>
          <p:spPr>
            <a:xfrm>
              <a:off x="1918568" y="3633412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5" name="Ellipsi 54">
              <a:extLst>
                <a:ext uri="{FF2B5EF4-FFF2-40B4-BE49-F238E27FC236}">
                  <a16:creationId xmlns:a16="http://schemas.microsoft.com/office/drawing/2014/main" id="{1BDB3692-8D3C-407E-9FE7-ACB06F0462B4}"/>
                </a:ext>
              </a:extLst>
            </p:cNvPr>
            <p:cNvSpPr/>
            <p:nvPr/>
          </p:nvSpPr>
          <p:spPr>
            <a:xfrm>
              <a:off x="2696254" y="3633412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6" name="Ellipsi 55">
              <a:extLst>
                <a:ext uri="{FF2B5EF4-FFF2-40B4-BE49-F238E27FC236}">
                  <a16:creationId xmlns:a16="http://schemas.microsoft.com/office/drawing/2014/main" id="{DC6E2364-0A90-4A72-8389-903F5B91E01D}"/>
                </a:ext>
              </a:extLst>
            </p:cNvPr>
            <p:cNvSpPr/>
            <p:nvPr/>
          </p:nvSpPr>
          <p:spPr>
            <a:xfrm>
              <a:off x="3488342" y="3633412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7" name="Ellipsi 56">
              <a:extLst>
                <a:ext uri="{FF2B5EF4-FFF2-40B4-BE49-F238E27FC236}">
                  <a16:creationId xmlns:a16="http://schemas.microsoft.com/office/drawing/2014/main" id="{47FD63E5-CEBD-4C24-8AE0-F14D6078027F}"/>
                </a:ext>
              </a:extLst>
            </p:cNvPr>
            <p:cNvSpPr/>
            <p:nvPr/>
          </p:nvSpPr>
          <p:spPr>
            <a:xfrm>
              <a:off x="5014912" y="3633412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8" name="Tekstiruutu 57">
              <a:extLst>
                <a:ext uri="{FF2B5EF4-FFF2-40B4-BE49-F238E27FC236}">
                  <a16:creationId xmlns:a16="http://schemas.microsoft.com/office/drawing/2014/main" id="{66B85EE5-4F7B-44A1-A857-88C9D95D96C8}"/>
                </a:ext>
              </a:extLst>
            </p:cNvPr>
            <p:cNvSpPr txBox="1"/>
            <p:nvPr/>
          </p:nvSpPr>
          <p:spPr>
            <a:xfrm>
              <a:off x="406400" y="4353492"/>
              <a:ext cx="6541864" cy="338554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valtakunnallisesti määritetyt yhteiset tavoitteet ja sisällöt</a:t>
              </a:r>
            </a:p>
          </p:txBody>
        </p:sp>
        <p:sp>
          <p:nvSpPr>
            <p:cNvPr id="59" name="Vuokaaviosymboli: Tallennettu tieto 58">
              <a:extLst>
                <a:ext uri="{FF2B5EF4-FFF2-40B4-BE49-F238E27FC236}">
                  <a16:creationId xmlns:a16="http://schemas.microsoft.com/office/drawing/2014/main" id="{CCC02CF7-E783-40DE-A6C3-841FA717BEDB}"/>
                </a:ext>
              </a:extLst>
            </p:cNvPr>
            <p:cNvSpPr/>
            <p:nvPr/>
          </p:nvSpPr>
          <p:spPr>
            <a:xfrm rot="10800000">
              <a:off x="5310145" y="3561404"/>
              <a:ext cx="3607601" cy="720080"/>
            </a:xfrm>
            <a:prstGeom prst="flowChartOnlineStorag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0" name="Tekstiruutu 59">
              <a:extLst>
                <a:ext uri="{FF2B5EF4-FFF2-40B4-BE49-F238E27FC236}">
                  <a16:creationId xmlns:a16="http://schemas.microsoft.com/office/drawing/2014/main" id="{AE055820-0F68-4F7E-9254-17AA013CBBE1}"/>
                </a:ext>
              </a:extLst>
            </p:cNvPr>
            <p:cNvSpPr txBox="1"/>
            <p:nvPr/>
          </p:nvSpPr>
          <p:spPr>
            <a:xfrm>
              <a:off x="6033516" y="3664770"/>
              <a:ext cx="2714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dirty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Jokaisen</a:t>
              </a:r>
              <a:r>
                <a:rPr lang="fi-FI" sz="1400" dirty="0">
                  <a:latin typeface="Arial Rounded MT Bold" panose="020F0704030504030204" pitchFamily="34" charset="0"/>
                </a:rPr>
                <a:t> </a:t>
              </a:r>
              <a:r>
                <a:rPr lang="fi-FI" sz="1400" dirty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opiskeltava</a:t>
              </a:r>
              <a:r>
                <a:rPr lang="fi-FI" sz="1400" dirty="0">
                  <a:latin typeface="Arial Rounded MT Bold" panose="020F0704030504030204" pitchFamily="34" charset="0"/>
                </a:rPr>
                <a:t> </a:t>
              </a:r>
              <a:r>
                <a:rPr lang="fi-FI" sz="1400" dirty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näitä</a:t>
              </a:r>
              <a:r>
                <a:rPr lang="fi-FI" sz="1400" dirty="0">
                  <a:latin typeface="Arial Rounded MT Bold" panose="020F0704030504030204" pitchFamily="34" charset="0"/>
                </a:rPr>
                <a:t> </a:t>
              </a:r>
              <a:r>
                <a:rPr lang="fi-FI" sz="1400" dirty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vähintään</a:t>
              </a:r>
              <a:r>
                <a:rPr lang="fi-FI" sz="1400" dirty="0">
                  <a:latin typeface="Arial Rounded MT Bold" panose="020F0704030504030204" pitchFamily="34" charset="0"/>
                </a:rPr>
                <a:t> </a:t>
              </a:r>
              <a:r>
                <a:rPr lang="fi-FI" sz="1400" dirty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20</a:t>
              </a:r>
              <a:r>
                <a:rPr lang="fi-FI" sz="1400" dirty="0">
                  <a:latin typeface="Arial Rounded MT Bold" panose="020F0704030504030204" pitchFamily="34" charset="0"/>
                </a:rPr>
                <a:t> </a:t>
              </a:r>
              <a:r>
                <a:rPr lang="fi-FI" sz="1400" dirty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opintopistettä</a:t>
              </a:r>
            </a:p>
          </p:txBody>
        </p:sp>
        <p:cxnSp>
          <p:nvCxnSpPr>
            <p:cNvPr id="70" name="Suora yhdysviiva 69">
              <a:extLst>
                <a:ext uri="{FF2B5EF4-FFF2-40B4-BE49-F238E27FC236}">
                  <a16:creationId xmlns:a16="http://schemas.microsoft.com/office/drawing/2014/main" id="{9191F401-37F0-4F3B-B021-DBE954383903}"/>
                </a:ext>
              </a:extLst>
            </p:cNvPr>
            <p:cNvCxnSpPr/>
            <p:nvPr/>
          </p:nvCxnSpPr>
          <p:spPr>
            <a:xfrm>
              <a:off x="2350616" y="5373216"/>
              <a:ext cx="322595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Vuokaaviosymboli: Tallennettu tieto 70">
              <a:extLst>
                <a:ext uri="{FF2B5EF4-FFF2-40B4-BE49-F238E27FC236}">
                  <a16:creationId xmlns:a16="http://schemas.microsoft.com/office/drawing/2014/main" id="{9E797F57-2B84-4351-A98A-22DB41BB7505}"/>
                </a:ext>
              </a:extLst>
            </p:cNvPr>
            <p:cNvSpPr/>
            <p:nvPr/>
          </p:nvSpPr>
          <p:spPr>
            <a:xfrm>
              <a:off x="107504" y="5022468"/>
              <a:ext cx="2016224" cy="720080"/>
            </a:xfrm>
            <a:prstGeom prst="flowChartOnlineStorag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Koulukohtaiset valinnaiset opinnot</a:t>
              </a:r>
            </a:p>
          </p:txBody>
        </p:sp>
        <p:sp>
          <p:nvSpPr>
            <p:cNvPr id="72" name="Ellipsi 71">
              <a:extLst>
                <a:ext uri="{FF2B5EF4-FFF2-40B4-BE49-F238E27FC236}">
                  <a16:creationId xmlns:a16="http://schemas.microsoft.com/office/drawing/2014/main" id="{2E23EECD-136C-4D17-9A92-C33A2734F02B}"/>
                </a:ext>
              </a:extLst>
            </p:cNvPr>
            <p:cNvSpPr/>
            <p:nvPr/>
          </p:nvSpPr>
          <p:spPr>
            <a:xfrm>
              <a:off x="1918568" y="5085184"/>
              <a:ext cx="590466" cy="5760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3" name="Ellipsi 72">
              <a:extLst>
                <a:ext uri="{FF2B5EF4-FFF2-40B4-BE49-F238E27FC236}">
                  <a16:creationId xmlns:a16="http://schemas.microsoft.com/office/drawing/2014/main" id="{0CC66DAC-D728-40B9-BB29-EC7F241D88A8}"/>
                </a:ext>
              </a:extLst>
            </p:cNvPr>
            <p:cNvSpPr/>
            <p:nvPr/>
          </p:nvSpPr>
          <p:spPr>
            <a:xfrm>
              <a:off x="2696254" y="5085184"/>
              <a:ext cx="590466" cy="5760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4" name="Ellipsi 73">
              <a:extLst>
                <a:ext uri="{FF2B5EF4-FFF2-40B4-BE49-F238E27FC236}">
                  <a16:creationId xmlns:a16="http://schemas.microsoft.com/office/drawing/2014/main" id="{F8999871-E03F-4952-97E9-F34E78463C20}"/>
                </a:ext>
              </a:extLst>
            </p:cNvPr>
            <p:cNvSpPr/>
            <p:nvPr/>
          </p:nvSpPr>
          <p:spPr>
            <a:xfrm>
              <a:off x="3488342" y="5085184"/>
              <a:ext cx="590466" cy="5760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5" name="Ellipsi 74">
              <a:extLst>
                <a:ext uri="{FF2B5EF4-FFF2-40B4-BE49-F238E27FC236}">
                  <a16:creationId xmlns:a16="http://schemas.microsoft.com/office/drawing/2014/main" id="{5B1F53DB-7827-441F-8401-DC6D695CB90C}"/>
                </a:ext>
              </a:extLst>
            </p:cNvPr>
            <p:cNvSpPr/>
            <p:nvPr/>
          </p:nvSpPr>
          <p:spPr>
            <a:xfrm>
              <a:off x="5014912" y="5085184"/>
              <a:ext cx="590466" cy="5760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6" name="Tekstiruutu 75">
              <a:extLst>
                <a:ext uri="{FF2B5EF4-FFF2-40B4-BE49-F238E27FC236}">
                  <a16:creationId xmlns:a16="http://schemas.microsoft.com/office/drawing/2014/main" id="{7C937F4E-E605-456D-BEF7-DCDDA064926D}"/>
                </a:ext>
              </a:extLst>
            </p:cNvPr>
            <p:cNvSpPr txBox="1"/>
            <p:nvPr/>
          </p:nvSpPr>
          <p:spPr>
            <a:xfrm>
              <a:off x="406400" y="5805264"/>
              <a:ext cx="8054032" cy="584775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lukiodiplomeita, koulutuksen järjestäjän päättämiä opintoja, muualla suoritettuja opintoja, harrastus- järjestötoiminnassa hankittua osaamista </a:t>
              </a:r>
            </a:p>
          </p:txBody>
        </p:sp>
        <p:sp>
          <p:nvSpPr>
            <p:cNvPr id="77" name="Vuokaaviosymboli: Tallennettu tieto 76">
              <a:extLst>
                <a:ext uri="{FF2B5EF4-FFF2-40B4-BE49-F238E27FC236}">
                  <a16:creationId xmlns:a16="http://schemas.microsoft.com/office/drawing/2014/main" id="{09262D27-33C2-4280-94F3-ED97A4C1B662}"/>
                </a:ext>
              </a:extLst>
            </p:cNvPr>
            <p:cNvSpPr/>
            <p:nvPr/>
          </p:nvSpPr>
          <p:spPr>
            <a:xfrm rot="10800000">
              <a:off x="5310145" y="5013176"/>
              <a:ext cx="3607601" cy="720080"/>
            </a:xfrm>
            <a:prstGeom prst="flowChartOnlineStorag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8" name="Tekstiruutu 77">
              <a:extLst>
                <a:ext uri="{FF2B5EF4-FFF2-40B4-BE49-F238E27FC236}">
                  <a16:creationId xmlns:a16="http://schemas.microsoft.com/office/drawing/2014/main" id="{55636753-2F4D-4A7A-8965-FAD3D7473A25}"/>
                </a:ext>
              </a:extLst>
            </p:cNvPr>
            <p:cNvSpPr txBox="1"/>
            <p:nvPr/>
          </p:nvSpPr>
          <p:spPr>
            <a:xfrm>
              <a:off x="6109434" y="5013176"/>
              <a:ext cx="271103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dirty="0">
                  <a:latin typeface="Arial Rounded MT Bold" panose="020F0704030504030204" pitchFamily="34" charset="0"/>
                </a:rPr>
                <a:t>Näitä ei välttämättä tarvitse opiskella yhtään opintopistettä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710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" descr="Large confetti"/>
          <p:cNvSpPr txBox="1">
            <a:spLocks noGrp="1"/>
          </p:cNvSpPr>
          <p:nvPr>
            <p:ph type="title"/>
          </p:nvPr>
        </p:nvSpPr>
        <p:spPr>
          <a:xfrm>
            <a:off x="767425" y="1143000"/>
            <a:ext cx="74676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fi-FI" sz="3600" b="0" i="0" u="none" strike="noStrike" cap="none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Opiskelu lukiossa</a:t>
            </a:r>
            <a:endParaRPr sz="3600" dirty="0">
              <a:uFillTx/>
            </a:endParaRPr>
          </a:p>
        </p:txBody>
      </p:sp>
      <p:sp>
        <p:nvSpPr>
          <p:cNvPr id="297" name="Google Shape;297;p19"/>
          <p:cNvSpPr txBox="1">
            <a:spLocks noGrp="1"/>
          </p:cNvSpPr>
          <p:nvPr>
            <p:ph type="body" idx="1"/>
          </p:nvPr>
        </p:nvSpPr>
        <p:spPr>
          <a:xfrm>
            <a:off x="1148425" y="1691100"/>
            <a:ext cx="6705600" cy="3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225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fi-FI" sz="2400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fi-FI" sz="2400" b="0" i="0" u="none" strike="noStrike" cap="none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uokattomuus	</a:t>
            </a:r>
            <a:r>
              <a:rPr lang="fi-FI" sz="2400" b="1" i="0" u="none" strike="noStrike" cap="none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fi-FI" sz="2400" b="0" i="0" u="none" strike="noStrike" cap="none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urheiluakatemia</a:t>
            </a:r>
            <a:endParaRPr sz="2400" dirty="0">
              <a:uFillTx/>
            </a:endParaRPr>
          </a:p>
          <a:p>
            <a:pPr marL="342900" indent="-322580">
              <a:spcBef>
                <a:spcPts val="64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fi-FI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kiertotunti		+ musiikkilinja</a:t>
            </a:r>
            <a:endParaRPr lang="fi-FI" sz="2400" dirty="0"/>
          </a:p>
          <a:p>
            <a:pPr marL="342900" marR="0" lvl="0" indent="-3225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fi-FI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opinto</a:t>
            </a:r>
            <a:r>
              <a:rPr lang="fi-FI" sz="2400" b="0" i="0" u="none" strike="noStrike" cap="none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tarjotin	</a:t>
            </a:r>
            <a:r>
              <a:rPr lang="fi-FI" sz="2400" b="1" i="0" u="none" strike="noStrike" cap="none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fi-FI" sz="2400" b="0" i="0" u="none" strike="noStrike" cap="none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kuvataidelinja </a:t>
            </a:r>
            <a:endParaRPr sz="2400" dirty="0">
              <a:uFillTx/>
            </a:endParaRPr>
          </a:p>
          <a:p>
            <a:pPr marL="342900" marR="0" lvl="0" indent="-3225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fi-FI" sz="2400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päättöviikko</a:t>
            </a:r>
            <a:endParaRPr sz="2400" dirty="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225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fi-FI" sz="2400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fi-FI" sz="2400" b="0" i="0" u="none" strike="noStrike" cap="none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usintak</a:t>
            </a:r>
            <a:r>
              <a:rPr lang="fi-FI" sz="2400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oe</a:t>
            </a:r>
          </a:p>
          <a:p>
            <a:pPr marL="342900" indent="-322580">
              <a:spcBef>
                <a:spcPts val="64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fi-FI" sz="2400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itsenäinen suoritus</a:t>
            </a:r>
          </a:p>
          <a:p>
            <a:pPr marL="342900" marR="0" lvl="0" indent="-3225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fi-FI" sz="2400" dirty="0">
                <a:solidFill>
                  <a:schemeClr val="dk1"/>
                </a:solidFill>
                <a:uFillTx/>
                <a:latin typeface="Times New Roman"/>
                <a:cs typeface="Times New Roman"/>
                <a:sym typeface="Times New Roman"/>
              </a:rPr>
              <a:t>tutorit</a:t>
            </a:r>
            <a:endParaRPr sz="2400" dirty="0">
              <a:uFillTx/>
            </a:endParaRPr>
          </a:p>
          <a:p>
            <a:pPr marL="342900" marR="0" lvl="0" indent="-3225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itsenäinen suoritus</a:t>
            </a:r>
          </a:p>
          <a:p>
            <a:pPr marL="2032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400" dirty="0">
                <a:solidFill>
                  <a:schemeClr val="dk1"/>
                </a:solidFill>
                <a:uFillTx/>
                <a:latin typeface="Times New Roman"/>
                <a:cs typeface="Times New Roman"/>
                <a:sym typeface="Times New Roman"/>
              </a:rPr>
              <a:t>   </a:t>
            </a:r>
            <a:endParaRPr sz="2400" dirty="0">
              <a:uFillTx/>
            </a:endParaRPr>
          </a:p>
          <a:p>
            <a:pPr marL="342900" marR="0" lvl="0" indent="-17018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Times New Roman"/>
              <a:buNone/>
            </a:pPr>
            <a:endParaRPr sz="3200" b="0" i="0" u="none" strike="noStrike" cap="none" dirty="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8" name="Google Shape;298;p19" descr="laborointia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209626" y="1270480"/>
            <a:ext cx="2819400" cy="21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38550" y="4757030"/>
            <a:ext cx="9221099" cy="286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>
          <a:extLst>
            <a:ext uri="{FF2B5EF4-FFF2-40B4-BE49-F238E27FC236}">
              <a16:creationId xmlns:a16="http://schemas.microsoft.com/office/drawing/2014/main" id="{F33E1316-3B6F-59F4-3A06-B97D7EDBD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" descr="Large confetti">
            <a:extLst>
              <a:ext uri="{FF2B5EF4-FFF2-40B4-BE49-F238E27FC236}">
                <a16:creationId xmlns:a16="http://schemas.microsoft.com/office/drawing/2014/main" id="{9BC38B4E-2C04-F0FE-71A1-3EBA486F8A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7425" y="1143000"/>
            <a:ext cx="74676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fi-FI" sz="3600" b="0" i="0" u="none" strike="noStrike" cap="none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Opiskelu lukiossa</a:t>
            </a:r>
            <a:endParaRPr sz="3600" dirty="0">
              <a:uFillTx/>
            </a:endParaRPr>
          </a:p>
        </p:txBody>
      </p:sp>
      <p:sp>
        <p:nvSpPr>
          <p:cNvPr id="297" name="Google Shape;297;p19">
            <a:extLst>
              <a:ext uri="{FF2B5EF4-FFF2-40B4-BE49-F238E27FC236}">
                <a16:creationId xmlns:a16="http://schemas.microsoft.com/office/drawing/2014/main" id="{CDD2B0BC-0C51-B1B0-3E16-2225E91083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8425" y="1691100"/>
            <a:ext cx="6705600" cy="3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fi-FI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0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Yhtä oppiainetta yhden jakson aikan</a:t>
            </a:r>
            <a:r>
              <a:rPr lang="fi-FI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a:</a:t>
            </a:r>
            <a:endParaRPr lang="fi-FI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0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x 75 min. / vko</a:t>
            </a:r>
            <a:endParaRPr lang="fi-FI" sz="2400" b="0" i="0" u="none" strike="noStrike" cap="none" dirty="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032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400" dirty="0">
                <a:solidFill>
                  <a:schemeClr val="dk1"/>
                </a:solidFill>
                <a:uFillTx/>
                <a:latin typeface="Times New Roman"/>
                <a:cs typeface="Times New Roman"/>
                <a:sym typeface="Times New Roman"/>
              </a:rPr>
              <a:t>   </a:t>
            </a:r>
            <a:endParaRPr sz="2400" dirty="0">
              <a:uFillTx/>
            </a:endParaRPr>
          </a:p>
          <a:p>
            <a:pPr marL="342900" marR="0" lvl="0" indent="-17018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Times New Roman"/>
              <a:buNone/>
            </a:pPr>
            <a:endParaRPr sz="3200" b="0" i="0" u="none" strike="noStrike" cap="none" dirty="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8" name="Google Shape;298;p19" descr="laborointia">
            <a:extLst>
              <a:ext uri="{FF2B5EF4-FFF2-40B4-BE49-F238E27FC236}">
                <a16:creationId xmlns:a16="http://schemas.microsoft.com/office/drawing/2014/main" id="{B225294D-B1E1-9C1B-2CF3-3EC2AB56FFEC}"/>
              </a:ext>
            </a:extLst>
          </p:cNvPr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209626" y="1270480"/>
            <a:ext cx="2819400" cy="21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9">
            <a:extLst>
              <a:ext uri="{FF2B5EF4-FFF2-40B4-BE49-F238E27FC236}">
                <a16:creationId xmlns:a16="http://schemas.microsoft.com/office/drawing/2014/main" id="{54219CF6-358F-2BCC-7C3A-88E6C365E3A3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38550" y="4757030"/>
            <a:ext cx="9221099" cy="286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01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>
          <a:extLst>
            <a:ext uri="{FF2B5EF4-FFF2-40B4-BE49-F238E27FC236}">
              <a16:creationId xmlns:a16="http://schemas.microsoft.com/office/drawing/2014/main" id="{5C260B7C-06CD-D6DD-76C0-6E71EA552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" descr="Large confetti">
            <a:extLst>
              <a:ext uri="{FF2B5EF4-FFF2-40B4-BE49-F238E27FC236}">
                <a16:creationId xmlns:a16="http://schemas.microsoft.com/office/drawing/2014/main" id="{78192FD5-8DC7-7E67-80CF-2F0FDA8E60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7425" y="1143000"/>
            <a:ext cx="74676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fi-FI" sz="3600" b="0" i="0" u="none" strike="noStrike" cap="none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Opiskelu lukiossa</a:t>
            </a:r>
            <a:endParaRPr sz="3600" dirty="0">
              <a:uFillTx/>
            </a:endParaRPr>
          </a:p>
        </p:txBody>
      </p:sp>
      <p:sp>
        <p:nvSpPr>
          <p:cNvPr id="297" name="Google Shape;297;p19">
            <a:extLst>
              <a:ext uri="{FF2B5EF4-FFF2-40B4-BE49-F238E27FC236}">
                <a16:creationId xmlns:a16="http://schemas.microsoft.com/office/drawing/2014/main" id="{EE19B792-F87B-0B72-8986-0D56D14C56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8425" y="1691100"/>
            <a:ext cx="6705600" cy="3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fi-FI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0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Yhtä oppiainetta yhden jakson aikan</a:t>
            </a:r>
            <a:r>
              <a:rPr lang="fi-FI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a:</a:t>
            </a:r>
            <a:endParaRPr lang="fi-FI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0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x 75 min. / vko</a:t>
            </a:r>
          </a:p>
          <a:p>
            <a:pPr marL="20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400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n. 18 oppituntia / jaks</a:t>
            </a:r>
            <a:r>
              <a:rPr lang="fi-FI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</a:p>
          <a:p>
            <a:pPr marL="20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fi-FI" sz="2400" b="0" i="0" u="none" strike="noStrike" cap="none" dirty="0">
                <a:solidFill>
                  <a:schemeClr val="dk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äättöviikolla (7 pv) yksi päivä / oppiaine</a:t>
            </a:r>
          </a:p>
          <a:p>
            <a:pPr marL="2032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400" dirty="0">
                <a:solidFill>
                  <a:schemeClr val="dk1"/>
                </a:solidFill>
                <a:uFillTx/>
                <a:latin typeface="Times New Roman"/>
                <a:cs typeface="Times New Roman"/>
                <a:sym typeface="Times New Roman"/>
              </a:rPr>
              <a:t>   </a:t>
            </a:r>
            <a:endParaRPr sz="2400" dirty="0">
              <a:uFillTx/>
            </a:endParaRPr>
          </a:p>
          <a:p>
            <a:pPr marL="342900" marR="0" lvl="0" indent="-17018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Times New Roman"/>
              <a:buNone/>
            </a:pPr>
            <a:endParaRPr sz="3200" b="0" i="0" u="none" strike="noStrike" cap="none" dirty="0">
              <a:solidFill>
                <a:schemeClr val="dk1"/>
              </a:solidFill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8" name="Google Shape;298;p19" descr="laborointia">
            <a:extLst>
              <a:ext uri="{FF2B5EF4-FFF2-40B4-BE49-F238E27FC236}">
                <a16:creationId xmlns:a16="http://schemas.microsoft.com/office/drawing/2014/main" id="{FEEE6141-724F-2AEA-4BD8-AF62ADFB845F}"/>
              </a:ext>
            </a:extLst>
          </p:cNvPr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221600" y="1181850"/>
            <a:ext cx="2819400" cy="21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9">
            <a:extLst>
              <a:ext uri="{FF2B5EF4-FFF2-40B4-BE49-F238E27FC236}">
                <a16:creationId xmlns:a16="http://schemas.microsoft.com/office/drawing/2014/main" id="{D0B50DD3-1C8D-2412-0ED0-A5E63ACF8F2C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38550" y="4757030"/>
            <a:ext cx="9221099" cy="286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09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" descr="Large confetti"/>
          <p:cNvSpPr txBox="1">
            <a:spLocks noGrp="1"/>
          </p:cNvSpPr>
          <p:nvPr>
            <p:ph type="title"/>
          </p:nvPr>
        </p:nvSpPr>
        <p:spPr>
          <a:xfrm>
            <a:off x="838200" y="1158251"/>
            <a:ext cx="7467600" cy="32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endParaRPr dirty="0">
              <a:uFillTx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fi-FI" sz="3600" dirty="0">
                <a:solidFill>
                  <a:schemeClr val="dk2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Kiertotuntikaavio</a:t>
            </a:r>
            <a:endParaRPr sz="3600" dirty="0">
              <a:uFillTx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12747"/>
            <a:ext cx="8106745" cy="40662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D0394840E9047B79FC2F85E94387E" ma:contentTypeVersion="13" ma:contentTypeDescription="Create a new document." ma:contentTypeScope="" ma:versionID="c7638aa61822bd52e63b5bb3c4a0bd8c">
  <xsd:schema xmlns:xsd="http://www.w3.org/2001/XMLSchema" xmlns:xs="http://www.w3.org/2001/XMLSchema" xmlns:p="http://schemas.microsoft.com/office/2006/metadata/properties" xmlns:ns3="2aaec76f-df8f-441d-a649-5d32f9469c67" xmlns:ns4="808b8312-1270-4b82-af52-1872dcb5b36c" targetNamespace="http://schemas.microsoft.com/office/2006/metadata/properties" ma:root="true" ma:fieldsID="d0cb503b0a3a937d80ade80c07d73923" ns3:_="" ns4:_="">
    <xsd:import namespace="2aaec76f-df8f-441d-a649-5d32f9469c67"/>
    <xsd:import namespace="808b8312-1270-4b82-af52-1872dcb5b3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ec76f-df8f-441d-a649-5d32f9469c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b8312-1270-4b82-af52-1872dcb5b36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057B2B-DFDF-4C8E-9F04-F327AC26D8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aec76f-df8f-441d-a649-5d32f9469c67"/>
    <ds:schemaRef ds:uri="808b8312-1270-4b82-af52-1872dcb5b3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74D6C8-CEDD-41A2-A0AF-C43BDB465741}">
  <ds:schemaRefs>
    <ds:schemaRef ds:uri="http://schemas.microsoft.com/office/2006/documentManagement/types"/>
    <ds:schemaRef ds:uri="http://schemas.microsoft.com/office/infopath/2007/PartnerControls"/>
    <ds:schemaRef ds:uri="808b8312-1270-4b82-af52-1872dcb5b36c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2aaec76f-df8f-441d-a649-5d32f9469c67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0590EC2-8E11-4A59-AACC-21741E618C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651</Words>
  <Application>Microsoft Office PowerPoint</Application>
  <PresentationFormat>Näytössä katseltava diaesitys (4:3)</PresentationFormat>
  <Paragraphs>132</Paragraphs>
  <Slides>20</Slides>
  <Notes>19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9" baseType="lpstr">
      <vt:lpstr>Arial</vt:lpstr>
      <vt:lpstr>Arial Rounded MT Bold</vt:lpstr>
      <vt:lpstr>Cambria Math</vt:lpstr>
      <vt:lpstr>Comic Sans MS</vt:lpstr>
      <vt:lpstr>Domine</vt:lpstr>
      <vt:lpstr>Times New Roman</vt:lpstr>
      <vt:lpstr>Trebuchet MS</vt:lpstr>
      <vt:lpstr>Wingdings</vt:lpstr>
      <vt:lpstr>Blank Presentation</vt:lpstr>
      <vt:lpstr>Ykkösten huoltajailta 2025 </vt:lpstr>
      <vt:lpstr>Yhteystiedot ja tiedotus</vt:lpstr>
      <vt:lpstr>Opiskelu lukiossa</vt:lpstr>
      <vt:lpstr>OPINTOJEN MITOITUS</vt:lpstr>
      <vt:lpstr>OPINTOJEN RAKENNE</vt:lpstr>
      <vt:lpstr>Opiskelu lukiossa</vt:lpstr>
      <vt:lpstr>Opiskelu lukiossa</vt:lpstr>
      <vt:lpstr>Opiskelu lukiossa</vt:lpstr>
      <vt:lpstr> Kiertotuntikaavio</vt:lpstr>
      <vt:lpstr>Opintotarjotin</vt:lpstr>
      <vt:lpstr> Erilaisia lukujärjestyksiä</vt:lpstr>
      <vt:lpstr> Erilaisia lukujärjestyksiä</vt:lpstr>
      <vt:lpstr>Jaksot päättyvät päättöviikkoon: to 18.9. kt 4 pe 19.9. kt 2 ma 22.9. kt 3 ti 23.9. kt 6 ke 24.9. kt 1 to 25.9. kt 7 pe 26.9. kt 5 </vt:lpstr>
      <vt:lpstr>Uusintakokeet:  fylenteri_2526_nettiversio_1406_2025.pdf</vt:lpstr>
      <vt:lpstr>Arviointi ja poissaolot Wilmassa</vt:lpstr>
      <vt:lpstr>Opintojen suunnittelu ja tuki</vt:lpstr>
      <vt:lpstr>Sähköiset oppimateriaalit ja tietokone</vt:lpstr>
      <vt:lpstr>Miten lukio-opiskelu eroaa peruskoulusta?</vt:lpstr>
      <vt:lpstr>Oppitunti = 75 min.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Ykkösten vanhempainilta 2018</dc:title>
  <dc:creator>Tinke</dc:creator>
  <cp:lastModifiedBy>Simo Veistola</cp:lastModifiedBy>
  <cp:revision>37</cp:revision>
  <cp:lastPrinted>2019-08-23T06:28:42Z</cp:lastPrinted>
  <dcterms:modified xsi:type="dcterms:W3CDTF">2025-08-27T11:36:12Z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0x010100E4DD0394840E9047B79FC2F85E94387E</vt:lpwstr>
  </property>
</Properties>
</file>