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Normaali tyyli 2 - Korostu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Ei tyyliä, taulukon ruudukko">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9" d="100"/>
          <a:sy n="69" d="100"/>
        </p:scale>
        <p:origin x="56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1524000" y="1122363"/>
            <a:ext cx="9144000" cy="2387600"/>
          </a:xfrm>
        </p:spPr>
        <p:txBody>
          <a:bodyPr anchor="b"/>
          <a:lstStyle>
            <a:lvl1pPr algn="ctr">
              <a:defRPr sz="6000"/>
            </a:lvl1pPr>
          </a:lstStyle>
          <a:p>
            <a:r>
              <a:rPr lang="fi-FI" smtClean="0"/>
              <a:t>Muokkaa perustyyl. napsautt.</a:t>
            </a:r>
            <a:endParaRPr lang="fi-FI"/>
          </a:p>
        </p:txBody>
      </p:sp>
      <p:sp>
        <p:nvSpPr>
          <p:cNvPr id="3" name="Alaotsikk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smtClean="0"/>
              <a:t>Muokkaa alaotsikon perustyyliä napsautt.</a:t>
            </a:r>
            <a:endParaRPr lang="fi-FI"/>
          </a:p>
        </p:txBody>
      </p:sp>
      <p:sp>
        <p:nvSpPr>
          <p:cNvPr id="4" name="Päivämäärän paikkamerkki 3"/>
          <p:cNvSpPr>
            <a:spLocks noGrp="1"/>
          </p:cNvSpPr>
          <p:nvPr>
            <p:ph type="dt" sz="half" idx="10"/>
          </p:nvPr>
        </p:nvSpPr>
        <p:spPr/>
        <p:txBody>
          <a:bodyPr/>
          <a:lstStyle/>
          <a:p>
            <a:fld id="{DE0FDA3E-D0B8-480D-8871-82344A387465}" type="datetimeFigureOut">
              <a:rPr lang="fi-FI" smtClean="0"/>
              <a:t>22.10.2019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F1EB6ED-C6A0-4BB5-8BEB-C6D0A4AAB30E}" type="slidenum">
              <a:rPr lang="fi-FI" smtClean="0"/>
              <a:t>‹#›</a:t>
            </a:fld>
            <a:endParaRPr lang="fi-FI"/>
          </a:p>
        </p:txBody>
      </p:sp>
    </p:spTree>
    <p:extLst>
      <p:ext uri="{BB962C8B-B14F-4D97-AF65-F5344CB8AC3E}">
        <p14:creationId xmlns:p14="http://schemas.microsoft.com/office/powerpoint/2010/main" val="39934539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DE0FDA3E-D0B8-480D-8871-82344A387465}" type="datetimeFigureOut">
              <a:rPr lang="fi-FI" smtClean="0"/>
              <a:t>22.10.2019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F1EB6ED-C6A0-4BB5-8BEB-C6D0A4AAB30E}" type="slidenum">
              <a:rPr lang="fi-FI" smtClean="0"/>
              <a:t>‹#›</a:t>
            </a:fld>
            <a:endParaRPr lang="fi-FI"/>
          </a:p>
        </p:txBody>
      </p:sp>
    </p:spTree>
    <p:extLst>
      <p:ext uri="{BB962C8B-B14F-4D97-AF65-F5344CB8AC3E}">
        <p14:creationId xmlns:p14="http://schemas.microsoft.com/office/powerpoint/2010/main" val="31939211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ora otsikko 1"/>
          <p:cNvSpPr>
            <a:spLocks noGrp="1"/>
          </p:cNvSpPr>
          <p:nvPr>
            <p:ph type="title" orient="vert"/>
          </p:nvPr>
        </p:nvSpPr>
        <p:spPr>
          <a:xfrm>
            <a:off x="8724900" y="365125"/>
            <a:ext cx="2628900" cy="5811838"/>
          </a:xfrm>
        </p:spPr>
        <p:txBody>
          <a:bodyPr vert="eaVert"/>
          <a:lstStyle/>
          <a:p>
            <a:r>
              <a:rPr lang="fi-FI" smtClean="0"/>
              <a:t>Muokkaa perustyyl. napsautt.</a:t>
            </a:r>
            <a:endParaRPr lang="fi-FI"/>
          </a:p>
        </p:txBody>
      </p:sp>
      <p:sp>
        <p:nvSpPr>
          <p:cNvPr id="3" name="Pystysuoran tekstin paikkamerkki 2"/>
          <p:cNvSpPr>
            <a:spLocks noGrp="1"/>
          </p:cNvSpPr>
          <p:nvPr>
            <p:ph type="body" orient="vert" idx="1"/>
          </p:nvPr>
        </p:nvSpPr>
        <p:spPr>
          <a:xfrm>
            <a:off x="838200" y="365125"/>
            <a:ext cx="7734300" cy="5811838"/>
          </a:xfrm>
        </p:spPr>
        <p:txBody>
          <a:bodyPr vert="eaVert"/>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DE0FDA3E-D0B8-480D-8871-82344A387465}" type="datetimeFigureOut">
              <a:rPr lang="fi-FI" smtClean="0"/>
              <a:t>22.10.2019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F1EB6ED-C6A0-4BB5-8BEB-C6D0A4AAB30E}" type="slidenum">
              <a:rPr lang="fi-FI" smtClean="0"/>
              <a:t>‹#›</a:t>
            </a:fld>
            <a:endParaRPr lang="fi-FI"/>
          </a:p>
        </p:txBody>
      </p:sp>
    </p:spTree>
    <p:extLst>
      <p:ext uri="{BB962C8B-B14F-4D97-AF65-F5344CB8AC3E}">
        <p14:creationId xmlns:p14="http://schemas.microsoft.com/office/powerpoint/2010/main" val="25274999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idx="1"/>
          </p:nvPr>
        </p:nvSpPr>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DE0FDA3E-D0B8-480D-8871-82344A387465}" type="datetimeFigureOut">
              <a:rPr lang="fi-FI" smtClean="0"/>
              <a:t>22.10.2019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F1EB6ED-C6A0-4BB5-8BEB-C6D0A4AAB30E}" type="slidenum">
              <a:rPr lang="fi-FI" smtClean="0"/>
              <a:t>‹#›</a:t>
            </a:fld>
            <a:endParaRPr lang="fi-FI"/>
          </a:p>
        </p:txBody>
      </p:sp>
    </p:spTree>
    <p:extLst>
      <p:ext uri="{BB962C8B-B14F-4D97-AF65-F5344CB8AC3E}">
        <p14:creationId xmlns:p14="http://schemas.microsoft.com/office/powerpoint/2010/main" val="42651252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831850" y="1709738"/>
            <a:ext cx="10515600" cy="2852737"/>
          </a:xfrm>
        </p:spPr>
        <p:txBody>
          <a:bodyPr anchor="b"/>
          <a:lstStyle>
            <a:lvl1pPr>
              <a:defRPr sz="6000"/>
            </a:lvl1pPr>
          </a:lstStyle>
          <a:p>
            <a:r>
              <a:rPr lang="fi-FI" smtClean="0"/>
              <a:t>Muokkaa perustyyl. napsautt.</a:t>
            </a:r>
            <a:endParaRPr lang="fi-FI"/>
          </a:p>
        </p:txBody>
      </p:sp>
      <p:sp>
        <p:nvSpPr>
          <p:cNvPr id="3" name="Tekstin paikkamerkki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i-FI" smtClean="0"/>
              <a:t>Muokkaa tekstin perustyylejä</a:t>
            </a:r>
          </a:p>
        </p:txBody>
      </p:sp>
      <p:sp>
        <p:nvSpPr>
          <p:cNvPr id="4" name="Päivämäärän paikkamerkki 3"/>
          <p:cNvSpPr>
            <a:spLocks noGrp="1"/>
          </p:cNvSpPr>
          <p:nvPr>
            <p:ph type="dt" sz="half" idx="10"/>
          </p:nvPr>
        </p:nvSpPr>
        <p:spPr/>
        <p:txBody>
          <a:bodyPr/>
          <a:lstStyle/>
          <a:p>
            <a:fld id="{DE0FDA3E-D0B8-480D-8871-82344A387465}" type="datetimeFigureOut">
              <a:rPr lang="fi-FI" smtClean="0"/>
              <a:t>22.10.2019</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3F1EB6ED-C6A0-4BB5-8BEB-C6D0A4AAB30E}" type="slidenum">
              <a:rPr lang="fi-FI" smtClean="0"/>
              <a:t>‹#›</a:t>
            </a:fld>
            <a:endParaRPr lang="fi-FI"/>
          </a:p>
        </p:txBody>
      </p:sp>
    </p:spTree>
    <p:extLst>
      <p:ext uri="{BB962C8B-B14F-4D97-AF65-F5344CB8AC3E}">
        <p14:creationId xmlns:p14="http://schemas.microsoft.com/office/powerpoint/2010/main" val="1807895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Sisällön paikkamerkki 2"/>
          <p:cNvSpPr>
            <a:spLocks noGrp="1"/>
          </p:cNvSpPr>
          <p:nvPr>
            <p:ph sz="half" idx="1"/>
          </p:nvPr>
        </p:nvSpPr>
        <p:spPr>
          <a:xfrm>
            <a:off x="838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6172200" y="1825625"/>
            <a:ext cx="5181600" cy="435133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DE0FDA3E-D0B8-480D-8871-82344A387465}" type="datetimeFigureOut">
              <a:rPr lang="fi-FI" smtClean="0"/>
              <a:t>22.10.2019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3F1EB6ED-C6A0-4BB5-8BEB-C6D0A4AAB30E}" type="slidenum">
              <a:rPr lang="fi-FI" smtClean="0"/>
              <a:t>‹#›</a:t>
            </a:fld>
            <a:endParaRPr lang="fi-FI"/>
          </a:p>
        </p:txBody>
      </p:sp>
    </p:spTree>
    <p:extLst>
      <p:ext uri="{BB962C8B-B14F-4D97-AF65-F5344CB8AC3E}">
        <p14:creationId xmlns:p14="http://schemas.microsoft.com/office/powerpoint/2010/main" val="11711340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a:xfrm>
            <a:off x="839788" y="365125"/>
            <a:ext cx="10515600" cy="1325563"/>
          </a:xfrm>
        </p:spPr>
        <p:txBody>
          <a:bodyPr/>
          <a:lstStyle/>
          <a:p>
            <a:r>
              <a:rPr lang="fi-FI" smtClean="0"/>
              <a:t>Muokkaa perustyyl. napsautt.</a:t>
            </a:r>
            <a:endParaRPr lang="fi-FI"/>
          </a:p>
        </p:txBody>
      </p:sp>
      <p:sp>
        <p:nvSpPr>
          <p:cNvPr id="3" name="Tekstin paikkamerkki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4" name="Sisällön paikkamerkki 3"/>
          <p:cNvSpPr>
            <a:spLocks noGrp="1"/>
          </p:cNvSpPr>
          <p:nvPr>
            <p:ph sz="half" idx="2"/>
          </p:nvPr>
        </p:nvSpPr>
        <p:spPr>
          <a:xfrm>
            <a:off x="839788" y="2505075"/>
            <a:ext cx="5157787"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a:t>
            </a:r>
          </a:p>
        </p:txBody>
      </p:sp>
      <p:sp>
        <p:nvSpPr>
          <p:cNvPr id="6" name="Sisällön paikkamerkki 5"/>
          <p:cNvSpPr>
            <a:spLocks noGrp="1"/>
          </p:cNvSpPr>
          <p:nvPr>
            <p:ph sz="quarter" idx="4"/>
          </p:nvPr>
        </p:nvSpPr>
        <p:spPr>
          <a:xfrm>
            <a:off x="6172200" y="2505075"/>
            <a:ext cx="5183188" cy="3684588"/>
          </a:xfrm>
        </p:spPr>
        <p:txBody>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DE0FDA3E-D0B8-480D-8871-82344A387465}" type="datetimeFigureOut">
              <a:rPr lang="fi-FI" smtClean="0"/>
              <a:t>22.10.2019</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3F1EB6ED-C6A0-4BB5-8BEB-C6D0A4AAB30E}" type="slidenum">
              <a:rPr lang="fi-FI" smtClean="0"/>
              <a:t>‹#›</a:t>
            </a:fld>
            <a:endParaRPr lang="fi-FI"/>
          </a:p>
        </p:txBody>
      </p:sp>
    </p:spTree>
    <p:extLst>
      <p:ext uri="{BB962C8B-B14F-4D97-AF65-F5344CB8AC3E}">
        <p14:creationId xmlns:p14="http://schemas.microsoft.com/office/powerpoint/2010/main" val="1832205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 napsautt.</a:t>
            </a:r>
            <a:endParaRPr lang="fi-FI"/>
          </a:p>
        </p:txBody>
      </p:sp>
      <p:sp>
        <p:nvSpPr>
          <p:cNvPr id="3" name="Päivämäärän paikkamerkki 2"/>
          <p:cNvSpPr>
            <a:spLocks noGrp="1"/>
          </p:cNvSpPr>
          <p:nvPr>
            <p:ph type="dt" sz="half" idx="10"/>
          </p:nvPr>
        </p:nvSpPr>
        <p:spPr/>
        <p:txBody>
          <a:bodyPr/>
          <a:lstStyle/>
          <a:p>
            <a:fld id="{DE0FDA3E-D0B8-480D-8871-82344A387465}" type="datetimeFigureOut">
              <a:rPr lang="fi-FI" smtClean="0"/>
              <a:t>22.10.2019</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3F1EB6ED-C6A0-4BB5-8BEB-C6D0A4AAB30E}" type="slidenum">
              <a:rPr lang="fi-FI" smtClean="0"/>
              <a:t>‹#›</a:t>
            </a:fld>
            <a:endParaRPr lang="fi-FI"/>
          </a:p>
        </p:txBody>
      </p:sp>
    </p:spTree>
    <p:extLst>
      <p:ext uri="{BB962C8B-B14F-4D97-AF65-F5344CB8AC3E}">
        <p14:creationId xmlns:p14="http://schemas.microsoft.com/office/powerpoint/2010/main" val="4415071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DE0FDA3E-D0B8-480D-8871-82344A387465}" type="datetimeFigureOut">
              <a:rPr lang="fi-FI" smtClean="0"/>
              <a:t>22.10.2019</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3F1EB6ED-C6A0-4BB5-8BEB-C6D0A4AAB30E}" type="slidenum">
              <a:rPr lang="fi-FI" smtClean="0"/>
              <a:t>‹#›</a:t>
            </a:fld>
            <a:endParaRPr lang="fi-FI"/>
          </a:p>
        </p:txBody>
      </p:sp>
    </p:spTree>
    <p:extLst>
      <p:ext uri="{BB962C8B-B14F-4D97-AF65-F5344CB8AC3E}">
        <p14:creationId xmlns:p14="http://schemas.microsoft.com/office/powerpoint/2010/main" val="6199825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Sisällön paikkamerkk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DE0FDA3E-D0B8-480D-8871-82344A387465}" type="datetimeFigureOut">
              <a:rPr lang="fi-FI" smtClean="0"/>
              <a:t>22.10.2019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3F1EB6ED-C6A0-4BB5-8BEB-C6D0A4AAB30E}" type="slidenum">
              <a:rPr lang="fi-FI" smtClean="0"/>
              <a:t>‹#›</a:t>
            </a:fld>
            <a:endParaRPr lang="fi-FI"/>
          </a:p>
        </p:txBody>
      </p:sp>
    </p:spTree>
    <p:extLst>
      <p:ext uri="{BB962C8B-B14F-4D97-AF65-F5344CB8AC3E}">
        <p14:creationId xmlns:p14="http://schemas.microsoft.com/office/powerpoint/2010/main" val="32798772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839788" y="457200"/>
            <a:ext cx="3932237" cy="1600200"/>
          </a:xfrm>
        </p:spPr>
        <p:txBody>
          <a:bodyPr anchor="b"/>
          <a:lstStyle>
            <a:lvl1pPr>
              <a:defRPr sz="3200"/>
            </a:lvl1pPr>
          </a:lstStyle>
          <a:p>
            <a:r>
              <a:rPr lang="fi-FI" smtClean="0"/>
              <a:t>Muokkaa perustyyl. napsautt.</a:t>
            </a:r>
            <a:endParaRPr lang="fi-FI"/>
          </a:p>
        </p:txBody>
      </p:sp>
      <p:sp>
        <p:nvSpPr>
          <p:cNvPr id="3" name="Kuvan paikkamerkki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i-FI" smtClean="0"/>
              <a:t>Muokkaa tekstin perustyylejä</a:t>
            </a:r>
          </a:p>
        </p:txBody>
      </p:sp>
      <p:sp>
        <p:nvSpPr>
          <p:cNvPr id="5" name="Päivämäärän paikkamerkki 4"/>
          <p:cNvSpPr>
            <a:spLocks noGrp="1"/>
          </p:cNvSpPr>
          <p:nvPr>
            <p:ph type="dt" sz="half" idx="10"/>
          </p:nvPr>
        </p:nvSpPr>
        <p:spPr/>
        <p:txBody>
          <a:bodyPr/>
          <a:lstStyle/>
          <a:p>
            <a:fld id="{DE0FDA3E-D0B8-480D-8871-82344A387465}" type="datetimeFigureOut">
              <a:rPr lang="fi-FI" smtClean="0"/>
              <a:t>22.10.2019</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3F1EB6ED-C6A0-4BB5-8BEB-C6D0A4AAB30E}" type="slidenum">
              <a:rPr lang="fi-FI" smtClean="0"/>
              <a:t>‹#›</a:t>
            </a:fld>
            <a:endParaRPr lang="fi-FI"/>
          </a:p>
        </p:txBody>
      </p:sp>
    </p:spTree>
    <p:extLst>
      <p:ext uri="{BB962C8B-B14F-4D97-AF65-F5344CB8AC3E}">
        <p14:creationId xmlns:p14="http://schemas.microsoft.com/office/powerpoint/2010/main" val="2829550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i-FI" smtClean="0"/>
              <a:t>Muokkaa perustyyl. napsautt.</a:t>
            </a:r>
            <a:endParaRPr lang="fi-FI"/>
          </a:p>
        </p:txBody>
      </p:sp>
      <p:sp>
        <p:nvSpPr>
          <p:cNvPr id="3" name="Tekstin paikkamerkki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i-FI" smtClean="0"/>
              <a:t>Muokkaa tekstin perustyylejä</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E0FDA3E-D0B8-480D-8871-82344A387465}" type="datetimeFigureOut">
              <a:rPr lang="fi-FI" smtClean="0"/>
              <a:t>22.10.2019</a:t>
            </a:fld>
            <a:endParaRPr lang="fi-FI"/>
          </a:p>
        </p:txBody>
      </p:sp>
      <p:sp>
        <p:nvSpPr>
          <p:cNvPr id="5" name="Alatunnisteen paikkamerk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1EB6ED-C6A0-4BB5-8BEB-C6D0A4AAB30E}" type="slidenum">
              <a:rPr lang="fi-FI" smtClean="0"/>
              <a:t>‹#›</a:t>
            </a:fld>
            <a:endParaRPr lang="fi-FI"/>
          </a:p>
        </p:txBody>
      </p:sp>
    </p:spTree>
    <p:extLst>
      <p:ext uri="{BB962C8B-B14F-4D97-AF65-F5344CB8AC3E}">
        <p14:creationId xmlns:p14="http://schemas.microsoft.com/office/powerpoint/2010/main" val="19364807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i-FI"/>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ctrTitle"/>
          </p:nvPr>
        </p:nvSpPr>
        <p:spPr>
          <a:xfrm>
            <a:off x="1108363" y="969817"/>
            <a:ext cx="9716655" cy="1542617"/>
          </a:xfrm>
        </p:spPr>
        <p:txBody>
          <a:bodyPr>
            <a:normAutofit/>
          </a:bodyPr>
          <a:lstStyle/>
          <a:p>
            <a:r>
              <a:rPr lang="fi-FI" sz="4400" dirty="0" smtClean="0"/>
              <a:t>_________________ RYHMÄN</a:t>
            </a:r>
            <a:br>
              <a:rPr lang="fi-FI" sz="4400" dirty="0" smtClean="0"/>
            </a:br>
            <a:r>
              <a:rPr lang="fi-FI" sz="4400" dirty="0" smtClean="0"/>
              <a:t>PEDAGOGINEN TOIMINTASUUNNITELMA </a:t>
            </a:r>
            <a:endParaRPr lang="fi-FI" sz="4400" dirty="0"/>
          </a:p>
        </p:txBody>
      </p:sp>
      <p:sp>
        <p:nvSpPr>
          <p:cNvPr id="3" name="Alaotsikko 2"/>
          <p:cNvSpPr>
            <a:spLocks noGrp="1"/>
          </p:cNvSpPr>
          <p:nvPr>
            <p:ph type="subTitle" idx="1"/>
          </p:nvPr>
        </p:nvSpPr>
        <p:spPr>
          <a:xfrm>
            <a:off x="877454" y="2964728"/>
            <a:ext cx="10464800" cy="2863417"/>
          </a:xfrm>
        </p:spPr>
        <p:txBody>
          <a:bodyPr>
            <a:noAutofit/>
          </a:bodyPr>
          <a:lstStyle/>
          <a:p>
            <a:r>
              <a:rPr lang="fi-FI" sz="2000" dirty="0" smtClean="0"/>
              <a:t>Ryhmän toimintaa määrittävä pedagoginen suunnitelma, jossa avataan konkreettisesti sovitut käytänteet miten </a:t>
            </a:r>
            <a:r>
              <a:rPr lang="fi-FI" sz="2000" dirty="0" err="1" smtClean="0"/>
              <a:t>Vox</a:t>
            </a:r>
            <a:r>
              <a:rPr lang="fi-FI" sz="2000" dirty="0"/>
              <a:t> </a:t>
            </a:r>
            <a:r>
              <a:rPr lang="fi-FI" sz="2000" dirty="0" smtClean="0"/>
              <a:t>Forssan mukainen pedagoginen kokonaisuus elää arjessa. </a:t>
            </a:r>
          </a:p>
          <a:p>
            <a:endParaRPr lang="fi-FI" sz="2000" dirty="0"/>
          </a:p>
          <a:p>
            <a:r>
              <a:rPr lang="fi-FI" sz="2000" dirty="0" smtClean="0"/>
              <a:t>Forssalaisen varhaiskasvatuksen tavoitteena on kokonaisvaltaisesti hyvinvoiva lapsi, joka uskoo itseensä ja mahdollisuuksiinsa, on utelias uusia asioita kohtaan, on valmis oppimaan ja välittää muista. Lapsuus on ainutkertainen vaihe ihmisenä kasvamisessa. Lasten hyvinvointi ja lapsuuden vaaliminen ovat varhaiskasvattajan velvollisuus – he ovat olemassa lasta varten.</a:t>
            </a:r>
            <a:endParaRPr lang="fi-FI" sz="2000" dirty="0"/>
          </a:p>
        </p:txBody>
      </p:sp>
    </p:spTree>
    <p:extLst>
      <p:ext uri="{BB962C8B-B14F-4D97-AF65-F5344CB8AC3E}">
        <p14:creationId xmlns:p14="http://schemas.microsoft.com/office/powerpoint/2010/main" val="25748183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7164" y="212437"/>
            <a:ext cx="11314544" cy="1478252"/>
          </a:xfrm>
        </p:spPr>
        <p:txBody>
          <a:bodyPr/>
          <a:lstStyle/>
          <a:p>
            <a:pPr algn="ctr"/>
            <a:r>
              <a:rPr lang="fi-FI" sz="3600" dirty="0" smtClean="0"/>
              <a:t>LÄSNÄOLO</a:t>
            </a:r>
            <a:r>
              <a:rPr lang="fi-FI" dirty="0" smtClean="0"/>
              <a:t/>
            </a:r>
            <a:br>
              <a:rPr lang="fi-FI" dirty="0" smtClean="0"/>
            </a:br>
            <a:r>
              <a:rPr lang="fi-FI" sz="1800" dirty="0" smtClean="0"/>
              <a:t>Tavoitteena on, että aikuiset kunnioittavat ja kuuntelevat lasta. </a:t>
            </a:r>
            <a:br>
              <a:rPr lang="fi-FI" sz="1800" dirty="0" smtClean="0"/>
            </a:br>
            <a:r>
              <a:rPr lang="fi-FI" sz="1800" dirty="0" smtClean="0"/>
              <a:t>Aikuiset ovat läsnä arjessa havainnoiden ja </a:t>
            </a:r>
            <a:r>
              <a:rPr lang="fi-FI" sz="1800" dirty="0" err="1" smtClean="0"/>
              <a:t>osallistaen</a:t>
            </a:r>
            <a:r>
              <a:rPr lang="fi-FI" sz="1800" dirty="0" smtClean="0"/>
              <a:t> lasta</a:t>
            </a:r>
            <a:r>
              <a:rPr lang="fi-FI" sz="1600" dirty="0" smtClean="0"/>
              <a:t>.</a:t>
            </a:r>
            <a:endParaRPr lang="fi-FI" sz="1600" dirty="0"/>
          </a:p>
        </p:txBody>
      </p:sp>
      <p:graphicFrame>
        <p:nvGraphicFramePr>
          <p:cNvPr id="3" name="Taulukko 2"/>
          <p:cNvGraphicFramePr>
            <a:graphicFrameLocks noGrp="1"/>
          </p:cNvGraphicFramePr>
          <p:nvPr>
            <p:extLst>
              <p:ext uri="{D42A27DB-BD31-4B8C-83A1-F6EECF244321}">
                <p14:modId xmlns:p14="http://schemas.microsoft.com/office/powerpoint/2010/main" val="547847403"/>
              </p:ext>
            </p:extLst>
          </p:nvPr>
        </p:nvGraphicFramePr>
        <p:xfrm>
          <a:off x="591128" y="1690689"/>
          <a:ext cx="11120580" cy="4676730"/>
        </p:xfrm>
        <a:graphic>
          <a:graphicData uri="http://schemas.openxmlformats.org/drawingml/2006/table">
            <a:tbl>
              <a:tblPr firstRow="1" bandRow="1">
                <a:tableStyleId>{5940675A-B579-460E-94D1-54222C63F5DA}</a:tableStyleId>
              </a:tblPr>
              <a:tblGrid>
                <a:gridCol w="3706860">
                  <a:extLst>
                    <a:ext uri="{9D8B030D-6E8A-4147-A177-3AD203B41FA5}">
                      <a16:colId xmlns:a16="http://schemas.microsoft.com/office/drawing/2014/main" val="3186993221"/>
                    </a:ext>
                  </a:extLst>
                </a:gridCol>
                <a:gridCol w="3706860">
                  <a:extLst>
                    <a:ext uri="{9D8B030D-6E8A-4147-A177-3AD203B41FA5}">
                      <a16:colId xmlns:a16="http://schemas.microsoft.com/office/drawing/2014/main" val="3864583952"/>
                    </a:ext>
                  </a:extLst>
                </a:gridCol>
                <a:gridCol w="3706860">
                  <a:extLst>
                    <a:ext uri="{9D8B030D-6E8A-4147-A177-3AD203B41FA5}">
                      <a16:colId xmlns:a16="http://schemas.microsoft.com/office/drawing/2014/main" val="140214400"/>
                    </a:ext>
                  </a:extLst>
                </a:gridCol>
              </a:tblGrid>
              <a:tr h="415203">
                <a:tc>
                  <a:txBody>
                    <a:bodyPr/>
                    <a:lstStyle/>
                    <a:p>
                      <a:pPr algn="ctr"/>
                      <a:r>
                        <a:rPr lang="fi-FI" sz="2400" dirty="0" smtClean="0"/>
                        <a:t>Ryhmän</a:t>
                      </a:r>
                      <a:r>
                        <a:rPr lang="fi-FI" sz="2400" baseline="0" dirty="0" smtClean="0"/>
                        <a:t> tavoitteet</a:t>
                      </a:r>
                      <a:endParaRPr lang="fi-FI" sz="2400" dirty="0"/>
                    </a:p>
                  </a:txBody>
                  <a:tcPr anchor="ctr"/>
                </a:tc>
                <a:tc>
                  <a:txBody>
                    <a:bodyPr/>
                    <a:lstStyle/>
                    <a:p>
                      <a:pPr algn="ctr"/>
                      <a:r>
                        <a:rPr lang="fi-FI" sz="2400" dirty="0" smtClean="0"/>
                        <a:t>Miten/menetelmät</a:t>
                      </a:r>
                      <a:endParaRPr lang="fi-FI" sz="2400" dirty="0"/>
                    </a:p>
                  </a:txBody>
                  <a:tcPr anchor="ctr"/>
                </a:tc>
                <a:tc>
                  <a:txBody>
                    <a:bodyPr/>
                    <a:lstStyle/>
                    <a:p>
                      <a:pPr algn="ctr"/>
                      <a:r>
                        <a:rPr lang="fi-FI" sz="2400" dirty="0" smtClean="0"/>
                        <a:t>Arviointi</a:t>
                      </a:r>
                      <a:endParaRPr lang="fi-FI" sz="2400" dirty="0"/>
                    </a:p>
                  </a:txBody>
                  <a:tcPr anchor="ctr"/>
                </a:tc>
                <a:extLst>
                  <a:ext uri="{0D108BD9-81ED-4DB2-BD59-A6C34878D82A}">
                    <a16:rowId xmlns:a16="http://schemas.microsoft.com/office/drawing/2014/main" val="44990220"/>
                  </a:ext>
                </a:extLst>
              </a:tr>
              <a:tr h="1406510">
                <a:tc>
                  <a:txBody>
                    <a:bodyPr/>
                    <a:lstStyle/>
                    <a:p>
                      <a:endParaRPr lang="fi-FI" dirty="0"/>
                    </a:p>
                  </a:txBody>
                  <a:tcPr/>
                </a:tc>
                <a:tc>
                  <a:txBody>
                    <a:bodyPr/>
                    <a:lstStyle/>
                    <a:p>
                      <a:endParaRPr lang="fi-FI"/>
                    </a:p>
                  </a:txBody>
                  <a:tcPr/>
                </a:tc>
                <a:tc>
                  <a:txBody>
                    <a:bodyPr/>
                    <a:lstStyle/>
                    <a:p>
                      <a:endParaRPr lang="fi-FI" dirty="0"/>
                    </a:p>
                  </a:txBody>
                  <a:tcPr/>
                </a:tc>
                <a:extLst>
                  <a:ext uri="{0D108BD9-81ED-4DB2-BD59-A6C34878D82A}">
                    <a16:rowId xmlns:a16="http://schemas.microsoft.com/office/drawing/2014/main" val="8976082"/>
                  </a:ext>
                </a:extLst>
              </a:tr>
              <a:tr h="1406510">
                <a:tc>
                  <a:txBody>
                    <a:bodyPr/>
                    <a:lstStyle/>
                    <a:p>
                      <a:endParaRPr lang="fi-FI" dirty="0"/>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813486007"/>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99944943"/>
                  </a:ext>
                </a:extLst>
              </a:tr>
            </a:tbl>
          </a:graphicData>
        </a:graphic>
      </p:graphicFrame>
    </p:spTree>
    <p:extLst>
      <p:ext uri="{BB962C8B-B14F-4D97-AF65-F5344CB8AC3E}">
        <p14:creationId xmlns:p14="http://schemas.microsoft.com/office/powerpoint/2010/main" val="236562244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7164" y="212437"/>
            <a:ext cx="11314544" cy="1478252"/>
          </a:xfrm>
        </p:spPr>
        <p:txBody>
          <a:bodyPr/>
          <a:lstStyle/>
          <a:p>
            <a:pPr algn="ctr"/>
            <a:r>
              <a:rPr lang="fi-FI" sz="3600" dirty="0" smtClean="0"/>
              <a:t>TYÖSKENTELYTAIDOT</a:t>
            </a:r>
            <a:r>
              <a:rPr lang="fi-FI" dirty="0" smtClean="0"/>
              <a:t/>
            </a:r>
            <a:br>
              <a:rPr lang="fi-FI" dirty="0" smtClean="0"/>
            </a:br>
            <a:r>
              <a:rPr lang="fi-FI" sz="1800" dirty="0" smtClean="0"/>
              <a:t>Tavoitteena on vahvistaa työskentelytaitoja (kuunteleminen, ohjeiden noudattaminen, paikallaan istuminen, oman vuoron odottaminen, omista tavaroista huolehtiminen, keskittyminen, osaa toimia ryhmässä ja olla hyvä kaveri muille, osaa tehdä asioita myös yksin, rohkeus).</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678977855"/>
              </p:ext>
            </p:extLst>
          </p:nvPr>
        </p:nvGraphicFramePr>
        <p:xfrm>
          <a:off x="591128" y="1690689"/>
          <a:ext cx="11120580" cy="4676730"/>
        </p:xfrm>
        <a:graphic>
          <a:graphicData uri="http://schemas.openxmlformats.org/drawingml/2006/table">
            <a:tbl>
              <a:tblPr firstRow="1" bandRow="1">
                <a:tableStyleId>{5940675A-B579-460E-94D1-54222C63F5DA}</a:tableStyleId>
              </a:tblPr>
              <a:tblGrid>
                <a:gridCol w="3706860">
                  <a:extLst>
                    <a:ext uri="{9D8B030D-6E8A-4147-A177-3AD203B41FA5}">
                      <a16:colId xmlns:a16="http://schemas.microsoft.com/office/drawing/2014/main" val="3186993221"/>
                    </a:ext>
                  </a:extLst>
                </a:gridCol>
                <a:gridCol w="3706860">
                  <a:extLst>
                    <a:ext uri="{9D8B030D-6E8A-4147-A177-3AD203B41FA5}">
                      <a16:colId xmlns:a16="http://schemas.microsoft.com/office/drawing/2014/main" val="3864583952"/>
                    </a:ext>
                  </a:extLst>
                </a:gridCol>
                <a:gridCol w="3706860">
                  <a:extLst>
                    <a:ext uri="{9D8B030D-6E8A-4147-A177-3AD203B41FA5}">
                      <a16:colId xmlns:a16="http://schemas.microsoft.com/office/drawing/2014/main" val="140214400"/>
                    </a:ext>
                  </a:extLst>
                </a:gridCol>
              </a:tblGrid>
              <a:tr h="415203">
                <a:tc>
                  <a:txBody>
                    <a:bodyPr/>
                    <a:lstStyle/>
                    <a:p>
                      <a:pPr algn="ctr"/>
                      <a:r>
                        <a:rPr lang="fi-FI" sz="2400" dirty="0" smtClean="0"/>
                        <a:t>Ryhmän</a:t>
                      </a:r>
                      <a:r>
                        <a:rPr lang="fi-FI" sz="2400" baseline="0" dirty="0" smtClean="0"/>
                        <a:t> tavoitteet</a:t>
                      </a:r>
                      <a:endParaRPr lang="fi-FI" sz="2400" dirty="0"/>
                    </a:p>
                  </a:txBody>
                  <a:tcPr/>
                </a:tc>
                <a:tc>
                  <a:txBody>
                    <a:bodyPr/>
                    <a:lstStyle/>
                    <a:p>
                      <a:pPr algn="ctr"/>
                      <a:r>
                        <a:rPr lang="fi-FI" sz="2400" dirty="0" smtClean="0"/>
                        <a:t>Miten/menetelmät</a:t>
                      </a:r>
                      <a:endParaRPr lang="fi-FI" sz="2400" dirty="0"/>
                    </a:p>
                  </a:txBody>
                  <a:tcPr/>
                </a:tc>
                <a:tc>
                  <a:txBody>
                    <a:bodyPr/>
                    <a:lstStyle/>
                    <a:p>
                      <a:pPr algn="ctr"/>
                      <a:r>
                        <a:rPr lang="fi-FI" sz="2400" dirty="0" smtClean="0"/>
                        <a:t>Arviointi</a:t>
                      </a:r>
                      <a:endParaRPr lang="fi-FI" sz="2400" dirty="0"/>
                    </a:p>
                  </a:txBody>
                  <a:tcPr/>
                </a:tc>
                <a:extLst>
                  <a:ext uri="{0D108BD9-81ED-4DB2-BD59-A6C34878D82A}">
                    <a16:rowId xmlns:a16="http://schemas.microsoft.com/office/drawing/2014/main" val="44990220"/>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8976082"/>
                  </a:ext>
                </a:extLst>
              </a:tr>
              <a:tr h="1406510">
                <a:tc>
                  <a:txBody>
                    <a:bodyPr/>
                    <a:lstStyle/>
                    <a:p>
                      <a:endParaRPr lang="fi-FI" dirty="0"/>
                    </a:p>
                  </a:txBody>
                  <a:tcPr/>
                </a:tc>
                <a:tc>
                  <a:txBody>
                    <a:bodyPr/>
                    <a:lstStyle/>
                    <a:p>
                      <a:endParaRPr lang="fi-FI"/>
                    </a:p>
                  </a:txBody>
                  <a:tcPr/>
                </a:tc>
                <a:tc>
                  <a:txBody>
                    <a:bodyPr/>
                    <a:lstStyle/>
                    <a:p>
                      <a:endParaRPr lang="fi-FI"/>
                    </a:p>
                  </a:txBody>
                  <a:tcPr/>
                </a:tc>
                <a:extLst>
                  <a:ext uri="{0D108BD9-81ED-4DB2-BD59-A6C34878D82A}">
                    <a16:rowId xmlns:a16="http://schemas.microsoft.com/office/drawing/2014/main" val="813486007"/>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99944943"/>
                  </a:ext>
                </a:extLst>
              </a:tr>
            </a:tbl>
          </a:graphicData>
        </a:graphic>
      </p:graphicFrame>
    </p:spTree>
    <p:extLst>
      <p:ext uri="{BB962C8B-B14F-4D97-AF65-F5344CB8AC3E}">
        <p14:creationId xmlns:p14="http://schemas.microsoft.com/office/powerpoint/2010/main" val="202060883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7164" y="212437"/>
            <a:ext cx="11314544" cy="1478252"/>
          </a:xfrm>
        </p:spPr>
        <p:txBody>
          <a:bodyPr/>
          <a:lstStyle/>
          <a:p>
            <a:pPr algn="ctr"/>
            <a:r>
              <a:rPr lang="fi-FI" sz="3600" dirty="0" smtClean="0"/>
              <a:t>LEIKKI</a:t>
            </a:r>
            <a:r>
              <a:rPr lang="fi-FI" dirty="0" smtClean="0"/>
              <a:t/>
            </a:r>
            <a:br>
              <a:rPr lang="fi-FI" dirty="0" smtClean="0"/>
            </a:br>
            <a:r>
              <a:rPr lang="fi-FI" sz="1800" dirty="0" smtClean="0"/>
              <a:t>Tavoitteena on ymmärtää leikin merkitys lapsen hyvinvoinnille ja oppimiselle. On tärkeä kokea yhdessä tekemisen ja leikin ilo. Lasten leikkialoitteille, kokeilulle ja elämyksille annetaan tilaa, aikaa ja leikkirauhaa.</a:t>
            </a:r>
            <a:endParaRPr lang="fi-FI" sz="1600" dirty="0"/>
          </a:p>
        </p:txBody>
      </p:sp>
      <p:graphicFrame>
        <p:nvGraphicFramePr>
          <p:cNvPr id="3" name="Taulukko 2"/>
          <p:cNvGraphicFramePr>
            <a:graphicFrameLocks noGrp="1"/>
          </p:cNvGraphicFramePr>
          <p:nvPr>
            <p:extLst>
              <p:ext uri="{D42A27DB-BD31-4B8C-83A1-F6EECF244321}">
                <p14:modId xmlns:p14="http://schemas.microsoft.com/office/powerpoint/2010/main" val="3141755263"/>
              </p:ext>
            </p:extLst>
          </p:nvPr>
        </p:nvGraphicFramePr>
        <p:xfrm>
          <a:off x="591128" y="1690689"/>
          <a:ext cx="11120580" cy="4676730"/>
        </p:xfrm>
        <a:graphic>
          <a:graphicData uri="http://schemas.openxmlformats.org/drawingml/2006/table">
            <a:tbl>
              <a:tblPr firstRow="1" bandRow="1">
                <a:tableStyleId>{5940675A-B579-460E-94D1-54222C63F5DA}</a:tableStyleId>
              </a:tblPr>
              <a:tblGrid>
                <a:gridCol w="3706860">
                  <a:extLst>
                    <a:ext uri="{9D8B030D-6E8A-4147-A177-3AD203B41FA5}">
                      <a16:colId xmlns:a16="http://schemas.microsoft.com/office/drawing/2014/main" val="3186993221"/>
                    </a:ext>
                  </a:extLst>
                </a:gridCol>
                <a:gridCol w="3706860">
                  <a:extLst>
                    <a:ext uri="{9D8B030D-6E8A-4147-A177-3AD203B41FA5}">
                      <a16:colId xmlns:a16="http://schemas.microsoft.com/office/drawing/2014/main" val="3864583952"/>
                    </a:ext>
                  </a:extLst>
                </a:gridCol>
                <a:gridCol w="3706860">
                  <a:extLst>
                    <a:ext uri="{9D8B030D-6E8A-4147-A177-3AD203B41FA5}">
                      <a16:colId xmlns:a16="http://schemas.microsoft.com/office/drawing/2014/main" val="140214400"/>
                    </a:ext>
                  </a:extLst>
                </a:gridCol>
              </a:tblGrid>
              <a:tr h="415203">
                <a:tc>
                  <a:txBody>
                    <a:bodyPr/>
                    <a:lstStyle/>
                    <a:p>
                      <a:pPr algn="ctr"/>
                      <a:r>
                        <a:rPr lang="fi-FI" sz="2400" dirty="0" smtClean="0"/>
                        <a:t>Ryhmän</a:t>
                      </a:r>
                      <a:r>
                        <a:rPr lang="fi-FI" sz="2400" baseline="0" dirty="0" smtClean="0"/>
                        <a:t> tavoitteet</a:t>
                      </a:r>
                      <a:endParaRPr lang="fi-FI" sz="2400" dirty="0"/>
                    </a:p>
                  </a:txBody>
                  <a:tcPr/>
                </a:tc>
                <a:tc>
                  <a:txBody>
                    <a:bodyPr/>
                    <a:lstStyle/>
                    <a:p>
                      <a:pPr algn="ctr"/>
                      <a:r>
                        <a:rPr lang="fi-FI" sz="2400" dirty="0" smtClean="0"/>
                        <a:t>Miten/menetelmät</a:t>
                      </a:r>
                      <a:endParaRPr lang="fi-FI" sz="2400" dirty="0"/>
                    </a:p>
                  </a:txBody>
                  <a:tcPr/>
                </a:tc>
                <a:tc>
                  <a:txBody>
                    <a:bodyPr/>
                    <a:lstStyle/>
                    <a:p>
                      <a:pPr algn="ctr"/>
                      <a:r>
                        <a:rPr lang="fi-FI" sz="2400" dirty="0" smtClean="0"/>
                        <a:t>Arviointi</a:t>
                      </a:r>
                      <a:endParaRPr lang="fi-FI" sz="2400" dirty="0"/>
                    </a:p>
                  </a:txBody>
                  <a:tcPr/>
                </a:tc>
                <a:extLst>
                  <a:ext uri="{0D108BD9-81ED-4DB2-BD59-A6C34878D82A}">
                    <a16:rowId xmlns:a16="http://schemas.microsoft.com/office/drawing/2014/main" val="44990220"/>
                  </a:ext>
                </a:extLst>
              </a:tr>
              <a:tr h="1406510">
                <a:tc>
                  <a:txBody>
                    <a:bodyPr/>
                    <a:lstStyle/>
                    <a:p>
                      <a:endParaRPr lang="fi-FI" dirty="0"/>
                    </a:p>
                  </a:txBody>
                  <a:tcPr/>
                </a:tc>
                <a:tc>
                  <a:txBody>
                    <a:bodyPr/>
                    <a:lstStyle/>
                    <a:p>
                      <a:endParaRPr lang="fi-FI"/>
                    </a:p>
                  </a:txBody>
                  <a:tcPr/>
                </a:tc>
                <a:tc>
                  <a:txBody>
                    <a:bodyPr/>
                    <a:lstStyle/>
                    <a:p>
                      <a:endParaRPr lang="fi-FI" dirty="0"/>
                    </a:p>
                  </a:txBody>
                  <a:tcPr/>
                </a:tc>
                <a:extLst>
                  <a:ext uri="{0D108BD9-81ED-4DB2-BD59-A6C34878D82A}">
                    <a16:rowId xmlns:a16="http://schemas.microsoft.com/office/drawing/2014/main" val="8976082"/>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813486007"/>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99944943"/>
                  </a:ext>
                </a:extLst>
              </a:tr>
            </a:tbl>
          </a:graphicData>
        </a:graphic>
      </p:graphicFrame>
    </p:spTree>
    <p:extLst>
      <p:ext uri="{BB962C8B-B14F-4D97-AF65-F5344CB8AC3E}">
        <p14:creationId xmlns:p14="http://schemas.microsoft.com/office/powerpoint/2010/main" val="17318134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7164" y="212437"/>
            <a:ext cx="11314544" cy="1478252"/>
          </a:xfrm>
        </p:spPr>
        <p:txBody>
          <a:bodyPr/>
          <a:lstStyle/>
          <a:p>
            <a:pPr algn="ctr"/>
            <a:r>
              <a:rPr lang="fi-FI" sz="3600" dirty="0" smtClean="0"/>
              <a:t>KIELEN RIKAS MAAILMA</a:t>
            </a:r>
            <a:br>
              <a:rPr lang="fi-FI" sz="3600" dirty="0" smtClean="0"/>
            </a:br>
            <a:r>
              <a:rPr lang="fi-FI" sz="1800" dirty="0" smtClean="0"/>
              <a:t>Tavoitteena on kielellisten taitojen ja valmiuksien tukeminen sekä kielellisen identiteetin tukeminen. Tavoitteena on myös vahvistaa uteliaisuutta ja kiinnostusta kieliin, teksteihin ja kulttuureihin.</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3141755263"/>
              </p:ext>
            </p:extLst>
          </p:nvPr>
        </p:nvGraphicFramePr>
        <p:xfrm>
          <a:off x="591128" y="1690689"/>
          <a:ext cx="11120580" cy="4676730"/>
        </p:xfrm>
        <a:graphic>
          <a:graphicData uri="http://schemas.openxmlformats.org/drawingml/2006/table">
            <a:tbl>
              <a:tblPr firstRow="1" bandRow="1">
                <a:tableStyleId>{5940675A-B579-460E-94D1-54222C63F5DA}</a:tableStyleId>
              </a:tblPr>
              <a:tblGrid>
                <a:gridCol w="3706860">
                  <a:extLst>
                    <a:ext uri="{9D8B030D-6E8A-4147-A177-3AD203B41FA5}">
                      <a16:colId xmlns:a16="http://schemas.microsoft.com/office/drawing/2014/main" val="3186993221"/>
                    </a:ext>
                  </a:extLst>
                </a:gridCol>
                <a:gridCol w="3706860">
                  <a:extLst>
                    <a:ext uri="{9D8B030D-6E8A-4147-A177-3AD203B41FA5}">
                      <a16:colId xmlns:a16="http://schemas.microsoft.com/office/drawing/2014/main" val="3864583952"/>
                    </a:ext>
                  </a:extLst>
                </a:gridCol>
                <a:gridCol w="3706860">
                  <a:extLst>
                    <a:ext uri="{9D8B030D-6E8A-4147-A177-3AD203B41FA5}">
                      <a16:colId xmlns:a16="http://schemas.microsoft.com/office/drawing/2014/main" val="140214400"/>
                    </a:ext>
                  </a:extLst>
                </a:gridCol>
              </a:tblGrid>
              <a:tr h="415203">
                <a:tc>
                  <a:txBody>
                    <a:bodyPr/>
                    <a:lstStyle/>
                    <a:p>
                      <a:pPr algn="ctr"/>
                      <a:r>
                        <a:rPr lang="fi-FI" sz="2400" dirty="0" smtClean="0"/>
                        <a:t>Ryhmän</a:t>
                      </a:r>
                      <a:r>
                        <a:rPr lang="fi-FI" sz="2400" baseline="0" dirty="0" smtClean="0"/>
                        <a:t> tavoitteet</a:t>
                      </a:r>
                      <a:endParaRPr lang="fi-FI" sz="2400" dirty="0"/>
                    </a:p>
                  </a:txBody>
                  <a:tcPr/>
                </a:tc>
                <a:tc>
                  <a:txBody>
                    <a:bodyPr/>
                    <a:lstStyle/>
                    <a:p>
                      <a:pPr algn="ctr"/>
                      <a:r>
                        <a:rPr lang="fi-FI" sz="2400" dirty="0" smtClean="0"/>
                        <a:t>Miten/menetelmät</a:t>
                      </a:r>
                      <a:endParaRPr lang="fi-FI" sz="2400" dirty="0"/>
                    </a:p>
                  </a:txBody>
                  <a:tcPr/>
                </a:tc>
                <a:tc>
                  <a:txBody>
                    <a:bodyPr/>
                    <a:lstStyle/>
                    <a:p>
                      <a:pPr algn="ctr"/>
                      <a:r>
                        <a:rPr lang="fi-FI" sz="2400" dirty="0" smtClean="0"/>
                        <a:t>Arviointi</a:t>
                      </a:r>
                      <a:endParaRPr lang="fi-FI" sz="2400" dirty="0"/>
                    </a:p>
                  </a:txBody>
                  <a:tcPr/>
                </a:tc>
                <a:extLst>
                  <a:ext uri="{0D108BD9-81ED-4DB2-BD59-A6C34878D82A}">
                    <a16:rowId xmlns:a16="http://schemas.microsoft.com/office/drawing/2014/main" val="44990220"/>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8976082"/>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813486007"/>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99944943"/>
                  </a:ext>
                </a:extLst>
              </a:tr>
            </a:tbl>
          </a:graphicData>
        </a:graphic>
      </p:graphicFrame>
    </p:spTree>
    <p:extLst>
      <p:ext uri="{BB962C8B-B14F-4D97-AF65-F5344CB8AC3E}">
        <p14:creationId xmlns:p14="http://schemas.microsoft.com/office/powerpoint/2010/main" val="2848523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7164" y="212437"/>
            <a:ext cx="11314544" cy="1478252"/>
          </a:xfrm>
        </p:spPr>
        <p:txBody>
          <a:bodyPr/>
          <a:lstStyle/>
          <a:p>
            <a:pPr algn="ctr"/>
            <a:r>
              <a:rPr lang="fi-FI" sz="3600" dirty="0" smtClean="0"/>
              <a:t>ILMAISUN MONET MUODOT</a:t>
            </a:r>
            <a:br>
              <a:rPr lang="fi-FI" sz="3600" dirty="0" smtClean="0"/>
            </a:br>
            <a:r>
              <a:rPr lang="fi-FI" sz="1800" dirty="0" smtClean="0"/>
              <a:t>Tavoitteena on tukea lasten musiikillista, kuvallista, sanallista ja kehollista ilmaisua. Lapset tutustuvat eri taiteenaloihin ja kulttuuriperintöön.</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3141755263"/>
              </p:ext>
            </p:extLst>
          </p:nvPr>
        </p:nvGraphicFramePr>
        <p:xfrm>
          <a:off x="591128" y="1690689"/>
          <a:ext cx="11120580" cy="4676730"/>
        </p:xfrm>
        <a:graphic>
          <a:graphicData uri="http://schemas.openxmlformats.org/drawingml/2006/table">
            <a:tbl>
              <a:tblPr firstRow="1" bandRow="1">
                <a:tableStyleId>{5940675A-B579-460E-94D1-54222C63F5DA}</a:tableStyleId>
              </a:tblPr>
              <a:tblGrid>
                <a:gridCol w="3706860">
                  <a:extLst>
                    <a:ext uri="{9D8B030D-6E8A-4147-A177-3AD203B41FA5}">
                      <a16:colId xmlns:a16="http://schemas.microsoft.com/office/drawing/2014/main" val="3186993221"/>
                    </a:ext>
                  </a:extLst>
                </a:gridCol>
                <a:gridCol w="3706860">
                  <a:extLst>
                    <a:ext uri="{9D8B030D-6E8A-4147-A177-3AD203B41FA5}">
                      <a16:colId xmlns:a16="http://schemas.microsoft.com/office/drawing/2014/main" val="3864583952"/>
                    </a:ext>
                  </a:extLst>
                </a:gridCol>
                <a:gridCol w="3706860">
                  <a:extLst>
                    <a:ext uri="{9D8B030D-6E8A-4147-A177-3AD203B41FA5}">
                      <a16:colId xmlns:a16="http://schemas.microsoft.com/office/drawing/2014/main" val="140214400"/>
                    </a:ext>
                  </a:extLst>
                </a:gridCol>
              </a:tblGrid>
              <a:tr h="415203">
                <a:tc>
                  <a:txBody>
                    <a:bodyPr/>
                    <a:lstStyle/>
                    <a:p>
                      <a:pPr algn="ctr"/>
                      <a:r>
                        <a:rPr lang="fi-FI" sz="2400" dirty="0" smtClean="0"/>
                        <a:t>Ryhmän</a:t>
                      </a:r>
                      <a:r>
                        <a:rPr lang="fi-FI" sz="2400" baseline="0" dirty="0" smtClean="0"/>
                        <a:t> tavoitteet</a:t>
                      </a:r>
                      <a:endParaRPr lang="fi-FI" sz="2400" dirty="0"/>
                    </a:p>
                  </a:txBody>
                  <a:tcPr/>
                </a:tc>
                <a:tc>
                  <a:txBody>
                    <a:bodyPr/>
                    <a:lstStyle/>
                    <a:p>
                      <a:pPr algn="ctr"/>
                      <a:r>
                        <a:rPr lang="fi-FI" sz="2400" dirty="0" smtClean="0"/>
                        <a:t>Miten/menetelmät</a:t>
                      </a:r>
                      <a:endParaRPr lang="fi-FI" sz="2400" dirty="0"/>
                    </a:p>
                  </a:txBody>
                  <a:tcPr/>
                </a:tc>
                <a:tc>
                  <a:txBody>
                    <a:bodyPr/>
                    <a:lstStyle/>
                    <a:p>
                      <a:pPr algn="ctr"/>
                      <a:r>
                        <a:rPr lang="fi-FI" sz="2400" dirty="0" smtClean="0"/>
                        <a:t>Arviointi</a:t>
                      </a:r>
                      <a:endParaRPr lang="fi-FI" sz="2400" dirty="0"/>
                    </a:p>
                  </a:txBody>
                  <a:tcPr/>
                </a:tc>
                <a:extLst>
                  <a:ext uri="{0D108BD9-81ED-4DB2-BD59-A6C34878D82A}">
                    <a16:rowId xmlns:a16="http://schemas.microsoft.com/office/drawing/2014/main" val="44990220"/>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8976082"/>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813486007"/>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99944943"/>
                  </a:ext>
                </a:extLst>
              </a:tr>
            </a:tbl>
          </a:graphicData>
        </a:graphic>
      </p:graphicFrame>
    </p:spTree>
    <p:extLst>
      <p:ext uri="{BB962C8B-B14F-4D97-AF65-F5344CB8AC3E}">
        <p14:creationId xmlns:p14="http://schemas.microsoft.com/office/powerpoint/2010/main" val="27524462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7164" y="212437"/>
            <a:ext cx="11314544" cy="1478252"/>
          </a:xfrm>
        </p:spPr>
        <p:txBody>
          <a:bodyPr/>
          <a:lstStyle/>
          <a:p>
            <a:pPr algn="ctr"/>
            <a:r>
              <a:rPr lang="fi-FI" sz="3600" dirty="0" smtClean="0"/>
              <a:t>MINÄ JA MEIDÄN YHTEISÖMME</a:t>
            </a:r>
            <a:br>
              <a:rPr lang="fi-FI" sz="3600" dirty="0" smtClean="0"/>
            </a:br>
            <a:r>
              <a:rPr lang="fi-FI" sz="1800" dirty="0" smtClean="0"/>
              <a:t>Tavoitteena on kehittää lasten valmiuksia ymmärtää lähiyhteisön monimuotoisuutta ja harjoitella siinä toimimista (eettinen ajattelu, katsomukset, lähiyhteisön menneisyys, nykyisyys ja tulevaisuus, mediakasvatus). Tavoitteena on myös tunnetaitojen vahvistaminen arjessa.</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3141755263"/>
              </p:ext>
            </p:extLst>
          </p:nvPr>
        </p:nvGraphicFramePr>
        <p:xfrm>
          <a:off x="591128" y="1690689"/>
          <a:ext cx="11120580" cy="4676730"/>
        </p:xfrm>
        <a:graphic>
          <a:graphicData uri="http://schemas.openxmlformats.org/drawingml/2006/table">
            <a:tbl>
              <a:tblPr firstRow="1" bandRow="1">
                <a:tableStyleId>{5940675A-B579-460E-94D1-54222C63F5DA}</a:tableStyleId>
              </a:tblPr>
              <a:tblGrid>
                <a:gridCol w="3706860">
                  <a:extLst>
                    <a:ext uri="{9D8B030D-6E8A-4147-A177-3AD203B41FA5}">
                      <a16:colId xmlns:a16="http://schemas.microsoft.com/office/drawing/2014/main" val="3186993221"/>
                    </a:ext>
                  </a:extLst>
                </a:gridCol>
                <a:gridCol w="3706860">
                  <a:extLst>
                    <a:ext uri="{9D8B030D-6E8A-4147-A177-3AD203B41FA5}">
                      <a16:colId xmlns:a16="http://schemas.microsoft.com/office/drawing/2014/main" val="3864583952"/>
                    </a:ext>
                  </a:extLst>
                </a:gridCol>
                <a:gridCol w="3706860">
                  <a:extLst>
                    <a:ext uri="{9D8B030D-6E8A-4147-A177-3AD203B41FA5}">
                      <a16:colId xmlns:a16="http://schemas.microsoft.com/office/drawing/2014/main" val="140214400"/>
                    </a:ext>
                  </a:extLst>
                </a:gridCol>
              </a:tblGrid>
              <a:tr h="415203">
                <a:tc>
                  <a:txBody>
                    <a:bodyPr/>
                    <a:lstStyle/>
                    <a:p>
                      <a:pPr algn="ctr"/>
                      <a:r>
                        <a:rPr lang="fi-FI" sz="2400" dirty="0" smtClean="0"/>
                        <a:t>Ryhmän</a:t>
                      </a:r>
                      <a:r>
                        <a:rPr lang="fi-FI" sz="2400" baseline="0" dirty="0" smtClean="0"/>
                        <a:t> tavoitteet</a:t>
                      </a:r>
                      <a:endParaRPr lang="fi-FI" sz="2400" dirty="0"/>
                    </a:p>
                  </a:txBody>
                  <a:tcPr/>
                </a:tc>
                <a:tc>
                  <a:txBody>
                    <a:bodyPr/>
                    <a:lstStyle/>
                    <a:p>
                      <a:pPr algn="ctr"/>
                      <a:r>
                        <a:rPr lang="fi-FI" sz="2400" dirty="0" smtClean="0"/>
                        <a:t>Miten/menetelmät</a:t>
                      </a:r>
                      <a:endParaRPr lang="fi-FI" sz="2400" dirty="0"/>
                    </a:p>
                  </a:txBody>
                  <a:tcPr/>
                </a:tc>
                <a:tc>
                  <a:txBody>
                    <a:bodyPr/>
                    <a:lstStyle/>
                    <a:p>
                      <a:pPr algn="ctr"/>
                      <a:r>
                        <a:rPr lang="fi-FI" sz="2400" dirty="0" smtClean="0"/>
                        <a:t>Arviointi</a:t>
                      </a:r>
                      <a:endParaRPr lang="fi-FI" sz="2400" dirty="0"/>
                    </a:p>
                  </a:txBody>
                  <a:tcPr/>
                </a:tc>
                <a:extLst>
                  <a:ext uri="{0D108BD9-81ED-4DB2-BD59-A6C34878D82A}">
                    <a16:rowId xmlns:a16="http://schemas.microsoft.com/office/drawing/2014/main" val="44990220"/>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8976082"/>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813486007"/>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99944943"/>
                  </a:ext>
                </a:extLst>
              </a:tr>
            </a:tbl>
          </a:graphicData>
        </a:graphic>
      </p:graphicFrame>
    </p:spTree>
    <p:extLst>
      <p:ext uri="{BB962C8B-B14F-4D97-AF65-F5344CB8AC3E}">
        <p14:creationId xmlns:p14="http://schemas.microsoft.com/office/powerpoint/2010/main" val="1151750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7164" y="212437"/>
            <a:ext cx="11314544" cy="1478252"/>
          </a:xfrm>
        </p:spPr>
        <p:txBody>
          <a:bodyPr/>
          <a:lstStyle/>
          <a:p>
            <a:pPr algn="ctr"/>
            <a:r>
              <a:rPr lang="fi-FI" sz="3600" dirty="0" smtClean="0"/>
              <a:t>KASVAN, LIIKUN JA KEHITYN</a:t>
            </a:r>
            <a:br>
              <a:rPr lang="fi-FI" sz="3600" dirty="0" smtClean="0"/>
            </a:br>
            <a:r>
              <a:rPr lang="fi-FI" sz="1800" dirty="0" smtClean="0"/>
              <a:t>Tavoitteena on, että lapsi ymmärtää oman hyvinvointinsa tärkeyden ja siitä huolehtimisen arjessa (liikkuminen, ruokakasvatus, terveys, turvallisuus).</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3141755263"/>
              </p:ext>
            </p:extLst>
          </p:nvPr>
        </p:nvGraphicFramePr>
        <p:xfrm>
          <a:off x="591128" y="1690689"/>
          <a:ext cx="11120580" cy="4676730"/>
        </p:xfrm>
        <a:graphic>
          <a:graphicData uri="http://schemas.openxmlformats.org/drawingml/2006/table">
            <a:tbl>
              <a:tblPr firstRow="1" bandRow="1">
                <a:tableStyleId>{5940675A-B579-460E-94D1-54222C63F5DA}</a:tableStyleId>
              </a:tblPr>
              <a:tblGrid>
                <a:gridCol w="3706860">
                  <a:extLst>
                    <a:ext uri="{9D8B030D-6E8A-4147-A177-3AD203B41FA5}">
                      <a16:colId xmlns:a16="http://schemas.microsoft.com/office/drawing/2014/main" val="3186993221"/>
                    </a:ext>
                  </a:extLst>
                </a:gridCol>
                <a:gridCol w="3706860">
                  <a:extLst>
                    <a:ext uri="{9D8B030D-6E8A-4147-A177-3AD203B41FA5}">
                      <a16:colId xmlns:a16="http://schemas.microsoft.com/office/drawing/2014/main" val="3864583952"/>
                    </a:ext>
                  </a:extLst>
                </a:gridCol>
                <a:gridCol w="3706860">
                  <a:extLst>
                    <a:ext uri="{9D8B030D-6E8A-4147-A177-3AD203B41FA5}">
                      <a16:colId xmlns:a16="http://schemas.microsoft.com/office/drawing/2014/main" val="140214400"/>
                    </a:ext>
                  </a:extLst>
                </a:gridCol>
              </a:tblGrid>
              <a:tr h="415203">
                <a:tc>
                  <a:txBody>
                    <a:bodyPr/>
                    <a:lstStyle/>
                    <a:p>
                      <a:pPr algn="ctr"/>
                      <a:r>
                        <a:rPr lang="fi-FI" sz="2400" dirty="0" smtClean="0"/>
                        <a:t>Ryhmän</a:t>
                      </a:r>
                      <a:r>
                        <a:rPr lang="fi-FI" sz="2400" baseline="0" dirty="0" smtClean="0"/>
                        <a:t> tavoitteet</a:t>
                      </a:r>
                      <a:endParaRPr lang="fi-FI" sz="2400" dirty="0"/>
                    </a:p>
                  </a:txBody>
                  <a:tcPr/>
                </a:tc>
                <a:tc>
                  <a:txBody>
                    <a:bodyPr/>
                    <a:lstStyle/>
                    <a:p>
                      <a:pPr algn="ctr"/>
                      <a:r>
                        <a:rPr lang="fi-FI" sz="2400" dirty="0" smtClean="0"/>
                        <a:t>Miten/menetelmät</a:t>
                      </a:r>
                      <a:endParaRPr lang="fi-FI" sz="2400" dirty="0"/>
                    </a:p>
                  </a:txBody>
                  <a:tcPr/>
                </a:tc>
                <a:tc>
                  <a:txBody>
                    <a:bodyPr/>
                    <a:lstStyle/>
                    <a:p>
                      <a:pPr algn="ctr"/>
                      <a:r>
                        <a:rPr lang="fi-FI" sz="2400" dirty="0" smtClean="0"/>
                        <a:t>Arviointi</a:t>
                      </a:r>
                      <a:endParaRPr lang="fi-FI" sz="2400" dirty="0"/>
                    </a:p>
                  </a:txBody>
                  <a:tcPr/>
                </a:tc>
                <a:extLst>
                  <a:ext uri="{0D108BD9-81ED-4DB2-BD59-A6C34878D82A}">
                    <a16:rowId xmlns:a16="http://schemas.microsoft.com/office/drawing/2014/main" val="44990220"/>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8976082"/>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813486007"/>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99944943"/>
                  </a:ext>
                </a:extLst>
              </a:tr>
            </a:tbl>
          </a:graphicData>
        </a:graphic>
      </p:graphicFrame>
    </p:spTree>
    <p:extLst>
      <p:ext uri="{BB962C8B-B14F-4D97-AF65-F5344CB8AC3E}">
        <p14:creationId xmlns:p14="http://schemas.microsoft.com/office/powerpoint/2010/main" val="6175390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397164" y="212437"/>
            <a:ext cx="11314544" cy="1478252"/>
          </a:xfrm>
        </p:spPr>
        <p:txBody>
          <a:bodyPr/>
          <a:lstStyle/>
          <a:p>
            <a:pPr algn="ctr"/>
            <a:r>
              <a:rPr lang="fi-FI" sz="3600" dirty="0" smtClean="0"/>
              <a:t>TUTKIN JA TOIMIN YMPÄRISTÖSSÄNI</a:t>
            </a:r>
            <a:br>
              <a:rPr lang="fi-FI" sz="3600" dirty="0" smtClean="0"/>
            </a:br>
            <a:r>
              <a:rPr lang="fi-FI" sz="1800" dirty="0" smtClean="0"/>
              <a:t>Tavoitteena on kehittää lasten matemaattisia taitoja ja valmiuksia. Annetaan lapsille mahdollisuuksia havainnoida, jäsentää ja ymmärtää ympäristöään. Kannustetaan lapsia tutkimaan ja kokeilemaan.</a:t>
            </a:r>
            <a:endParaRPr lang="fi-FI" sz="1800" dirty="0"/>
          </a:p>
        </p:txBody>
      </p:sp>
      <p:graphicFrame>
        <p:nvGraphicFramePr>
          <p:cNvPr id="3" name="Taulukko 2"/>
          <p:cNvGraphicFramePr>
            <a:graphicFrameLocks noGrp="1"/>
          </p:cNvGraphicFramePr>
          <p:nvPr>
            <p:extLst>
              <p:ext uri="{D42A27DB-BD31-4B8C-83A1-F6EECF244321}">
                <p14:modId xmlns:p14="http://schemas.microsoft.com/office/powerpoint/2010/main" val="1002179355"/>
              </p:ext>
            </p:extLst>
          </p:nvPr>
        </p:nvGraphicFramePr>
        <p:xfrm>
          <a:off x="591128" y="1690689"/>
          <a:ext cx="11120580" cy="4676730"/>
        </p:xfrm>
        <a:graphic>
          <a:graphicData uri="http://schemas.openxmlformats.org/drawingml/2006/table">
            <a:tbl>
              <a:tblPr firstRow="1" bandRow="1">
                <a:tableStyleId>{5940675A-B579-460E-94D1-54222C63F5DA}</a:tableStyleId>
              </a:tblPr>
              <a:tblGrid>
                <a:gridCol w="3706860">
                  <a:extLst>
                    <a:ext uri="{9D8B030D-6E8A-4147-A177-3AD203B41FA5}">
                      <a16:colId xmlns:a16="http://schemas.microsoft.com/office/drawing/2014/main" val="3186993221"/>
                    </a:ext>
                  </a:extLst>
                </a:gridCol>
                <a:gridCol w="3706860">
                  <a:extLst>
                    <a:ext uri="{9D8B030D-6E8A-4147-A177-3AD203B41FA5}">
                      <a16:colId xmlns:a16="http://schemas.microsoft.com/office/drawing/2014/main" val="3864583952"/>
                    </a:ext>
                  </a:extLst>
                </a:gridCol>
                <a:gridCol w="3706860">
                  <a:extLst>
                    <a:ext uri="{9D8B030D-6E8A-4147-A177-3AD203B41FA5}">
                      <a16:colId xmlns:a16="http://schemas.microsoft.com/office/drawing/2014/main" val="140214400"/>
                    </a:ext>
                  </a:extLst>
                </a:gridCol>
              </a:tblGrid>
              <a:tr h="415203">
                <a:tc>
                  <a:txBody>
                    <a:bodyPr/>
                    <a:lstStyle/>
                    <a:p>
                      <a:pPr algn="ctr"/>
                      <a:r>
                        <a:rPr lang="fi-FI" sz="2400" dirty="0" smtClean="0"/>
                        <a:t>Ryhmän</a:t>
                      </a:r>
                      <a:r>
                        <a:rPr lang="fi-FI" sz="2400" baseline="0" dirty="0" smtClean="0"/>
                        <a:t> tavoitteet</a:t>
                      </a:r>
                      <a:endParaRPr lang="fi-FI" sz="2400" dirty="0"/>
                    </a:p>
                  </a:txBody>
                  <a:tcPr/>
                </a:tc>
                <a:tc>
                  <a:txBody>
                    <a:bodyPr/>
                    <a:lstStyle/>
                    <a:p>
                      <a:pPr algn="ctr"/>
                      <a:r>
                        <a:rPr lang="fi-FI" sz="2400" dirty="0" smtClean="0"/>
                        <a:t>Miten/menetelmät</a:t>
                      </a:r>
                      <a:endParaRPr lang="fi-FI" sz="2400" dirty="0"/>
                    </a:p>
                  </a:txBody>
                  <a:tcPr/>
                </a:tc>
                <a:tc>
                  <a:txBody>
                    <a:bodyPr/>
                    <a:lstStyle/>
                    <a:p>
                      <a:pPr algn="ctr"/>
                      <a:r>
                        <a:rPr lang="fi-FI" sz="2400" dirty="0" smtClean="0"/>
                        <a:t>Arviointi</a:t>
                      </a:r>
                      <a:endParaRPr lang="fi-FI" sz="2400" dirty="0"/>
                    </a:p>
                  </a:txBody>
                  <a:tcPr/>
                </a:tc>
                <a:extLst>
                  <a:ext uri="{0D108BD9-81ED-4DB2-BD59-A6C34878D82A}">
                    <a16:rowId xmlns:a16="http://schemas.microsoft.com/office/drawing/2014/main" val="44990220"/>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8976082"/>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813486007"/>
                  </a:ext>
                </a:extLst>
              </a:tr>
              <a:tr h="1406510">
                <a:tc>
                  <a:txBody>
                    <a:bodyPr/>
                    <a:lstStyle/>
                    <a:p>
                      <a:endParaRPr lang="fi-FI" dirty="0"/>
                    </a:p>
                  </a:txBody>
                  <a:tcPr/>
                </a:tc>
                <a:tc>
                  <a:txBody>
                    <a:bodyPr/>
                    <a:lstStyle/>
                    <a:p>
                      <a:endParaRPr lang="fi-FI" dirty="0"/>
                    </a:p>
                  </a:txBody>
                  <a:tcPr/>
                </a:tc>
                <a:tc>
                  <a:txBody>
                    <a:bodyPr/>
                    <a:lstStyle/>
                    <a:p>
                      <a:endParaRPr lang="fi-FI" dirty="0"/>
                    </a:p>
                  </a:txBody>
                  <a:tcPr/>
                </a:tc>
                <a:extLst>
                  <a:ext uri="{0D108BD9-81ED-4DB2-BD59-A6C34878D82A}">
                    <a16:rowId xmlns:a16="http://schemas.microsoft.com/office/drawing/2014/main" val="299944943"/>
                  </a:ext>
                </a:extLst>
              </a:tr>
            </a:tbl>
          </a:graphicData>
        </a:graphic>
      </p:graphicFrame>
    </p:spTree>
    <p:extLst>
      <p:ext uri="{BB962C8B-B14F-4D97-AF65-F5344CB8AC3E}">
        <p14:creationId xmlns:p14="http://schemas.microsoft.com/office/powerpoint/2010/main" val="219599395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52</TotalTime>
  <Words>125</Words>
  <Application>Microsoft Office PowerPoint</Application>
  <PresentationFormat>Laajakuva</PresentationFormat>
  <Paragraphs>36</Paragraphs>
  <Slides>9</Slides>
  <Notes>0</Notes>
  <HiddenSlides>0</HiddenSlides>
  <MMClips>0</MMClips>
  <ScaleCrop>false</ScaleCrop>
  <HeadingPairs>
    <vt:vector size="6" baseType="variant">
      <vt:variant>
        <vt:lpstr>Käytetyt fontit</vt:lpstr>
      </vt:variant>
      <vt:variant>
        <vt:i4>3</vt:i4>
      </vt:variant>
      <vt:variant>
        <vt:lpstr>Teema</vt:lpstr>
      </vt:variant>
      <vt:variant>
        <vt:i4>1</vt:i4>
      </vt:variant>
      <vt:variant>
        <vt:lpstr>Dian otsikot</vt:lpstr>
      </vt:variant>
      <vt:variant>
        <vt:i4>9</vt:i4>
      </vt:variant>
    </vt:vector>
  </HeadingPairs>
  <TitlesOfParts>
    <vt:vector size="13" baseType="lpstr">
      <vt:lpstr>Arial</vt:lpstr>
      <vt:lpstr>Calibri</vt:lpstr>
      <vt:lpstr>Calibri Light</vt:lpstr>
      <vt:lpstr>Office-teema</vt:lpstr>
      <vt:lpstr>_________________ RYHMÄN PEDAGOGINEN TOIMINTASUUNNITELMA </vt:lpstr>
      <vt:lpstr>LÄSNÄOLO Tavoitteena on, että aikuiset kunnioittavat ja kuuntelevat lasta.  Aikuiset ovat läsnä arjessa havainnoiden ja osallistaen lasta.</vt:lpstr>
      <vt:lpstr>TYÖSKENTELYTAIDOT Tavoitteena on vahvistaa työskentelytaitoja (kuunteleminen, ohjeiden noudattaminen, paikallaan istuminen, oman vuoron odottaminen, omista tavaroista huolehtiminen, keskittyminen, osaa toimia ryhmässä ja olla hyvä kaveri muille, osaa tehdä asioita myös yksin, rohkeus).</vt:lpstr>
      <vt:lpstr>LEIKKI Tavoitteena on ymmärtää leikin merkitys lapsen hyvinvoinnille ja oppimiselle. On tärkeä kokea yhdessä tekemisen ja leikin ilo. Lasten leikkialoitteille, kokeilulle ja elämyksille annetaan tilaa, aikaa ja leikkirauhaa.</vt:lpstr>
      <vt:lpstr>KIELEN RIKAS MAAILMA Tavoitteena on kielellisten taitojen ja valmiuksien tukeminen sekä kielellisen identiteetin tukeminen. Tavoitteena on myös vahvistaa uteliaisuutta ja kiinnostusta kieliin, teksteihin ja kulttuureihin.</vt:lpstr>
      <vt:lpstr>ILMAISUN MONET MUODOT Tavoitteena on tukea lasten musiikillista, kuvallista, sanallista ja kehollista ilmaisua. Lapset tutustuvat eri taiteenaloihin ja kulttuuriperintöön.</vt:lpstr>
      <vt:lpstr>MINÄ JA MEIDÄN YHTEISÖMME Tavoitteena on kehittää lasten valmiuksia ymmärtää lähiyhteisön monimuotoisuutta ja harjoitella siinä toimimista (eettinen ajattelu, katsomukset, lähiyhteisön menneisyys, nykyisyys ja tulevaisuus, mediakasvatus). Tavoitteena on myös tunnetaitojen vahvistaminen arjessa.</vt:lpstr>
      <vt:lpstr>KASVAN, LIIKUN JA KEHITYN Tavoitteena on, että lapsi ymmärtää oman hyvinvointinsa tärkeyden ja siitä huolehtimisen arjessa (liikkuminen, ruokakasvatus, terveys, turvallisuus).</vt:lpstr>
      <vt:lpstr>TUTKIN JA TOIMIN YMPÄRISTÖSSÄNI Tavoitteena on kehittää lasten matemaattisia taitoja ja valmiuksia. Annetaan lapsille mahdollisuuksia havainnoida, jäsentää ja ymmärtää ympäristöään. Kannustetaan lapsia tutkimaan ja kokeilemaan.</vt:lpstr>
    </vt:vector>
  </TitlesOfParts>
  <Company>Forssan kaupunki / Sivistustoimi</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_________________ RYHMÄN PEDAGOGINEN TOIMINTASUUNNITELMA</dc:title>
  <dc:creator>Henna Raatikainen</dc:creator>
  <cp:lastModifiedBy>Henna Raatikainen</cp:lastModifiedBy>
  <cp:revision>6</cp:revision>
  <dcterms:created xsi:type="dcterms:W3CDTF">2019-10-22T14:28:41Z</dcterms:created>
  <dcterms:modified xsi:type="dcterms:W3CDTF">2019-10-22T15:21:14Z</dcterms:modified>
</cp:coreProperties>
</file>