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Georgia" panose="02040502050405020303" pitchFamily="18" charset="0"/>
      <p:regular r:id="rId14"/>
      <p:bold r:id="rId15"/>
      <p:italic r:id="rId16"/>
      <p:boldItalic r:id="rId17"/>
    </p:embeddedFont>
    <p:embeddedFont>
      <p:font typeface="Merriweather" panose="000005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0500697a0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0500697a0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54a90d8483_6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54a90d8483_6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54a90d8483_6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54a90d8483_6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4a90d8483_6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4a90d8483_6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4a90d848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4a90d848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54a90d8483_5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54a90d8483_5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4a90d8483_6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4a90d8483_6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5b13b8937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5b13b893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4a90d8483_7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4a90d8483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4a90d8483_6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54a90d8483_6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i"/>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rUTX_GhJ2GA"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rUTX_GhJ2GA"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23tbgOiNUEY"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a:t>         Digitalization: Lotta, Lumi, Saku, Emmi</a:t>
            </a:r>
            <a:endParaRPr/>
          </a:p>
        </p:txBody>
      </p:sp>
      <p:sp>
        <p:nvSpPr>
          <p:cNvPr id="55" name="Google Shape;55;p1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56" name="Google Shape;56;p1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7" name="Google Shape;57;p13"/>
          <p:cNvPicPr preferRelativeResize="0"/>
          <p:nvPr/>
        </p:nvPicPr>
        <p:blipFill>
          <a:blip r:embed="rId3">
            <a:alphaModFix/>
          </a:blip>
          <a:stretch>
            <a:fillRect/>
          </a:stretch>
        </p:blipFill>
        <p:spPr>
          <a:xfrm>
            <a:off x="603450" y="1152475"/>
            <a:ext cx="3416400" cy="3416400"/>
          </a:xfrm>
          <a:prstGeom prst="rect">
            <a:avLst/>
          </a:prstGeom>
          <a:noFill/>
          <a:ln>
            <a:noFill/>
          </a:ln>
        </p:spPr>
      </p:pic>
      <p:pic>
        <p:nvPicPr>
          <p:cNvPr id="58" name="Google Shape;58;p13"/>
          <p:cNvPicPr preferRelativeResize="0"/>
          <p:nvPr/>
        </p:nvPicPr>
        <p:blipFill>
          <a:blip r:embed="rId4">
            <a:alphaModFix/>
          </a:blip>
          <a:stretch>
            <a:fillRect/>
          </a:stretch>
        </p:blipFill>
        <p:spPr>
          <a:xfrm>
            <a:off x="4832100" y="3425875"/>
            <a:ext cx="4000500" cy="1143000"/>
          </a:xfrm>
          <a:prstGeom prst="rect">
            <a:avLst/>
          </a:prstGeom>
          <a:noFill/>
          <a:ln>
            <a:noFill/>
          </a:ln>
        </p:spPr>
      </p:pic>
      <p:pic>
        <p:nvPicPr>
          <p:cNvPr id="59" name="Google Shape;59;p13"/>
          <p:cNvPicPr preferRelativeResize="0"/>
          <p:nvPr/>
        </p:nvPicPr>
        <p:blipFill>
          <a:blip r:embed="rId5">
            <a:alphaModFix/>
          </a:blip>
          <a:stretch>
            <a:fillRect/>
          </a:stretch>
        </p:blipFill>
        <p:spPr>
          <a:xfrm>
            <a:off x="5117850" y="1152463"/>
            <a:ext cx="3714750" cy="1228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0" y="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i="1">
                <a:latin typeface="Times New Roman"/>
                <a:ea typeface="Times New Roman"/>
                <a:cs typeface="Times New Roman"/>
                <a:sym typeface="Times New Roman"/>
              </a:rPr>
              <a:t>What is digitalization?</a:t>
            </a:r>
            <a:endParaRPr i="1">
              <a:latin typeface="Times New Roman"/>
              <a:ea typeface="Times New Roman"/>
              <a:cs typeface="Times New Roman"/>
              <a:sym typeface="Times New Roman"/>
            </a:endParaRPr>
          </a:p>
        </p:txBody>
      </p:sp>
      <p:sp>
        <p:nvSpPr>
          <p:cNvPr id="65" name="Google Shape;65;p14"/>
          <p:cNvSpPr txBox="1">
            <a:spLocks noGrp="1"/>
          </p:cNvSpPr>
          <p:nvPr>
            <p:ph type="body" idx="1"/>
          </p:nvPr>
        </p:nvSpPr>
        <p:spPr>
          <a:xfrm>
            <a:off x="124575" y="572700"/>
            <a:ext cx="3263400" cy="41259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SzPts val="605"/>
              <a:buNone/>
            </a:pPr>
            <a:r>
              <a:rPr lang="fi" sz="2120" i="1">
                <a:solidFill>
                  <a:schemeClr val="dk1"/>
                </a:solidFill>
                <a:latin typeface="Times New Roman"/>
                <a:ea typeface="Times New Roman"/>
                <a:cs typeface="Times New Roman"/>
                <a:sym typeface="Times New Roman"/>
              </a:rPr>
              <a:t>Digitalization is the process of using digital technology to change or improve things. It means turning information or activities that used to be done with paper or in person into digital forms that can be done on computers or online. </a:t>
            </a:r>
            <a:endParaRPr sz="1435" i="1">
              <a:solidFill>
                <a:schemeClr val="dk1"/>
              </a:solidFill>
              <a:latin typeface="Times New Roman"/>
              <a:ea typeface="Times New Roman"/>
              <a:cs typeface="Times New Roman"/>
              <a:sym typeface="Times New Roman"/>
            </a:endParaRPr>
          </a:p>
          <a:p>
            <a:pPr marL="0" lvl="0" indent="0" algn="l" rtl="0">
              <a:spcBef>
                <a:spcPts val="1200"/>
              </a:spcBef>
              <a:spcAft>
                <a:spcPts val="0"/>
              </a:spcAft>
              <a:buSzPts val="605"/>
              <a:buNone/>
            </a:pPr>
            <a:endParaRPr sz="1135"/>
          </a:p>
          <a:p>
            <a:pPr marL="0" lvl="0" indent="0" algn="l" rtl="0">
              <a:spcBef>
                <a:spcPts val="1200"/>
              </a:spcBef>
              <a:spcAft>
                <a:spcPts val="1200"/>
              </a:spcAft>
              <a:buSzPts val="605"/>
              <a:buNone/>
            </a:pPr>
            <a:endParaRPr sz="1135"/>
          </a:p>
        </p:txBody>
      </p:sp>
      <p:pic>
        <p:nvPicPr>
          <p:cNvPr id="66" name="Google Shape;66;p14"/>
          <p:cNvPicPr preferRelativeResize="0"/>
          <p:nvPr/>
        </p:nvPicPr>
        <p:blipFill>
          <a:blip r:embed="rId4">
            <a:alphaModFix/>
          </a:blip>
          <a:stretch>
            <a:fillRect/>
          </a:stretch>
        </p:blipFill>
        <p:spPr>
          <a:xfrm>
            <a:off x="6541513" y="1285875"/>
            <a:ext cx="2704675" cy="1514625"/>
          </a:xfrm>
          <a:prstGeom prst="rect">
            <a:avLst/>
          </a:prstGeom>
          <a:noFill/>
          <a:ln>
            <a:noFill/>
          </a:ln>
        </p:spPr>
      </p:pic>
      <p:pic>
        <p:nvPicPr>
          <p:cNvPr id="67" name="Google Shape;67;p14"/>
          <p:cNvPicPr preferRelativeResize="0"/>
          <p:nvPr/>
        </p:nvPicPr>
        <p:blipFill>
          <a:blip r:embed="rId5">
            <a:alphaModFix/>
          </a:blip>
          <a:stretch>
            <a:fillRect/>
          </a:stretch>
        </p:blipFill>
        <p:spPr>
          <a:xfrm>
            <a:off x="6262150" y="0"/>
            <a:ext cx="3263400" cy="1114425"/>
          </a:xfrm>
          <a:prstGeom prst="rect">
            <a:avLst/>
          </a:prstGeom>
          <a:noFill/>
          <a:ln>
            <a:noFill/>
          </a:ln>
        </p:spPr>
      </p:pic>
      <p:pic>
        <p:nvPicPr>
          <p:cNvPr id="68" name="Google Shape;68;p14"/>
          <p:cNvPicPr preferRelativeResize="0"/>
          <p:nvPr/>
        </p:nvPicPr>
        <p:blipFill>
          <a:blip r:embed="rId6">
            <a:alphaModFix/>
          </a:blip>
          <a:stretch>
            <a:fillRect/>
          </a:stretch>
        </p:blipFill>
        <p:spPr>
          <a:xfrm>
            <a:off x="6874750" y="2800500"/>
            <a:ext cx="2038200" cy="2038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u="sng">
                <a:solidFill>
                  <a:schemeClr val="hlink"/>
                </a:solidFill>
                <a:hlinkClick r:id="rId3"/>
              </a:rPr>
              <a:t>Books, do we need them?</a:t>
            </a:r>
            <a:endParaRPr/>
          </a:p>
        </p:txBody>
      </p:sp>
      <p:sp>
        <p:nvSpPr>
          <p:cNvPr id="74" name="Google Shape;74;p1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75" name="Google Shape;75;p1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76" name="Google Shape;76;p15"/>
          <p:cNvPicPr preferRelativeResize="0"/>
          <p:nvPr/>
        </p:nvPicPr>
        <p:blipFill>
          <a:blip r:embed="rId4">
            <a:alphaModFix/>
          </a:blip>
          <a:stretch>
            <a:fillRect/>
          </a:stretch>
        </p:blipFill>
        <p:spPr>
          <a:xfrm>
            <a:off x="848175" y="1822450"/>
            <a:ext cx="2209800" cy="2076450"/>
          </a:xfrm>
          <a:prstGeom prst="rect">
            <a:avLst/>
          </a:prstGeom>
          <a:noFill/>
          <a:ln>
            <a:noFill/>
          </a:ln>
        </p:spPr>
      </p:pic>
      <p:pic>
        <p:nvPicPr>
          <p:cNvPr id="77" name="Google Shape;77;p15"/>
          <p:cNvPicPr preferRelativeResize="0"/>
          <p:nvPr/>
        </p:nvPicPr>
        <p:blipFill>
          <a:blip r:embed="rId5">
            <a:alphaModFix/>
          </a:blip>
          <a:stretch>
            <a:fillRect/>
          </a:stretch>
        </p:blipFill>
        <p:spPr>
          <a:xfrm>
            <a:off x="5149525" y="1822450"/>
            <a:ext cx="3022875" cy="2319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83" name="Google Shape;83;p1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84" name="Google Shape;84;p1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85" name="Google Shape;85;p16" descr="Luetko kirjaa mieluiten paperisivuilta vai puhelimelta tai padilta? Tällä videolla Pyry tutkii, ovatko perinteiset painetut kirjat katoamassa. Pyry vierailee Kansalliskirjaston aarteiden äärellä, tapaa 10-vuotiaan kirjailijan ja selvittää myös, mitä hyötyä lukemisesta on ihmiselle.&#10;&#10;Editointi Kristian Broholm. Kuvaus Antti Haanpää ja Kristian Broholm. Käsikirjoitus Pyry Vaismaa. Graafikko Sini Tikkala. Tuottaja Santtu Natri.&#10;&#10;Uudet pitkät videot keskiviikkoisin.&#10;👉Löydät Yle Mixin myös TikTokista&#10;@ylemix" title="KATOAVAT KIRJAT?! – MILTÄ NÄYTTÄÄ SUOMEN VANHIN KIRJA?">
            <a:hlinkClick r:id="rId3"/>
          </p:cNvPr>
          <p:cNvPicPr preferRelativeResize="0"/>
          <p:nvPr/>
        </p:nvPicPr>
        <p:blipFill>
          <a:blip r:embed="rId4">
            <a:alphaModFix/>
          </a:blip>
          <a:stretch>
            <a:fillRect/>
          </a:stretch>
        </p:blipFill>
        <p:spPr>
          <a:xfrm>
            <a:off x="22400" y="12600"/>
            <a:ext cx="9121600" cy="5130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a:latin typeface="Merriweather"/>
                <a:ea typeface="Merriweather"/>
                <a:cs typeface="Merriweather"/>
                <a:sym typeface="Merriweather"/>
              </a:rPr>
              <a:t>Digitalization in Schools</a:t>
            </a:r>
            <a:endParaRPr>
              <a:latin typeface="Merriweather"/>
              <a:ea typeface="Merriweather"/>
              <a:cs typeface="Merriweather"/>
              <a:sym typeface="Merriweather"/>
            </a:endParaRPr>
          </a:p>
        </p:txBody>
      </p:sp>
      <p:sp>
        <p:nvSpPr>
          <p:cNvPr id="91" name="Google Shape;9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fi" sz="1500"/>
              <a:t>Technology is evident in the school atmosphere nowadays in many ways. For example, students use smart devices and computers for learning which can make learning more interactive and interesting.</a:t>
            </a:r>
            <a:endParaRPr sz="1500"/>
          </a:p>
          <a:p>
            <a:pPr marL="0" lvl="0" indent="0" algn="l" rtl="0">
              <a:spcBef>
                <a:spcPts val="1200"/>
              </a:spcBef>
              <a:spcAft>
                <a:spcPts val="0"/>
              </a:spcAft>
              <a:buNone/>
            </a:pPr>
            <a:r>
              <a:rPr lang="fi" sz="1500"/>
              <a:t>Technology provides teachers with more ways to create interactive materials and students have more ways to access those. </a:t>
            </a:r>
            <a:endParaRPr sz="1500"/>
          </a:p>
          <a:p>
            <a:pPr marL="0" lvl="0" indent="0" algn="l" rtl="0">
              <a:spcBef>
                <a:spcPts val="1200"/>
              </a:spcBef>
              <a:spcAft>
                <a:spcPts val="1200"/>
              </a:spcAft>
              <a:buNone/>
            </a:pPr>
            <a:endParaRPr sz="1500"/>
          </a:p>
        </p:txBody>
      </p:sp>
      <p:sp>
        <p:nvSpPr>
          <p:cNvPr id="92" name="Google Shape;9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fi"/>
              <a:t>Nowadays you can use many apps to support learning for example kahoot and blooket. Those are so good for students to learn individual words. </a:t>
            </a:r>
            <a:endParaRPr/>
          </a:p>
        </p:txBody>
      </p:sp>
      <p:pic>
        <p:nvPicPr>
          <p:cNvPr id="93" name="Google Shape;93;p17" descr="2003 K-12 Classroom Technology Integration: Pre-YouTube and Pre ..."/>
          <p:cNvPicPr preferRelativeResize="0"/>
          <p:nvPr/>
        </p:nvPicPr>
        <p:blipFill>
          <a:blip r:embed="rId3">
            <a:alphaModFix/>
          </a:blip>
          <a:stretch>
            <a:fillRect/>
          </a:stretch>
        </p:blipFill>
        <p:spPr>
          <a:xfrm>
            <a:off x="4381500" y="2180726"/>
            <a:ext cx="4762500" cy="2962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EAD3"/>
        </a:solidFill>
        <a:effectLst/>
      </p:bgPr>
    </p:bg>
    <p:spTree>
      <p:nvGrpSpPr>
        <p:cNvPr id="1"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1902" y="0"/>
            <a:ext cx="9140198" cy="5143501"/>
          </a:xfrm>
          <a:prstGeom prst="rect">
            <a:avLst/>
          </a:prstGeom>
          <a:noFill/>
          <a:ln>
            <a:noFill/>
          </a:ln>
          <a:effectLst>
            <a:outerShdw blurRad="1428750" algn="bl" rotWithShape="0">
              <a:srgbClr val="000000">
                <a:alpha val="0"/>
              </a:srgbClr>
            </a:outerShdw>
          </a:effectLst>
        </p:spPr>
      </p:pic>
      <p:sp>
        <p:nvSpPr>
          <p:cNvPr id="99" name="Google Shape;99;p18"/>
          <p:cNvSpPr txBox="1">
            <a:spLocks noGrp="1"/>
          </p:cNvSpPr>
          <p:nvPr>
            <p:ph type="ctrTitle"/>
          </p:nvPr>
        </p:nvSpPr>
        <p:spPr>
          <a:xfrm>
            <a:off x="981751" y="398100"/>
            <a:ext cx="7180500" cy="917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fi" sz="3380">
                <a:solidFill>
                  <a:schemeClr val="lt1"/>
                </a:solidFill>
              </a:rPr>
              <a:t>The benefits and challenges of digitalization</a:t>
            </a:r>
            <a:endParaRPr sz="3380">
              <a:solidFill>
                <a:schemeClr val="lt1"/>
              </a:solidFill>
            </a:endParaRPr>
          </a:p>
        </p:txBody>
      </p:sp>
      <p:sp>
        <p:nvSpPr>
          <p:cNvPr id="100" name="Google Shape;100;p18"/>
          <p:cNvSpPr txBox="1">
            <a:spLocks noGrp="1"/>
          </p:cNvSpPr>
          <p:nvPr>
            <p:ph type="subTitle" idx="1"/>
          </p:nvPr>
        </p:nvSpPr>
        <p:spPr>
          <a:xfrm>
            <a:off x="82900" y="1378625"/>
            <a:ext cx="4315800" cy="3456900"/>
          </a:xfrm>
          <a:prstGeom prst="rect">
            <a:avLst/>
          </a:prstGeom>
        </p:spPr>
        <p:txBody>
          <a:bodyPr spcFirstLastPara="1" wrap="square" lIns="91425" tIns="91425" rIns="91425" bIns="91425" anchor="t" anchorCtr="0">
            <a:normAutofit/>
          </a:bodyPr>
          <a:lstStyle/>
          <a:p>
            <a:pPr marL="0" lvl="0" indent="0" algn="l" rtl="0">
              <a:lnSpc>
                <a:spcPct val="115000"/>
              </a:lnSpc>
              <a:spcBef>
                <a:spcPts val="1200"/>
              </a:spcBef>
              <a:spcAft>
                <a:spcPts val="0"/>
              </a:spcAft>
              <a:buClr>
                <a:schemeClr val="dk1"/>
              </a:buClr>
              <a:buSzPts val="1100"/>
              <a:buFont typeface="Arial"/>
              <a:buNone/>
            </a:pPr>
            <a:r>
              <a:rPr lang="fi" sz="1900" b="1">
                <a:solidFill>
                  <a:schemeClr val="lt1"/>
                </a:solidFill>
              </a:rPr>
              <a:t>Benefits:</a:t>
            </a:r>
            <a:endParaRPr sz="1900" b="1">
              <a:solidFill>
                <a:schemeClr val="lt1"/>
              </a:solidFill>
            </a:endParaRPr>
          </a:p>
          <a:p>
            <a:pPr marL="457200" lvl="0" indent="-349250" algn="l" rtl="0">
              <a:lnSpc>
                <a:spcPct val="115000"/>
              </a:lnSpc>
              <a:spcBef>
                <a:spcPts val="1200"/>
              </a:spcBef>
              <a:spcAft>
                <a:spcPts val="0"/>
              </a:spcAft>
              <a:buClr>
                <a:schemeClr val="lt1"/>
              </a:buClr>
              <a:buSzPts val="1900"/>
              <a:buChar char="●"/>
            </a:pPr>
            <a:r>
              <a:rPr lang="fi" sz="1900" b="1">
                <a:solidFill>
                  <a:schemeClr val="lt1"/>
                </a:solidFill>
              </a:rPr>
              <a:t>Accessibility</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Speed &amp; Efficiency</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Global Connectivity</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Innovation</a:t>
            </a:r>
            <a:endParaRPr sz="3200"/>
          </a:p>
        </p:txBody>
      </p:sp>
      <p:sp>
        <p:nvSpPr>
          <p:cNvPr id="101" name="Google Shape;101;p18"/>
          <p:cNvSpPr txBox="1"/>
          <p:nvPr/>
        </p:nvSpPr>
        <p:spPr>
          <a:xfrm>
            <a:off x="4301300" y="1217100"/>
            <a:ext cx="4840800" cy="249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Clr>
                <a:schemeClr val="dk1"/>
              </a:buClr>
              <a:buSzPts val="1100"/>
              <a:buFont typeface="Arial"/>
              <a:buNone/>
            </a:pPr>
            <a:r>
              <a:rPr lang="fi" sz="1900" b="1">
                <a:solidFill>
                  <a:schemeClr val="lt1"/>
                </a:solidFill>
              </a:rPr>
              <a:t>Challenges:</a:t>
            </a:r>
            <a:endParaRPr sz="1900" b="1">
              <a:solidFill>
                <a:schemeClr val="lt1"/>
              </a:solidFill>
            </a:endParaRPr>
          </a:p>
          <a:p>
            <a:pPr marL="457200" lvl="0" indent="-349250" algn="l" rtl="0">
              <a:lnSpc>
                <a:spcPct val="115000"/>
              </a:lnSpc>
              <a:spcBef>
                <a:spcPts val="1200"/>
              </a:spcBef>
              <a:spcAft>
                <a:spcPts val="0"/>
              </a:spcAft>
              <a:buClr>
                <a:schemeClr val="lt1"/>
              </a:buClr>
              <a:buSzPts val="1900"/>
              <a:buChar char="●"/>
            </a:pPr>
            <a:r>
              <a:rPr lang="fi" sz="1900" b="1">
                <a:solidFill>
                  <a:schemeClr val="lt1"/>
                </a:solidFill>
              </a:rPr>
              <a:t>Screen Time &amp; Mental Health</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Privacy &amp; Data Security</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Job Displacement</a:t>
            </a:r>
            <a:endParaRPr sz="1900">
              <a:solidFill>
                <a:schemeClr val="lt1"/>
              </a:solidFill>
            </a:endParaRPr>
          </a:p>
          <a:p>
            <a:pPr marL="457200" lvl="0" indent="-349250" algn="l" rtl="0">
              <a:lnSpc>
                <a:spcPct val="115000"/>
              </a:lnSpc>
              <a:spcBef>
                <a:spcPts val="0"/>
              </a:spcBef>
              <a:spcAft>
                <a:spcPts val="0"/>
              </a:spcAft>
              <a:buClr>
                <a:schemeClr val="lt1"/>
              </a:buClr>
              <a:buSzPts val="1900"/>
              <a:buChar char="●"/>
            </a:pPr>
            <a:r>
              <a:rPr lang="fi" sz="1900" b="1">
                <a:solidFill>
                  <a:schemeClr val="lt1"/>
                </a:solidFill>
              </a:rPr>
              <a:t>Social Isolation</a:t>
            </a:r>
            <a:endParaRPr sz="1900">
              <a:solidFill>
                <a:schemeClr val="lt1"/>
              </a:solidFill>
            </a:endParaRPr>
          </a:p>
          <a:p>
            <a:pPr marL="0" lvl="0" indent="0" algn="l" rtl="0">
              <a:spcBef>
                <a:spcPts val="1200"/>
              </a:spcBef>
              <a:spcAft>
                <a:spcPts val="0"/>
              </a:spcAft>
              <a:buNone/>
            </a:pPr>
            <a:endParaRPr sz="21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Google Shape;106;p19"/>
          <p:cNvSpPr txBox="1">
            <a:spLocks noGrp="1"/>
          </p:cNvSpPr>
          <p:nvPr>
            <p:ph type="ctrTitle"/>
          </p:nvPr>
        </p:nvSpPr>
        <p:spPr>
          <a:xfrm>
            <a:off x="311708" y="78152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fi" b="1" i="1">
                <a:solidFill>
                  <a:schemeClr val="lt1"/>
                </a:solidFill>
              </a:rPr>
              <a:t>How has digitalization changed our lives?</a:t>
            </a:r>
            <a:endParaRPr b="1" i="1">
              <a:solidFill>
                <a:schemeClr val="lt1"/>
              </a:solidFill>
            </a:endParaRPr>
          </a:p>
        </p:txBody>
      </p:sp>
      <p:sp>
        <p:nvSpPr>
          <p:cNvPr id="107" name="Google Shape;107;p1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fi" i="1">
                <a:solidFill>
                  <a:schemeClr val="lt1"/>
                </a:solidFill>
              </a:rPr>
              <a:t>Emmi Kiviniemi</a:t>
            </a:r>
            <a:endParaRPr i="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11700" y="445025"/>
            <a:ext cx="8520600" cy="820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b="1" i="1"/>
              <a:t>How digitalization has impacted education, communication or entertainment?</a:t>
            </a:r>
            <a:endParaRPr b="1" i="1"/>
          </a:p>
        </p:txBody>
      </p:sp>
      <p:sp>
        <p:nvSpPr>
          <p:cNvPr id="113" name="Google Shape;113;p20"/>
          <p:cNvSpPr txBox="1">
            <a:spLocks noGrp="1"/>
          </p:cNvSpPr>
          <p:nvPr>
            <p:ph type="body" idx="1"/>
          </p:nvPr>
        </p:nvSpPr>
        <p:spPr>
          <a:xfrm>
            <a:off x="311700" y="1407125"/>
            <a:ext cx="8520600" cy="31617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fi" sz="19307" i="1">
                <a:solidFill>
                  <a:schemeClr val="dk1"/>
                </a:solidFill>
                <a:highlight>
                  <a:srgbClr val="FCE5CD"/>
                </a:highlight>
                <a:latin typeface="Georgia"/>
                <a:ea typeface="Georgia"/>
                <a:cs typeface="Georgia"/>
                <a:sym typeface="Georgia"/>
              </a:rPr>
              <a:t>Plus +</a:t>
            </a:r>
            <a:endParaRPr sz="193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Technology has also enhanced communication by making it faster, more efficient, and more accessible.</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Technologies have profoundly impacted creativity and innovation, enabling new forms of storytelling, interactive experiences, and immersive technologies like virtual reality and augmented reality.  </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1200"/>
              </a:spcAft>
              <a:buNone/>
            </a:pPr>
            <a:endParaRPr i="1">
              <a:solidFill>
                <a:schemeClr val="dk1"/>
              </a:solidFill>
              <a:highlight>
                <a:srgbClr val="FCE5CD"/>
              </a:highlight>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134150" y="163900"/>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1200"/>
              </a:spcAft>
              <a:buNone/>
            </a:pPr>
            <a:r>
              <a:rPr lang="fi" sz="8907" i="1">
                <a:highlight>
                  <a:srgbClr val="FCE5CD"/>
                </a:highlight>
                <a:latin typeface="Georgia"/>
                <a:ea typeface="Georgia"/>
                <a:cs typeface="Georgia"/>
                <a:sym typeface="Georgia"/>
              </a:rPr>
              <a:t>Minus -</a:t>
            </a:r>
            <a:endParaRPr/>
          </a:p>
        </p:txBody>
      </p:sp>
      <p:sp>
        <p:nvSpPr>
          <p:cNvPr id="119" name="Google Shape;119;p21"/>
          <p:cNvSpPr txBox="1">
            <a:spLocks noGrp="1"/>
          </p:cNvSpPr>
          <p:nvPr>
            <p:ph type="body" idx="1"/>
          </p:nvPr>
        </p:nvSpPr>
        <p:spPr>
          <a:xfrm>
            <a:off x="311700" y="900925"/>
            <a:ext cx="8520600" cy="19110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Is the digitalization going to chance world too fast?</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Can old people follow digitalization?</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Use and need of electricity can have negative impact to climate change.</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0"/>
              </a:spcAft>
              <a:buNone/>
            </a:pPr>
            <a:r>
              <a:rPr lang="fi" sz="8907" i="1">
                <a:solidFill>
                  <a:schemeClr val="dk1"/>
                </a:solidFill>
                <a:highlight>
                  <a:srgbClr val="FCE5CD"/>
                </a:highlight>
                <a:latin typeface="Georgia"/>
                <a:ea typeface="Georgia"/>
                <a:cs typeface="Georgia"/>
                <a:sym typeface="Georgia"/>
              </a:rPr>
              <a:t>If everything  realy on electricity or computers, we might have a BIG problems if we have powercuts like it was in Spain last month.</a:t>
            </a:r>
            <a:endParaRPr sz="8907" i="1">
              <a:solidFill>
                <a:schemeClr val="dk1"/>
              </a:solidFill>
              <a:highlight>
                <a:srgbClr val="FCE5CD"/>
              </a:highlight>
              <a:latin typeface="Georgia"/>
              <a:ea typeface="Georgia"/>
              <a:cs typeface="Georgia"/>
              <a:sym typeface="Georgia"/>
            </a:endParaRPr>
          </a:p>
          <a:p>
            <a:pPr marL="0" lvl="0" indent="0" algn="l" rtl="0">
              <a:spcBef>
                <a:spcPts val="1200"/>
              </a:spcBef>
              <a:spcAft>
                <a:spcPts val="1200"/>
              </a:spcAft>
              <a:buClr>
                <a:schemeClr val="dk1"/>
              </a:buClr>
              <a:buSzPts val="275"/>
              <a:buFont typeface="Arial"/>
              <a:buNone/>
            </a:pPr>
            <a:r>
              <a:rPr lang="fi" sz="8907" i="1">
                <a:solidFill>
                  <a:schemeClr val="dk1"/>
                </a:solidFill>
                <a:highlight>
                  <a:srgbClr val="FCE5CD"/>
                </a:highlight>
                <a:latin typeface="Georgia"/>
                <a:ea typeface="Georgia"/>
                <a:cs typeface="Georgia"/>
                <a:sym typeface="Georgia"/>
              </a:rPr>
              <a:t>Is it possible that cameras, robots, computers start to control people, not other way around? </a:t>
            </a:r>
            <a:endParaRPr i="1">
              <a:solidFill>
                <a:schemeClr val="dk1"/>
              </a:solidFill>
              <a:highlight>
                <a:srgbClr val="FCE5CD"/>
              </a:highlight>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507475" y="178050"/>
            <a:ext cx="8520600" cy="853200"/>
          </a:xfrm>
          <a:prstGeom prst="rect">
            <a:avLst/>
          </a:prstGeom>
          <a:solidFill>
            <a:schemeClr val="lt1"/>
          </a:solidFill>
        </p:spPr>
        <p:txBody>
          <a:bodyPr spcFirstLastPara="1" wrap="square" lIns="91425" tIns="91425" rIns="91425" bIns="91425" anchor="t" anchorCtr="0">
            <a:normAutofit fontScale="90000"/>
          </a:bodyPr>
          <a:lstStyle/>
          <a:p>
            <a:pPr marL="0" lvl="0" indent="0" algn="l" rtl="0">
              <a:spcBef>
                <a:spcPts val="0"/>
              </a:spcBef>
              <a:spcAft>
                <a:spcPts val="0"/>
              </a:spcAft>
              <a:buNone/>
            </a:pPr>
            <a:r>
              <a:rPr lang="fi" b="1" i="1"/>
              <a:t>How the internet, apps and social media has changed the way we live? Vision how life can be in 2050.</a:t>
            </a:r>
            <a:endParaRPr b="1" i="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30" name="Google Shape;130;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31" name="Google Shape;131;p23" descr="Leaders of the aerospace and defense industry came together to create their vision of aerospace in the year 2050. This is a glimpse of that future." title="Vision 2050: The Way to What's Next (HD)">
            <a:hlinkClick r:id="rId3"/>
          </p:cNvPr>
          <p:cNvPicPr preferRelativeResize="0"/>
          <p:nvPr/>
        </p:nvPicPr>
        <p:blipFill>
          <a:blip r:embed="rId4">
            <a:alphaModFix/>
          </a:blip>
          <a:stretch>
            <a:fillRect/>
          </a:stretch>
        </p:blipFill>
        <p:spPr>
          <a:xfrm>
            <a:off x="22400" y="0"/>
            <a:ext cx="9121600" cy="5130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10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337</Words>
  <Application>Microsoft Office PowerPoint</Application>
  <PresentationFormat>Näytössä katseltava esitys (16:9)</PresentationFormat>
  <Paragraphs>33</Paragraphs>
  <Slides>11</Slides>
  <Notes>11</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Times New Roman</vt:lpstr>
      <vt:lpstr>Arial</vt:lpstr>
      <vt:lpstr>Georgia</vt:lpstr>
      <vt:lpstr>Merriweather</vt:lpstr>
      <vt:lpstr>Simple Light</vt:lpstr>
      <vt:lpstr>         Digitalization: Lotta, Lumi, Saku, Emmi</vt:lpstr>
      <vt:lpstr>What is digitalization?</vt:lpstr>
      <vt:lpstr>Books, do we need them?</vt:lpstr>
      <vt:lpstr>PowerPoint-esitys</vt:lpstr>
      <vt:lpstr>Digitalization in Schools</vt:lpstr>
      <vt:lpstr>The benefits and challenges of digitalization</vt:lpstr>
      <vt:lpstr>How has digitalization changed our lives?</vt:lpstr>
      <vt:lpstr>How digitalization has impacted education, communication or entertainment?</vt:lpstr>
      <vt:lpstr>Minus -</vt:lpstr>
      <vt:lpstr>How the internet, apps and social media has changed the way we live? Vision how life can be in 2050.</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Jari Pönni</dc:creator>
  <cp:lastModifiedBy>Jari Pönni</cp:lastModifiedBy>
  <cp:revision>2</cp:revision>
  <dcterms:modified xsi:type="dcterms:W3CDTF">2025-05-14T16:37:40Z</dcterms:modified>
</cp:coreProperties>
</file>