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4"/>
  </p:sldMasterIdLst>
  <p:sldIdLst>
    <p:sldId id="256" r:id="rId5"/>
    <p:sldId id="257" r:id="rId6"/>
    <p:sldId id="258" r:id="rId7"/>
    <p:sldId id="259" r:id="rId8"/>
    <p:sldId id="271" r:id="rId9"/>
    <p:sldId id="261" r:id="rId10"/>
    <p:sldId id="263" r:id="rId11"/>
    <p:sldId id="264" r:id="rId12"/>
    <p:sldId id="265" r:id="rId13"/>
    <p:sldId id="267" r:id="rId14"/>
    <p:sldId id="269" r:id="rId15"/>
    <p:sldId id="270" r:id="rId1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8D876CD-9EDA-7950-9727-10560F1C9389}" name="Kati Karas" initials="KK" userId="S::kati.karas_gmail.com#ext#@sanoma.onmicrosoft.com::077928f0-10eb-4106-b00e-381b5aa5ec2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8080"/>
    <a:srgbClr val="E3751B"/>
    <a:srgbClr val="289E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82804B-B1A3-0F4F-8936-7099762EF193}" v="7" dt="2021-11-21T14:59:20.2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6327"/>
  </p:normalViewPr>
  <p:slideViewPr>
    <p:cSldViewPr snapToGrid="0">
      <p:cViewPr varScale="1">
        <p:scale>
          <a:sx n="123" d="100"/>
          <a:sy n="123" d="100"/>
        </p:scale>
        <p:origin x="7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a Reinikkala" userId="S::paula.reinikkala_kolumbus.fi#ext#@sanoma.onmicrosoft.com::74617740-c4c6-4708-b4d0-021b7f4c02f6" providerId="AD" clId="Web-{E05C4FE4-D11E-9C9D-2789-073D0A0A2977}"/>
    <pc:docChg chg="modSld">
      <pc:chgData name="Paula Reinikkala" userId="S::paula.reinikkala_kolumbus.fi#ext#@sanoma.onmicrosoft.com::74617740-c4c6-4708-b4d0-021b7f4c02f6" providerId="AD" clId="Web-{E05C4FE4-D11E-9C9D-2789-073D0A0A2977}" dt="2021-11-12T16:42:51.964" v="22" actId="20577"/>
      <pc:docMkLst>
        <pc:docMk/>
      </pc:docMkLst>
      <pc:sldChg chg="modSp">
        <pc:chgData name="Paula Reinikkala" userId="S::paula.reinikkala_kolumbus.fi#ext#@sanoma.onmicrosoft.com::74617740-c4c6-4708-b4d0-021b7f4c02f6" providerId="AD" clId="Web-{E05C4FE4-D11E-9C9D-2789-073D0A0A2977}" dt="2021-11-12T16:36:27.330" v="1" actId="20577"/>
        <pc:sldMkLst>
          <pc:docMk/>
          <pc:sldMk cId="1224248101" sldId="258"/>
        </pc:sldMkLst>
        <pc:spChg chg="mod">
          <ac:chgData name="Paula Reinikkala" userId="S::paula.reinikkala_kolumbus.fi#ext#@sanoma.onmicrosoft.com::74617740-c4c6-4708-b4d0-021b7f4c02f6" providerId="AD" clId="Web-{E05C4FE4-D11E-9C9D-2789-073D0A0A2977}" dt="2021-11-12T16:36:14.751" v="0" actId="20577"/>
          <ac:spMkLst>
            <pc:docMk/>
            <pc:sldMk cId="1224248101" sldId="258"/>
            <ac:spMk id="3" creationId="{4449C734-4DBD-40F3-B3C1-C237E6EF5C5C}"/>
          </ac:spMkLst>
        </pc:spChg>
        <pc:spChg chg="mod">
          <ac:chgData name="Paula Reinikkala" userId="S::paula.reinikkala_kolumbus.fi#ext#@sanoma.onmicrosoft.com::74617740-c4c6-4708-b4d0-021b7f4c02f6" providerId="AD" clId="Web-{E05C4FE4-D11E-9C9D-2789-073D0A0A2977}" dt="2021-11-12T16:36:27.330" v="1" actId="20577"/>
          <ac:spMkLst>
            <pc:docMk/>
            <pc:sldMk cId="1224248101" sldId="258"/>
            <ac:spMk id="4" creationId="{93FD4E47-9097-43CC-A4A5-9C8D9C534622}"/>
          </ac:spMkLst>
        </pc:spChg>
      </pc:sldChg>
      <pc:sldChg chg="modSp delCm">
        <pc:chgData name="Paula Reinikkala" userId="S::paula.reinikkala_kolumbus.fi#ext#@sanoma.onmicrosoft.com::74617740-c4c6-4708-b4d0-021b7f4c02f6" providerId="AD" clId="Web-{E05C4FE4-D11E-9C9D-2789-073D0A0A2977}" dt="2021-11-12T16:42:51.964" v="22" actId="20577"/>
        <pc:sldMkLst>
          <pc:docMk/>
          <pc:sldMk cId="24450643" sldId="269"/>
        </pc:sldMkLst>
        <pc:spChg chg="mod">
          <ac:chgData name="Paula Reinikkala" userId="S::paula.reinikkala_kolumbus.fi#ext#@sanoma.onmicrosoft.com::74617740-c4c6-4708-b4d0-021b7f4c02f6" providerId="AD" clId="Web-{E05C4FE4-D11E-9C9D-2789-073D0A0A2977}" dt="2021-11-12T16:42:51.964" v="22" actId="20577"/>
          <ac:spMkLst>
            <pc:docMk/>
            <pc:sldMk cId="24450643" sldId="269"/>
            <ac:spMk id="3" creationId="{7590CDFA-EA03-4339-B3CA-E30A7C841DAF}"/>
          </ac:spMkLst>
        </pc:spChg>
      </pc:sldChg>
    </pc:docChg>
  </pc:docChgLst>
  <pc:docChgLst>
    <pc:chgData name="Kati Karas" userId="S::kati.karas_gmail.com#ext#@sanoma.onmicrosoft.com::077928f0-10eb-4106-b00e-381b5aa5ec23" providerId="AD" clId="Web-{BA565E45-C319-4EDA-5A0D-84F841DEA968}"/>
    <pc:docChg chg="mod">
      <pc:chgData name="Kati Karas" userId="S::kati.karas_gmail.com#ext#@sanoma.onmicrosoft.com::077928f0-10eb-4106-b00e-381b5aa5ec23" providerId="AD" clId="Web-{BA565E45-C319-4EDA-5A0D-84F841DEA968}" dt="2021-11-07T19:23:23.383" v="1"/>
      <pc:docMkLst>
        <pc:docMk/>
      </pc:docMkLst>
      <pc:sldChg chg="addCm">
        <pc:chgData name="Kati Karas" userId="S::kati.karas_gmail.com#ext#@sanoma.onmicrosoft.com::077928f0-10eb-4106-b00e-381b5aa5ec23" providerId="AD" clId="Web-{BA565E45-C319-4EDA-5A0D-84F841DEA968}" dt="2021-11-07T19:23:23.383" v="1"/>
        <pc:sldMkLst>
          <pc:docMk/>
          <pc:sldMk cId="24450643" sldId="269"/>
        </pc:sldMkLst>
      </pc:sldChg>
    </pc:docChg>
  </pc:docChgLst>
  <pc:docChgLst>
    <pc:chgData name="Eija Tuunainen" userId="1210e16e-b70a-4111-b2d3-ae66487c177b" providerId="ADAL" clId="{0F82804B-B1A3-0F4F-8936-7099762EF193}"/>
    <pc:docChg chg="modSld">
      <pc:chgData name="Eija Tuunainen" userId="1210e16e-b70a-4111-b2d3-ae66487c177b" providerId="ADAL" clId="{0F82804B-B1A3-0F4F-8936-7099762EF193}" dt="2021-11-21T15:00:20.313" v="59" actId="1076"/>
      <pc:docMkLst>
        <pc:docMk/>
      </pc:docMkLst>
      <pc:sldChg chg="modSp mod">
        <pc:chgData name="Eija Tuunainen" userId="1210e16e-b70a-4111-b2d3-ae66487c177b" providerId="ADAL" clId="{0F82804B-B1A3-0F4F-8936-7099762EF193}" dt="2021-11-21T14:35:08.711" v="1" actId="20577"/>
        <pc:sldMkLst>
          <pc:docMk/>
          <pc:sldMk cId="1224248101" sldId="258"/>
        </pc:sldMkLst>
        <pc:spChg chg="mod">
          <ac:chgData name="Eija Tuunainen" userId="1210e16e-b70a-4111-b2d3-ae66487c177b" providerId="ADAL" clId="{0F82804B-B1A3-0F4F-8936-7099762EF193}" dt="2021-11-21T14:35:06.437" v="0" actId="20577"/>
          <ac:spMkLst>
            <pc:docMk/>
            <pc:sldMk cId="1224248101" sldId="258"/>
            <ac:spMk id="10" creationId="{C81B829A-F99C-4018-8324-7AC3825F321F}"/>
          </ac:spMkLst>
        </pc:spChg>
        <pc:spChg chg="mod">
          <ac:chgData name="Eija Tuunainen" userId="1210e16e-b70a-4111-b2d3-ae66487c177b" providerId="ADAL" clId="{0F82804B-B1A3-0F4F-8936-7099762EF193}" dt="2021-11-21T14:35:08.711" v="1" actId="20577"/>
          <ac:spMkLst>
            <pc:docMk/>
            <pc:sldMk cId="1224248101" sldId="258"/>
            <ac:spMk id="12" creationId="{A22D51A5-7321-47D5-A44C-3A8E7E846C19}"/>
          </ac:spMkLst>
        </pc:spChg>
      </pc:sldChg>
      <pc:sldChg chg="addSp delSp modSp mod">
        <pc:chgData name="Eija Tuunainen" userId="1210e16e-b70a-4111-b2d3-ae66487c177b" providerId="ADAL" clId="{0F82804B-B1A3-0F4F-8936-7099762EF193}" dt="2021-11-21T15:00:20.313" v="59" actId="1076"/>
        <pc:sldMkLst>
          <pc:docMk/>
          <pc:sldMk cId="1218733863" sldId="263"/>
        </pc:sldMkLst>
        <pc:spChg chg="add mod">
          <ac:chgData name="Eija Tuunainen" userId="1210e16e-b70a-4111-b2d3-ae66487c177b" providerId="ADAL" clId="{0F82804B-B1A3-0F4F-8936-7099762EF193}" dt="2021-11-21T15:00:20.313" v="59" actId="1076"/>
          <ac:spMkLst>
            <pc:docMk/>
            <pc:sldMk cId="1218733863" sldId="263"/>
            <ac:spMk id="5" creationId="{4F82FA44-42EE-4849-9C23-361EBAF50440}"/>
          </ac:spMkLst>
        </pc:spChg>
        <pc:spChg chg="add del mod">
          <ac:chgData name="Eija Tuunainen" userId="1210e16e-b70a-4111-b2d3-ae66487c177b" providerId="ADAL" clId="{0F82804B-B1A3-0F4F-8936-7099762EF193}" dt="2021-11-21T14:38:36.611" v="16"/>
          <ac:spMkLst>
            <pc:docMk/>
            <pc:sldMk cId="1218733863" sldId="263"/>
            <ac:spMk id="5" creationId="{6B031BF5-9A52-9242-BBA2-CBC802C60366}"/>
          </ac:spMkLst>
        </pc:spChg>
        <pc:spChg chg="add del mod">
          <ac:chgData name="Eija Tuunainen" userId="1210e16e-b70a-4111-b2d3-ae66487c177b" providerId="ADAL" clId="{0F82804B-B1A3-0F4F-8936-7099762EF193}" dt="2021-11-21T14:38:43.729" v="18"/>
          <ac:spMkLst>
            <pc:docMk/>
            <pc:sldMk cId="1218733863" sldId="263"/>
            <ac:spMk id="7" creationId="{BE31DE3D-7163-4646-932A-F487E66E3D16}"/>
          </ac:spMkLst>
        </pc:spChg>
        <pc:spChg chg="add del mod">
          <ac:chgData name="Eija Tuunainen" userId="1210e16e-b70a-4111-b2d3-ae66487c177b" providerId="ADAL" clId="{0F82804B-B1A3-0F4F-8936-7099762EF193}" dt="2021-11-21T14:39:12.437" v="20"/>
          <ac:spMkLst>
            <pc:docMk/>
            <pc:sldMk cId="1218733863" sldId="263"/>
            <ac:spMk id="9" creationId="{9CA01BDB-FB17-AB42-AEBF-561D9E68596E}"/>
          </ac:spMkLst>
        </pc:spChg>
        <pc:picChg chg="mod">
          <ac:chgData name="Eija Tuunainen" userId="1210e16e-b70a-4111-b2d3-ae66487c177b" providerId="ADAL" clId="{0F82804B-B1A3-0F4F-8936-7099762EF193}" dt="2021-11-21T14:38:27.067" v="14" actId="14100"/>
          <ac:picMkLst>
            <pc:docMk/>
            <pc:sldMk cId="1218733863" sldId="263"/>
            <ac:picMk id="4" creationId="{3AB67561-FAB6-49E5-BAA9-EEA8A14CB35C}"/>
          </ac:picMkLst>
        </pc:picChg>
      </pc:sldChg>
      <pc:sldChg chg="modSp mod">
        <pc:chgData name="Eija Tuunainen" userId="1210e16e-b70a-4111-b2d3-ae66487c177b" providerId="ADAL" clId="{0F82804B-B1A3-0F4F-8936-7099762EF193}" dt="2021-11-21T14:37:47.391" v="12" actId="20577"/>
        <pc:sldMkLst>
          <pc:docMk/>
          <pc:sldMk cId="3309018700" sldId="264"/>
        </pc:sldMkLst>
        <pc:spChg chg="mod">
          <ac:chgData name="Eija Tuunainen" userId="1210e16e-b70a-4111-b2d3-ae66487c177b" providerId="ADAL" clId="{0F82804B-B1A3-0F4F-8936-7099762EF193}" dt="2021-11-21T14:37:47.391" v="12" actId="20577"/>
          <ac:spMkLst>
            <pc:docMk/>
            <pc:sldMk cId="3309018700" sldId="264"/>
            <ac:spMk id="7" creationId="{EEEE8649-CC93-4771-833C-C2F7110E11BC}"/>
          </ac:spMkLst>
        </pc:spChg>
      </pc:sldChg>
      <pc:sldChg chg="modSp mod">
        <pc:chgData name="Eija Tuunainen" userId="1210e16e-b70a-4111-b2d3-ae66487c177b" providerId="ADAL" clId="{0F82804B-B1A3-0F4F-8936-7099762EF193}" dt="2021-11-21T14:40:34.435" v="23" actId="20577"/>
        <pc:sldMkLst>
          <pc:docMk/>
          <pc:sldMk cId="3157324097" sldId="267"/>
        </pc:sldMkLst>
        <pc:spChg chg="mod">
          <ac:chgData name="Eija Tuunainen" userId="1210e16e-b70a-4111-b2d3-ae66487c177b" providerId="ADAL" clId="{0F82804B-B1A3-0F4F-8936-7099762EF193}" dt="2021-11-21T14:40:34.435" v="23" actId="20577"/>
          <ac:spMkLst>
            <pc:docMk/>
            <pc:sldMk cId="3157324097" sldId="267"/>
            <ac:spMk id="36" creationId="{F99CE9CC-7757-424A-8BC8-7D6F28C90250}"/>
          </ac:spMkLst>
        </pc:spChg>
        <pc:spChg chg="mod">
          <ac:chgData name="Eija Tuunainen" userId="1210e16e-b70a-4111-b2d3-ae66487c177b" providerId="ADAL" clId="{0F82804B-B1A3-0F4F-8936-7099762EF193}" dt="2021-11-21T14:40:10.390" v="21" actId="20577"/>
          <ac:spMkLst>
            <pc:docMk/>
            <pc:sldMk cId="3157324097" sldId="267"/>
            <ac:spMk id="41" creationId="{A1B4E795-ED72-44AF-B63C-4FB52441F227}"/>
          </ac:spMkLst>
        </pc:spChg>
        <pc:spChg chg="mod">
          <ac:chgData name="Eija Tuunainen" userId="1210e16e-b70a-4111-b2d3-ae66487c177b" providerId="ADAL" clId="{0F82804B-B1A3-0F4F-8936-7099762EF193}" dt="2021-11-21T14:40:20.392" v="22" actId="20577"/>
          <ac:spMkLst>
            <pc:docMk/>
            <pc:sldMk cId="3157324097" sldId="267"/>
            <ac:spMk id="43" creationId="{A5865378-75A9-41AA-B616-688E8FC14919}"/>
          </ac:spMkLst>
        </pc:spChg>
      </pc:sldChg>
      <pc:sldChg chg="modSp mod">
        <pc:chgData name="Eija Tuunainen" userId="1210e16e-b70a-4111-b2d3-ae66487c177b" providerId="ADAL" clId="{0F82804B-B1A3-0F4F-8936-7099762EF193}" dt="2021-11-21T14:41:04.332" v="29" actId="20577"/>
        <pc:sldMkLst>
          <pc:docMk/>
          <pc:sldMk cId="24450643" sldId="269"/>
        </pc:sldMkLst>
        <pc:spChg chg="mod">
          <ac:chgData name="Eija Tuunainen" userId="1210e16e-b70a-4111-b2d3-ae66487c177b" providerId="ADAL" clId="{0F82804B-B1A3-0F4F-8936-7099762EF193}" dt="2021-11-21T14:41:04.332" v="29" actId="20577"/>
          <ac:spMkLst>
            <pc:docMk/>
            <pc:sldMk cId="24450643" sldId="269"/>
            <ac:spMk id="4" creationId="{BEA0D653-9EF7-4945-BA70-ED038DACD24C}"/>
          </ac:spMkLst>
        </pc:spChg>
      </pc:sldChg>
      <pc:sldChg chg="modSp mod">
        <pc:chgData name="Eija Tuunainen" userId="1210e16e-b70a-4111-b2d3-ae66487c177b" providerId="ADAL" clId="{0F82804B-B1A3-0F4F-8936-7099762EF193}" dt="2021-11-21T14:41:49.224" v="30" actId="20577"/>
        <pc:sldMkLst>
          <pc:docMk/>
          <pc:sldMk cId="3975310251" sldId="270"/>
        </pc:sldMkLst>
        <pc:spChg chg="mod">
          <ac:chgData name="Eija Tuunainen" userId="1210e16e-b70a-4111-b2d3-ae66487c177b" providerId="ADAL" clId="{0F82804B-B1A3-0F4F-8936-7099762EF193}" dt="2021-11-21T14:41:49.224" v="30" actId="20577"/>
          <ac:spMkLst>
            <pc:docMk/>
            <pc:sldMk cId="3975310251" sldId="270"/>
            <ac:spMk id="34" creationId="{D3D99651-458F-494B-97BE-365E9DFC000F}"/>
          </ac:spMkLst>
        </pc:spChg>
      </pc:sldChg>
    </pc:docChg>
  </pc:docChgLst>
  <pc:docChgLst>
    <pc:chgData name="Kati Karas" userId="S::kati.karas_gmail.com#ext#@sanoma.onmicrosoft.com::077928f0-10eb-4106-b00e-381b5aa5ec23" providerId="AD" clId="Web-{D45E5A96-20A6-534D-5147-C3A03E0C811D}"/>
    <pc:docChg chg="modSld">
      <pc:chgData name="Kati Karas" userId="S::kati.karas_gmail.com#ext#@sanoma.onmicrosoft.com::077928f0-10eb-4106-b00e-381b5aa5ec23" providerId="AD" clId="Web-{D45E5A96-20A6-534D-5147-C3A03E0C811D}" dt="2021-11-05T22:58:21.986" v="3" actId="20577"/>
      <pc:docMkLst>
        <pc:docMk/>
      </pc:docMkLst>
      <pc:sldChg chg="modSp">
        <pc:chgData name="Kati Karas" userId="S::kati.karas_gmail.com#ext#@sanoma.onmicrosoft.com::077928f0-10eb-4106-b00e-381b5aa5ec23" providerId="AD" clId="Web-{D45E5A96-20A6-534D-5147-C3A03E0C811D}" dt="2021-11-05T22:55:39.311" v="1" actId="20577"/>
        <pc:sldMkLst>
          <pc:docMk/>
          <pc:sldMk cId="8920401" sldId="259"/>
        </pc:sldMkLst>
        <pc:spChg chg="mod">
          <ac:chgData name="Kati Karas" userId="S::kati.karas_gmail.com#ext#@sanoma.onmicrosoft.com::077928f0-10eb-4106-b00e-381b5aa5ec23" providerId="AD" clId="Web-{D45E5A96-20A6-534D-5147-C3A03E0C811D}" dt="2021-11-05T22:55:39.311" v="1" actId="20577"/>
          <ac:spMkLst>
            <pc:docMk/>
            <pc:sldMk cId="8920401" sldId="259"/>
            <ac:spMk id="2" creationId="{B9C98295-7F73-4CE7-88BE-D301BC8F7800}"/>
          </ac:spMkLst>
        </pc:spChg>
      </pc:sldChg>
      <pc:sldChg chg="modSp">
        <pc:chgData name="Kati Karas" userId="S::kati.karas_gmail.com#ext#@sanoma.onmicrosoft.com::077928f0-10eb-4106-b00e-381b5aa5ec23" providerId="AD" clId="Web-{D45E5A96-20A6-534D-5147-C3A03E0C811D}" dt="2021-11-05T22:58:21.986" v="3" actId="20577"/>
        <pc:sldMkLst>
          <pc:docMk/>
          <pc:sldMk cId="3157324097" sldId="267"/>
        </pc:sldMkLst>
        <pc:spChg chg="mod">
          <ac:chgData name="Kati Karas" userId="S::kati.karas_gmail.com#ext#@sanoma.onmicrosoft.com::077928f0-10eb-4106-b00e-381b5aa5ec23" providerId="AD" clId="Web-{D45E5A96-20A6-534D-5147-C3A03E0C811D}" dt="2021-11-05T22:58:21.986" v="3" actId="20577"/>
          <ac:spMkLst>
            <pc:docMk/>
            <pc:sldMk cId="3157324097" sldId="267"/>
            <ac:spMk id="9" creationId="{D62CF6E2-3D61-4F57-813B-D5A1E22CDC6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C7A07-96C3-42AF-943D-953C86C3D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63557"/>
            <a:ext cx="9144000" cy="2387600"/>
          </a:xfrm>
        </p:spPr>
        <p:txBody>
          <a:bodyPr anchor="b">
            <a:normAutofit/>
          </a:bodyPr>
          <a:lstStyle>
            <a:lvl1pPr algn="ctr">
              <a:lnSpc>
                <a:spcPct val="90000"/>
              </a:lnSpc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EE38DF-F503-4E79-B1B0-16489708A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43232"/>
            <a:ext cx="9144000" cy="1655762"/>
          </a:xfrm>
        </p:spPr>
        <p:txBody>
          <a:bodyPr>
            <a:normAutofit/>
          </a:bodyPr>
          <a:lstStyle>
            <a:lvl1pPr marL="0" indent="0" algn="ctr">
              <a:lnSpc>
                <a:spcPts val="3200"/>
              </a:lnSpc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1D965B-87A4-4F43-BE02-800BCCDF42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anchor="ctr" anchorCtr="0"/>
          <a:lstStyle/>
          <a:p>
            <a:fld id="{403CB87E-4591-47A1-9046-CF63F17215EF}" type="datetime2">
              <a:rPr lang="en-US" smtClean="0"/>
              <a:t>Sunday, November 21, 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ED35B-CBF1-40D9-BAA7-CF9E1E22B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anchor="ctr" anchorCtr="0"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6653A-450D-4BDE-8718-99F2D9314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/>
          <a:lstStyle>
            <a:lvl1pPr algn="ctr">
              <a:defRPr/>
            </a:lvl1pPr>
          </a:lstStyle>
          <a:p>
            <a:fld id="{3A4F6043-7A67-491B-98BC-F933DED722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408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14413-82C1-4EBC-8C6B-BC5F842D1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F029A-192E-4A44-ACC7-6C5212C77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5" y="1825625"/>
            <a:ext cx="10543031" cy="420638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D1A7D4-E57E-4789-896B-B2A051BF94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3DE70B-B772-416E-A790-995760B1742E}" type="datetime2">
              <a:rPr lang="en-US" smtClean="0"/>
              <a:t>Sunday, November 21, 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B63EE-3B35-4F8A-BDA3-E778BFE14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339EF2-7937-4C30-A883-7F7BD0280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423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AF4BC-D1E9-40F0-A26B-9EA9B6B6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1081941"/>
            <a:ext cx="10543032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7974A6-FAB9-47DA-8F1A-701DFC8DF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3961666"/>
            <a:ext cx="10543032" cy="1500187"/>
          </a:xfrm>
        </p:spPr>
        <p:txBody>
          <a:bodyPr>
            <a:noAutofit/>
          </a:bodyPr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64E2B4-314C-4D4F-8938-E437A2EF5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60CDE-A6F1-4138-AF12-ED09E8E5FB6B}" type="datetime2">
              <a:rPr lang="en-US" smtClean="0"/>
              <a:t>Sunday, November 21,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42F23-6986-4A36-97F0-13F305A2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4BA1B9-2423-42BD-A553-DC5703F62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435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64F76-994F-4AB5-B17B-46C0C2FA5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69B3B-A540-4556-98C8-1F49704A79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0624" y="1825625"/>
            <a:ext cx="5599176" cy="4206382"/>
          </a:xfrm>
        </p:spPr>
        <p:txBody>
          <a:bodyPr/>
          <a:lstStyle>
            <a:lvl1pPr marL="457200" indent="-457200">
              <a:buFont typeface="Wingdings 2" panose="05020102010507070707" pitchFamily="18" charset="2"/>
              <a:buChar char="¬"/>
              <a:defRPr/>
            </a:lvl1pPr>
            <a:lvl2pPr marL="800100" indent="-342900">
              <a:buFont typeface="Wingdings 2" panose="05020102010507070707" pitchFamily="18" charset="2"/>
              <a:buChar char="¬"/>
              <a:defRPr/>
            </a:lvl2pPr>
            <a:lvl3pPr marL="1257300" indent="-342900">
              <a:buFont typeface="Wingdings 2" panose="05020102010507070707" pitchFamily="18" charset="2"/>
              <a:buChar char="¬"/>
              <a:defRPr/>
            </a:lvl3pPr>
            <a:lvl4pPr marL="1657350" indent="-285750">
              <a:buFont typeface="Wingdings 2" panose="05020102010507070707" pitchFamily="18" charset="2"/>
              <a:buChar char="¬"/>
              <a:defRPr/>
            </a:lvl4pPr>
            <a:lvl5pPr marL="2114550" indent="-285750">
              <a:buFont typeface="Wingdings 2" panose="05020102010507070707" pitchFamily="18" charset="2"/>
              <a:buChar char="¬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C72438-7C63-48F2-9D6F-2461BFD6D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791456" cy="4206382"/>
          </a:xfrm>
        </p:spPr>
        <p:txBody>
          <a:bodyPr/>
          <a:lstStyle>
            <a:lvl1pPr marL="228600" indent="-228600">
              <a:buFont typeface="Wingdings 2" panose="05020102010507070707" pitchFamily="18" charset="2"/>
              <a:buChar char="¬"/>
              <a:defRPr/>
            </a:lvl1pPr>
            <a:lvl2pPr marL="685800" indent="-228600">
              <a:buFont typeface="Wingdings 2" panose="05020102010507070707" pitchFamily="18" charset="2"/>
              <a:buChar char="¬"/>
              <a:defRPr/>
            </a:lvl2pPr>
            <a:lvl3pPr marL="1143000" indent="-228600">
              <a:buFont typeface="Wingdings 2" panose="05020102010507070707" pitchFamily="18" charset="2"/>
              <a:buChar char="¬"/>
              <a:defRPr/>
            </a:lvl3pPr>
            <a:lvl4pPr marL="1600200" indent="-228600">
              <a:buFont typeface="Wingdings 2" panose="05020102010507070707" pitchFamily="18" charset="2"/>
              <a:buChar char="¬"/>
              <a:defRPr/>
            </a:lvl4pPr>
            <a:lvl5pPr marL="2057400" indent="-228600">
              <a:buFont typeface="Wingdings 2" panose="05020102010507070707" pitchFamily="18" charset="2"/>
              <a:buChar char="¬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FA1B49-6AAA-4DA7-970F-B75899F1A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5F8B1-DB7B-4D28-A97D-40FB2DD1EF78}" type="datetime2">
              <a:rPr lang="en-US" smtClean="0"/>
              <a:t>Sunday, November 21,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E3649A-B9A2-4737-B47E-758DC1406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0C1407-C705-451C-878E-8175DCCD5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651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681163"/>
            <a:ext cx="5549697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0624" y="2505075"/>
            <a:ext cx="5549697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70321" y="1681163"/>
            <a:ext cx="4993335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70321" y="2505075"/>
            <a:ext cx="4993335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6298F3-0AEC-4811-99A4-B78AE3A7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14039161-23B8-4738-9069-73EBE8884FDD}" type="datetime2">
              <a:rPr lang="en-US" smtClean="0"/>
              <a:t>Sunday, November 21, 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7690B4-8A9A-4717-8B0B-2C9212926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28F00A-44BE-4E0A-B1CE-1FC489654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865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1F235-FBFF-453E-B90A-5758ED47C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938306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43A871-5A76-4349-99F0-C46C77380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94D44-7693-499F-AC6C-11696134FE3F}" type="datetime2">
              <a:rPr lang="en-US" smtClean="0"/>
              <a:t>Sunday, November 21, 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72E803-8BD9-40A2-8389-C19DA1148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5414ED-B772-4B84-813E-E34C9A97C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886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F2AE-472C-4EF3-ABB2-24BAA9AE3CF7}" type="datetime2">
              <a:rPr lang="en-US" smtClean="0"/>
              <a:t>Sunday, November 21, 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162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12261-8522-4437-B612-7C7100D18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10543032" cy="1600200"/>
          </a:xfrm>
        </p:spPr>
        <p:txBody>
          <a:bodyPr anchor="b">
            <a:noAutofit/>
          </a:bodyPr>
          <a:lstStyle>
            <a:lvl1pPr>
              <a:defRPr sz="5200">
                <a:latin typeface="Dante (Headings)2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AA0AF-3F50-42BD-84B4-E70C3D004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199340"/>
            <a:ext cx="5780468" cy="366171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C702B-2C4D-4590-8BEE-31940145C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94813E-250B-4422-AE46-5E1AB964A4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EAEA162C-A7C1-4263-9453-1BAFF8C39559}" type="datetime2">
              <a:rPr lang="en-US" smtClean="0"/>
              <a:t>Sunday, November 21,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CB5B81-E9CC-45F3-8EF1-35D2C8FF1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DA7E97-5A73-4602-9582-6CDACB918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153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5334B-3019-4CA1-B658-779001922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4489180" cy="16002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D3CC12-FD6B-41A3-BF67-D600CC4383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B2BD5-DC18-460B-BFCC-5B2447D2B0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AF6305-9768-4792-866C-91238D4569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64DF6793-3458-4587-8168-65F0C37A92D2}" type="datetime2">
              <a:rPr lang="en-US" smtClean="0"/>
              <a:t>Sunday, November 21,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DBF050-0FF1-499F-936E-FAAE50DC3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902C2E-1542-46B4-85B1-7A4B3F772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461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D930A-6467-4C46-BA13-A0F5EC12F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41977A-7872-4BE8-8C5C-D2099BEDBB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CB8191-8A0C-4077-9A2D-0255BF81A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17F0E-8070-4DFE-A821-9A699EDBAD7E}" type="datetime2">
              <a:rPr lang="en-US" smtClean="0"/>
              <a:t>Sunday, November 21,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41B40-57AC-45F3-9AAC-DC2BEBB12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6D65F4-29FA-451A-878F-768E426A7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609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76A9FC-D582-4FC8-B641-9F77B4DD15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3A1683-12F6-4BA6-AD1A-F98C609514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1141D6-1E1A-4A54-A9B4-57F86865F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34AE-C7BF-46E5-A968-01C6641F6476}" type="datetime2">
              <a:rPr lang="en-US" smtClean="0"/>
              <a:t>Sunday, November 21,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541D6-4702-4421-AEB2-D6CA3AADB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C9F43-CD60-4C38-94C9-0E6D3B722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054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586836B-C327-49CB-ADF2-2E730C4A91BF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310F61-136C-42B3-981B-FDE3DD0A8135}"/>
              </a:ext>
            </a:extLst>
          </p:cNvPr>
          <p:cNvSpPr/>
          <p:nvPr/>
        </p:nvSpPr>
        <p:spPr>
          <a:xfrm>
            <a:off x="1478322" y="709375"/>
            <a:ext cx="10713675" cy="541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2AF870-601F-4570-A8A9-1003F8939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CCCECD-B6E7-4C40-8A84-65FD5A3F0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825625"/>
            <a:ext cx="105430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EFA4D-0E39-4E26-B43C-5D1084B3BA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624" y="6217920"/>
            <a:ext cx="274320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E8352ED3-3C46-4C9A-9738-67B2D875E7E2}" type="datetime2">
              <a:rPr lang="en-US" smtClean="0"/>
              <a:pPr/>
              <a:t>Sunday, November 21, 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851EA-2F2C-4012-8B96-51179BDD1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B8ACB-7A60-4D76-A149-0C57A30E01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541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Wingdings 2" panose="05020102010507070707" pitchFamily="18" charset="2"/>
        <a:buChar char="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9.jpg"/><Relationship Id="rId7" Type="http://schemas.openxmlformats.org/officeDocument/2006/relationships/image" Target="../media/image2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g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6" name="Rectangle 65">
            <a:extLst>
              <a:ext uri="{FF2B5EF4-FFF2-40B4-BE49-F238E27FC236}">
                <a16:creationId xmlns:a16="http://schemas.microsoft.com/office/drawing/2014/main" id="{24EF3E42-675E-4E84-AA5A-E233060C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0F3B65B4-B443-446A-9981-E6E89B0B75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Kuva 3" descr="Kuva, joka sisältää kohteen henkilö&#10;&#10;Kuvaus luotu automaattisesti">
            <a:extLst>
              <a:ext uri="{FF2B5EF4-FFF2-40B4-BE49-F238E27FC236}">
                <a16:creationId xmlns:a16="http://schemas.microsoft.com/office/drawing/2014/main" id="{225A7872-F42A-4064-B827-57A2095E88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56" b="5802"/>
          <a:stretch/>
        </p:blipFill>
        <p:spPr>
          <a:xfrm>
            <a:off x="47564" y="35674"/>
            <a:ext cx="12191979" cy="6857990"/>
          </a:xfrm>
          <a:prstGeom prst="rect">
            <a:avLst/>
          </a:prstGeom>
        </p:spPr>
      </p:pic>
      <p:sp>
        <p:nvSpPr>
          <p:cNvPr id="70" name="Rectangle 69">
            <a:extLst>
              <a:ext uri="{FF2B5EF4-FFF2-40B4-BE49-F238E27FC236}">
                <a16:creationId xmlns:a16="http://schemas.microsoft.com/office/drawing/2014/main" id="{12FD6970-15B8-49A1-B818-28F5A444F8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536813" y="536813"/>
            <a:ext cx="6858000" cy="5784375"/>
          </a:xfrm>
          <a:prstGeom prst="rect">
            <a:avLst/>
          </a:prstGeom>
          <a:gradFill>
            <a:gsLst>
              <a:gs pos="100000">
                <a:schemeClr val="tx1">
                  <a:alpha val="0"/>
                </a:schemeClr>
              </a:gs>
              <a:gs pos="0">
                <a:schemeClr val="tx1"/>
              </a:gs>
              <a:gs pos="0">
                <a:schemeClr val="tx1">
                  <a:alpha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DCB4EA8-127F-49EF-AB70-BDA1406C7C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46859" y="3025982"/>
            <a:ext cx="4695233" cy="1804566"/>
          </a:xfrm>
        </p:spPr>
        <p:txBody>
          <a:bodyPr anchor="b">
            <a:noAutofit/>
          </a:bodyPr>
          <a:lstStyle/>
          <a:p>
            <a:pPr algn="l"/>
            <a:r>
              <a:rPr lang="fi-FI" sz="5400" dirty="0">
                <a:solidFill>
                  <a:schemeClr val="tx1"/>
                </a:solidFill>
                <a:latin typeface="Arial Nova" panose="020B0504020202020204" pitchFamily="34" charset="0"/>
              </a:rPr>
              <a:t>Terveyttä tutkimassa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ADD2E9E-4EA8-4D85-A53C-CFAD0AA714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85224" y="5039994"/>
            <a:ext cx="4444436" cy="675005"/>
          </a:xfrm>
        </p:spPr>
        <p:txBody>
          <a:bodyPr>
            <a:normAutofit/>
          </a:bodyPr>
          <a:lstStyle/>
          <a:p>
            <a:pPr algn="l"/>
            <a:r>
              <a:rPr lang="en-US" sz="1600" dirty="0">
                <a:latin typeface="Abadi Extra Light" panose="020B0604020202020204" pitchFamily="34" charset="0"/>
              </a:rPr>
              <a:t>Kuva: Unsplash.com/ Julia </a:t>
            </a:r>
            <a:r>
              <a:rPr lang="en-US" sz="1600" dirty="0" err="1">
                <a:latin typeface="Abadi Extra Light" panose="020B0604020202020204" pitchFamily="34" charset="0"/>
              </a:rPr>
              <a:t>Koblitz</a:t>
            </a:r>
            <a:endParaRPr lang="en-US" sz="1600" dirty="0">
              <a:latin typeface="Abadi Extra Light" panose="020B0604020202020204" pitchFamily="34" charset="0"/>
            </a:endParaRPr>
          </a:p>
          <a:p>
            <a:pPr algn="l"/>
            <a:endParaRPr lang="fi-FI" dirty="0">
              <a:solidFill>
                <a:srgbClr val="FFFFFF"/>
              </a:solidFill>
            </a:endParaRP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FD6C387B-06BE-490B-A22D-8EA8A67AA8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rgbClr val="0DC4E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94DCE841-D2A0-408E-8F2F-990D0105E2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0DC4E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C0B4B3FE-E278-4A2A-9DEA-6B8279539B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186" y="225721"/>
            <a:ext cx="1861424" cy="428937"/>
          </a:xfrm>
          <a:prstGeom prst="rect">
            <a:avLst/>
          </a:prstGeom>
        </p:spPr>
      </p:pic>
      <p:pic>
        <p:nvPicPr>
          <p:cNvPr id="36" name="Kuva 35">
            <a:extLst>
              <a:ext uri="{FF2B5EF4-FFF2-40B4-BE49-F238E27FC236}">
                <a16:creationId xmlns:a16="http://schemas.microsoft.com/office/drawing/2014/main" id="{3E024012-D241-4AC9-9F89-2061C78C6D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4186" y="6278518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399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59502E-D99A-4D1A-B2C1-40E814DB5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654658"/>
            <a:ext cx="10543032" cy="793142"/>
          </a:xfrm>
        </p:spPr>
        <p:txBody>
          <a:bodyPr>
            <a:normAutofit/>
          </a:bodyPr>
          <a:lstStyle/>
          <a:p>
            <a:r>
              <a:rPr lang="fi-FI" sz="4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Tieteellinen tieto perustuu tutkimukseen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BC1B7F4-4F18-4686-8E47-50729FDF72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0624" y="1700213"/>
            <a:ext cx="4989576" cy="49415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b="1" dirty="0">
                <a:latin typeface="Arial" panose="020B0604020202020204" pitchFamily="34" charset="0"/>
                <a:cs typeface="Arial" panose="020B0604020202020204" pitchFamily="34" charset="0"/>
              </a:rPr>
              <a:t>Perusteltavuus</a:t>
            </a:r>
          </a:p>
          <a:p>
            <a:pPr marL="0" indent="0">
              <a:buNone/>
            </a:pPr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- Pohjautuu tieteellisiin menetelmiin</a:t>
            </a:r>
          </a:p>
          <a:p>
            <a:pPr marL="0" indent="0">
              <a:buNone/>
            </a:pPr>
            <a:r>
              <a:rPr lang="fi-FI" b="1" dirty="0">
                <a:latin typeface="Arial" panose="020B0604020202020204" pitchFamily="34" charset="0"/>
                <a:cs typeface="Arial" panose="020B0604020202020204" pitchFamily="34" charset="0"/>
              </a:rPr>
              <a:t>Toistettavuus</a:t>
            </a:r>
          </a:p>
          <a:p>
            <a:pPr marL="0" indent="0">
              <a:buNone/>
            </a:pPr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- Tutkimus voidaan toistaa samanlaisena</a:t>
            </a:r>
          </a:p>
          <a:p>
            <a:pPr marL="0" indent="0">
              <a:buNone/>
            </a:pPr>
            <a:r>
              <a:rPr lang="fi-FI" b="1" dirty="0">
                <a:latin typeface="Arial" panose="020B0604020202020204" pitchFamily="34" charset="0"/>
                <a:cs typeface="Arial" panose="020B0604020202020204" pitchFamily="34" charset="0"/>
              </a:rPr>
              <a:t>Edistyvyys</a:t>
            </a:r>
          </a:p>
          <a:p>
            <a:pPr marL="0" indent="0">
              <a:buNone/>
            </a:pPr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- Tiede korjaa itse itseään</a:t>
            </a:r>
          </a:p>
          <a:p>
            <a:pPr marL="0" indent="0">
              <a:buNone/>
            </a:pPr>
            <a:r>
              <a:rPr lang="fi-FI" b="1" dirty="0">
                <a:latin typeface="Arial" panose="020B0604020202020204" pitchFamily="34" charset="0"/>
                <a:cs typeface="Arial" panose="020B0604020202020204" pitchFamily="34" charset="0"/>
              </a:rPr>
              <a:t>Julkisuus</a:t>
            </a:r>
          </a:p>
          <a:p>
            <a:pPr marL="0" indent="0">
              <a:buNone/>
            </a:pPr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- Tulosten pitää olla saatavilla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1A62C2C-691B-43F4-8EFF-ED9FDF3559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29325" y="1690688"/>
            <a:ext cx="6057900" cy="51673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b="1" dirty="0">
                <a:latin typeface="Arial Nova" panose="020B0504020202020204" pitchFamily="34" charset="0"/>
              </a:rPr>
              <a:t>Objektiivisuus</a:t>
            </a:r>
          </a:p>
          <a:p>
            <a:pPr marL="0" indent="0">
              <a:buNone/>
            </a:pPr>
            <a:r>
              <a:rPr lang="fi-FI" dirty="0">
                <a:latin typeface="Arial Nova" panose="020B0504020202020204" pitchFamily="34" charset="0"/>
              </a:rPr>
              <a:t>- Tutkija ei saa vaikuttaa tuloksiin</a:t>
            </a:r>
          </a:p>
          <a:p>
            <a:pPr marL="0" indent="0">
              <a:buNone/>
            </a:pPr>
            <a:r>
              <a:rPr lang="fi-FI" b="1" dirty="0">
                <a:latin typeface="Arial Nova" panose="020B0504020202020204" pitchFamily="34" charset="0"/>
              </a:rPr>
              <a:t>Kriittisyys</a:t>
            </a:r>
          </a:p>
          <a:p>
            <a:pPr marL="0" indent="0">
              <a:buNone/>
            </a:pPr>
            <a:r>
              <a:rPr lang="fi-FI" dirty="0">
                <a:latin typeface="Arial Nova" panose="020B0504020202020204" pitchFamily="34" charset="0"/>
              </a:rPr>
              <a:t>- Tuloksia tarkastellaan kriittisesti</a:t>
            </a:r>
          </a:p>
          <a:p>
            <a:pPr marL="0" indent="0">
              <a:buNone/>
            </a:pPr>
            <a:r>
              <a:rPr lang="fi-FI" b="1" dirty="0">
                <a:latin typeface="Arial Nova" panose="020B0504020202020204" pitchFamily="34" charset="0"/>
              </a:rPr>
              <a:t>Yleistettävyys</a:t>
            </a:r>
          </a:p>
          <a:p>
            <a:pPr marL="0" indent="0">
              <a:buNone/>
            </a:pPr>
            <a:r>
              <a:rPr lang="fi-FI" dirty="0">
                <a:latin typeface="Arial Nova" panose="020B0504020202020204" pitchFamily="34" charset="0"/>
              </a:rPr>
              <a:t>- Tulosten avulla voidaan tulkita laajempia ilmiöitä</a:t>
            </a:r>
          </a:p>
          <a:p>
            <a:pPr marL="0" indent="0">
              <a:buNone/>
            </a:pPr>
            <a:r>
              <a:rPr lang="fi-FI" b="1" dirty="0">
                <a:latin typeface="Arial Nova" panose="020B0504020202020204" pitchFamily="34" charset="0"/>
              </a:rPr>
              <a:t>Autonomisuus</a:t>
            </a:r>
          </a:p>
          <a:p>
            <a:pPr marL="0" indent="0">
              <a:buNone/>
            </a:pPr>
            <a:r>
              <a:rPr lang="fi-FI" dirty="0">
                <a:latin typeface="Arial Nova" panose="020B0504020202020204" pitchFamily="34" charset="0"/>
              </a:rPr>
              <a:t>- Riippumattomuus (esim. raha ei saa vaikuttaa tuloksiin)</a:t>
            </a:r>
          </a:p>
          <a:p>
            <a:endParaRPr lang="fi-FI" dirty="0"/>
          </a:p>
        </p:txBody>
      </p:sp>
      <p:pic>
        <p:nvPicPr>
          <p:cNvPr id="5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FA66A25F-7262-4C2A-BB0C-87CD4B5D4C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186" y="225721"/>
            <a:ext cx="1861424" cy="428937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89062163-2BD8-46D1-BBDB-D877A1CB00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4186" y="6278518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288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9E7C28B-1A68-4B37-8946-027787CF8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667472"/>
            <a:ext cx="10543032" cy="894628"/>
          </a:xfrm>
        </p:spPr>
        <p:txBody>
          <a:bodyPr>
            <a:normAutofit/>
          </a:bodyPr>
          <a:lstStyle/>
          <a:p>
            <a:r>
              <a:rPr lang="fi-FI" sz="4000" dirty="0">
                <a:latin typeface="Arial" panose="020B0604020202020204" pitchFamily="34" charset="0"/>
                <a:cs typeface="Arial" panose="020B0604020202020204" pitchFamily="34" charset="0"/>
              </a:rPr>
              <a:t>Teoreettinen ja empiirinen tutkimus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449C734-4DBD-40F3-B3C1-C237E6EF5C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0625" y="1295399"/>
            <a:ext cx="5464302" cy="508508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fi-FI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i-FI" sz="2000" b="1" dirty="0">
                <a:latin typeface="Arial"/>
                <a:cs typeface="Arial"/>
              </a:rPr>
              <a:t>Teoreettisessa</a:t>
            </a:r>
            <a:r>
              <a:rPr lang="fi-FI" sz="2000" dirty="0">
                <a:latin typeface="Arial"/>
                <a:cs typeface="Arial"/>
              </a:rPr>
              <a:t> tutkimuksessa vastausta etsitään aikaisemmista tutkimuksista.</a:t>
            </a:r>
          </a:p>
          <a:p>
            <a:pPr marL="0" indent="0">
              <a:buNone/>
            </a:pP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Tavoitteena on hahmottaa malleja ja selityksiä.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3FD4E47-9097-43CC-A4A5-9C8D9C5346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7074" y="1295400"/>
            <a:ext cx="5599176" cy="508508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fi-FI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i-FI" sz="2000" b="1" dirty="0">
                <a:latin typeface="Arial"/>
                <a:cs typeface="Arial"/>
              </a:rPr>
              <a:t>Empiirisessä</a:t>
            </a:r>
            <a:r>
              <a:rPr lang="fi-FI" sz="2000" dirty="0">
                <a:latin typeface="Arial"/>
                <a:cs typeface="Arial"/>
              </a:rPr>
              <a:t> tutkimuksessa kerätään havaintoja esim. laboratoriossa tai luonnollisissa olosuhteissa.</a:t>
            </a:r>
          </a:p>
        </p:txBody>
      </p:sp>
      <p:pic>
        <p:nvPicPr>
          <p:cNvPr id="6" name="Kuva 5" descr="Kuva, joka sisältää kohteen henkilö, sisä, mies, tietokone&#10;&#10;Kuvaus luotu automaattisesti">
            <a:extLst>
              <a:ext uri="{FF2B5EF4-FFF2-40B4-BE49-F238E27FC236}">
                <a16:creationId xmlns:a16="http://schemas.microsoft.com/office/drawing/2014/main" id="{911754E4-36E1-49F8-91E1-D25B7A1A6C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60" y="3086100"/>
            <a:ext cx="5161280" cy="3192418"/>
          </a:xfrm>
          <a:prstGeom prst="rect">
            <a:avLst/>
          </a:prstGeom>
        </p:spPr>
      </p:pic>
      <p:pic>
        <p:nvPicPr>
          <p:cNvPr id="8" name="Kuva 7" descr="Kuva, joka sisältää kohteen sisä&#10;&#10;Kuvaus luotu automaattisesti">
            <a:extLst>
              <a:ext uri="{FF2B5EF4-FFF2-40B4-BE49-F238E27FC236}">
                <a16:creationId xmlns:a16="http://schemas.microsoft.com/office/drawing/2014/main" id="{ACF1F809-FE0E-430C-82C7-3A53FFBD5F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26" y="3086100"/>
            <a:ext cx="5250814" cy="3192418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C81B829A-F99C-4018-8324-7AC3825F321F}"/>
              </a:ext>
            </a:extLst>
          </p:cNvPr>
          <p:cNvSpPr txBox="1"/>
          <p:nvPr/>
        </p:nvSpPr>
        <p:spPr>
          <a:xfrm>
            <a:off x="1224725" y="6379211"/>
            <a:ext cx="39909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Priscilla Du </a:t>
            </a:r>
            <a:r>
              <a:rPr lang="en-US" sz="1400" dirty="0" err="1">
                <a:latin typeface="Abadi Extra Light" panose="020B0604020202020204" pitchFamily="34" charset="0"/>
              </a:rPr>
              <a:t>Preez</a:t>
            </a:r>
            <a:endParaRPr lang="en-US" sz="1400" dirty="0">
              <a:latin typeface="Abadi Extra Light" panose="020B0604020202020204" pitchFamily="34" charset="0"/>
            </a:endParaRP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A22D51A5-7321-47D5-A44C-3A8E7E846C19}"/>
              </a:ext>
            </a:extLst>
          </p:cNvPr>
          <p:cNvSpPr txBox="1"/>
          <p:nvPr/>
        </p:nvSpPr>
        <p:spPr>
          <a:xfrm>
            <a:off x="7648575" y="6393295"/>
            <a:ext cx="27813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Drew Hays</a:t>
            </a:r>
          </a:p>
        </p:txBody>
      </p:sp>
      <p:pic>
        <p:nvPicPr>
          <p:cNvPr id="13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1166710F-7EC2-42AC-909D-46BE8EADB6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186" y="225721"/>
            <a:ext cx="1861424" cy="428937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12D7029C-BB2B-4090-936A-9A01FA0A0B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4186" y="6278518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248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E789A05-76D0-47F6-AD3C-AF905732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78324" y="709375"/>
            <a:ext cx="10713676" cy="5433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F79DDEA7-D1C6-4972-A626-37A313A3FE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E40C101-C8B8-47D0-A5BF-9371F2CD3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EEA10F5-2C9D-468C-9013-E578BDF97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9C98295-7F73-4CE7-88BE-D301BC8F7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44" y="432442"/>
            <a:ext cx="5118847" cy="284863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Terveystieteellinen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tutkimus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on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usein</a:t>
            </a:r>
            <a:r>
              <a:rPr lang="en-US" sz="4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/>
                <a:cs typeface="Arial"/>
              </a:rPr>
              <a:t>monitieteistä</a:t>
            </a:r>
            <a:endParaRPr lang="en-US" sz="40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6" name="Sisällön paikkamerkki 5" descr="Kuva, joka sisältää kohteen henkilö, ulko, nainen&#10;&#10;Kuvaus luotu automaattisesti">
            <a:extLst>
              <a:ext uri="{FF2B5EF4-FFF2-40B4-BE49-F238E27FC236}">
                <a16:creationId xmlns:a16="http://schemas.microsoft.com/office/drawing/2014/main" id="{200456AD-205A-43F0-8E85-3FF3B08ABB0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07" r="1" b="17391"/>
          <a:stretch/>
        </p:blipFill>
        <p:spPr>
          <a:xfrm>
            <a:off x="5692323" y="671602"/>
            <a:ext cx="5802331" cy="2729593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BF03294-DBAF-4FA8-99A1-932791773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04675" y="671602"/>
            <a:ext cx="687325" cy="2715768"/>
          </a:xfrm>
          <a:prstGeom prst="rect">
            <a:avLst/>
          </a:prstGeom>
          <a:solidFill>
            <a:srgbClr val="B17263">
              <a:alpha val="25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8" name="Kuva 7" descr="Kuva, joka sisältää kohteen teksti, kannettava, henkilö, tietokone&#10;&#10;Kuvaus luotu automaattisesti">
            <a:extLst>
              <a:ext uri="{FF2B5EF4-FFF2-40B4-BE49-F238E27FC236}">
                <a16:creationId xmlns:a16="http://schemas.microsoft.com/office/drawing/2014/main" id="{A7FF7C24-6A76-4DCB-9B64-98BC5A60CF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97" r="-1" b="10510"/>
          <a:stretch/>
        </p:blipFill>
        <p:spPr>
          <a:xfrm>
            <a:off x="573476" y="3401195"/>
            <a:ext cx="5118847" cy="2771005"/>
          </a:xfrm>
          <a:prstGeom prst="rect">
            <a:avLst/>
          </a:pr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BE01ADC-62B5-423A-B433-1B263B7CB2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92322" y="3507512"/>
            <a:ext cx="6443619" cy="2702461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ts val="2800"/>
              </a:lnSpc>
              <a:buFont typeface="Wingdings 2" panose="05020102010507070707" pitchFamily="18" charset="2"/>
              <a:buChar char=""/>
            </a:pP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Samaa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asiaa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tutkitaan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eri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tieteenalojen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näkökulmasta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indent="-228600">
              <a:lnSpc>
                <a:spcPts val="2800"/>
              </a:lnSpc>
              <a:buFont typeface="Wingdings 2" panose="05020102010507070707" pitchFamily="18" charset="2"/>
              <a:buChar char=""/>
            </a:pP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Hyödynnetään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kunkin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tieteenalan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menetelmiä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ja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vahvuuksia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indent="-228600">
              <a:lnSpc>
                <a:spcPts val="2800"/>
              </a:lnSpc>
              <a:buFont typeface="Wingdings 2" panose="05020102010507070707" pitchFamily="18" charset="2"/>
              <a:buChar char=""/>
            </a:pP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Tavoitteena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laaja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kokonaiskuva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ilmiöstä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D49F461-A47D-4032-8525-4AA2F7F32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rgbClr val="B1726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AD08A6B-9662-47B8-8560-7A73FF893D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496184" y="717321"/>
            <a:ext cx="8493" cy="2036648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8A7F126-0EB8-456D-87D6-1A6AC8389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B1726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A52502A0-68F1-4E65-910C-DA65E2478E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186" y="225721"/>
            <a:ext cx="1861424" cy="428937"/>
          </a:xfrm>
          <a:prstGeom prst="rect">
            <a:avLst/>
          </a:prstGeom>
        </p:spPr>
      </p:pic>
      <p:pic>
        <p:nvPicPr>
          <p:cNvPr id="20" name="Kuva 19">
            <a:extLst>
              <a:ext uri="{FF2B5EF4-FFF2-40B4-BE49-F238E27FC236}">
                <a16:creationId xmlns:a16="http://schemas.microsoft.com/office/drawing/2014/main" id="{790BE703-75CE-47E7-B4A9-9DA46D86BC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4186" y="6278518"/>
            <a:ext cx="2000250" cy="514350"/>
          </a:xfrm>
          <a:prstGeom prst="rect">
            <a:avLst/>
          </a:prstGeom>
        </p:spPr>
      </p:pic>
      <p:sp>
        <p:nvSpPr>
          <p:cNvPr id="22" name="Tekstiruutu 21">
            <a:extLst>
              <a:ext uri="{FF2B5EF4-FFF2-40B4-BE49-F238E27FC236}">
                <a16:creationId xmlns:a16="http://schemas.microsoft.com/office/drawing/2014/main" id="{E2CD82BC-0FA9-4050-8EA7-B415DE5080CD}"/>
              </a:ext>
            </a:extLst>
          </p:cNvPr>
          <p:cNvSpPr txBox="1"/>
          <p:nvPr/>
        </p:nvSpPr>
        <p:spPr>
          <a:xfrm>
            <a:off x="422144" y="6361211"/>
            <a:ext cx="516057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400" dirty="0" err="1">
                <a:latin typeface="Abadi Extra Light" panose="020B0604020202020204" pitchFamily="34" charset="0"/>
              </a:rPr>
              <a:t>Kuvat</a:t>
            </a:r>
            <a:r>
              <a:rPr lang="en-US" sz="1400" dirty="0">
                <a:latin typeface="Abadi Extra Light" panose="020B0604020202020204" pitchFamily="34" charset="0"/>
              </a:rPr>
              <a:t>: Unsplash.com/ </a:t>
            </a:r>
            <a:r>
              <a:rPr lang="en-US" sz="1400" dirty="0" err="1">
                <a:latin typeface="Abadi Extra Light" panose="020B0604020202020204" pitchFamily="34" charset="0"/>
              </a:rPr>
              <a:t>Thisis</a:t>
            </a:r>
            <a:r>
              <a:rPr lang="en-US" sz="1400" dirty="0">
                <a:latin typeface="Abadi Extra Light" panose="020B0604020202020204" pitchFamily="34" charset="0"/>
              </a:rPr>
              <a:t> Engineering</a:t>
            </a:r>
          </a:p>
        </p:txBody>
      </p:sp>
    </p:spTree>
    <p:extLst>
      <p:ext uri="{BB962C8B-B14F-4D97-AF65-F5344CB8AC3E}">
        <p14:creationId xmlns:p14="http://schemas.microsoft.com/office/powerpoint/2010/main" val="8920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551C3B6-A0D6-43F6-9F68-13666CDA5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78322" y="709375"/>
            <a:ext cx="10713675" cy="541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491604C-EE21-4D0A-8D56-927732E434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39353F-589B-4D7F-87EC-D56C9C099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D7F447-12C3-4CC9-B4EF-3C855E1A0C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FB48D7C-AEDA-4C54-B981-7CFED82A4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732" y="943275"/>
            <a:ext cx="3063488" cy="260059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 err="1"/>
              <a:t>Tutkimus</a:t>
            </a:r>
            <a:r>
              <a:rPr lang="en-US" sz="4800" dirty="0"/>
              <a:t> </a:t>
            </a:r>
            <a:r>
              <a:rPr lang="en-US" sz="4800" dirty="0" err="1"/>
              <a:t>etenee</a:t>
            </a:r>
            <a:r>
              <a:rPr lang="en-US" sz="4800" dirty="0"/>
              <a:t> </a:t>
            </a:r>
            <a:r>
              <a:rPr lang="en-US" sz="4800" dirty="0" err="1"/>
              <a:t>vaiheittain</a:t>
            </a:r>
            <a:endParaRPr lang="en-US" sz="48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AA74EAB-FD76-4F40-A962-CEADC30542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048" y="-14198"/>
            <a:ext cx="694944" cy="694387"/>
          </a:xfrm>
          <a:prstGeom prst="rect">
            <a:avLst/>
          </a:prstGeom>
          <a:solidFill>
            <a:srgbClr val="F7FE21">
              <a:alpha val="25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2D2E1938-5ECD-4479-A72C-4F42E3A23A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895" y="172721"/>
            <a:ext cx="6863403" cy="6451598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CE57391-2C1D-432D-BFC8-736FCA729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rgbClr val="F7FE2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3755B93-EFDE-45FB-AB49-08D045340A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F7FE2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uorakulmio 3">
            <a:extLst>
              <a:ext uri="{FF2B5EF4-FFF2-40B4-BE49-F238E27FC236}">
                <a16:creationId xmlns:a16="http://schemas.microsoft.com/office/drawing/2014/main" id="{215C9437-6F6A-42FD-9DBB-706746DD4D5F}"/>
              </a:ext>
            </a:extLst>
          </p:cNvPr>
          <p:cNvSpPr/>
          <p:nvPr/>
        </p:nvSpPr>
        <p:spPr>
          <a:xfrm>
            <a:off x="691896" y="172722"/>
            <a:ext cx="618743" cy="7705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CB411DF5-93BD-4F44-B95A-7CC37CB8F187}"/>
              </a:ext>
            </a:extLst>
          </p:cNvPr>
          <p:cNvSpPr/>
          <p:nvPr/>
        </p:nvSpPr>
        <p:spPr>
          <a:xfrm>
            <a:off x="688847" y="167111"/>
            <a:ext cx="534483" cy="7903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3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CB336BD5-2BFA-42DC-A605-BBF31A0EAB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186" y="225721"/>
            <a:ext cx="1861424" cy="428937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25013483-996B-464E-AE49-E9AEB69457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4186" y="6278518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070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2106C0F-9494-47DC-B37F-214DFFF27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89" y="126027"/>
            <a:ext cx="10870367" cy="1083014"/>
          </a:xfrm>
        </p:spPr>
        <p:txBody>
          <a:bodyPr>
            <a:normAutofit/>
          </a:bodyPr>
          <a:lstStyle/>
          <a:p>
            <a:r>
              <a:rPr lang="fi-FI" sz="44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Tutkimussuunnitelma ohjaa toteutusta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D352470C-B6E1-4CF4-A543-12C0D34EF5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89" y="1209040"/>
            <a:ext cx="6096851" cy="5181599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8E9A5EF9-CB71-423C-AA53-BCFB732132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7044" y="1209041"/>
            <a:ext cx="6134956" cy="5181598"/>
          </a:xfrm>
          <a:prstGeom prst="rect">
            <a:avLst/>
          </a:prstGeom>
        </p:spPr>
      </p:pic>
      <p:pic>
        <p:nvPicPr>
          <p:cNvPr id="7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32BB422E-74CC-4C3A-B7EA-17DC34D3F7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186" y="225721"/>
            <a:ext cx="1861424" cy="42893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9680F1F6-3C3D-49F5-9A6A-0F482C78D6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4186" y="6278518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320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8E561E7E-1C1A-43F6-A84C-C8964D2A3B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7741" y="629490"/>
            <a:ext cx="5087060" cy="100881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8BBEC1EF-0E1D-4C0A-BD2F-439935998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180" y="1458998"/>
            <a:ext cx="5803745" cy="2217652"/>
          </a:xfrm>
        </p:spPr>
        <p:txBody>
          <a:bodyPr>
            <a:normAutofit/>
          </a:bodyPr>
          <a:lstStyle/>
          <a:p>
            <a:r>
              <a:rPr lang="fi-FI" sz="2800" b="1" dirty="0">
                <a:solidFill>
                  <a:srgbClr val="E375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Poikkileikkausasetelma</a:t>
            </a:r>
            <a:br>
              <a:rPr lang="fi-FI" sz="2800" dirty="0">
                <a:solidFill>
                  <a:srgbClr val="E3751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2400" dirty="0">
                <a:solidFill>
                  <a:srgbClr val="E375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tilanne tiettynä ajankohtana</a:t>
            </a:r>
            <a:br>
              <a:rPr lang="fi-FI" sz="2400" dirty="0">
                <a:solidFill>
                  <a:srgbClr val="E3751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fi-FI" sz="2400" dirty="0">
                <a:solidFill>
                  <a:srgbClr val="E3751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2800" b="1" dirty="0">
                <a:solidFill>
                  <a:srgbClr val="E375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Pitkittäisasetelma</a:t>
            </a:r>
            <a:br>
              <a:rPr lang="fi-FI" sz="2400" dirty="0">
                <a:solidFill>
                  <a:srgbClr val="E3751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2400" dirty="0">
                <a:solidFill>
                  <a:srgbClr val="E375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muutokset pitkällä aikavälillä</a:t>
            </a:r>
            <a:endParaRPr lang="fi-FI" sz="2400" dirty="0">
              <a:solidFill>
                <a:srgbClr val="E3751B"/>
              </a:solidFill>
            </a:endParaRP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3AB67561-FAB6-49E5-BAA9-EEA8A14CB3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339" y="4145280"/>
            <a:ext cx="9191210" cy="2722444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700D89E9-C728-4CF4-BDEB-80370B46E8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3285" y="1666746"/>
            <a:ext cx="607302" cy="251509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C960D589-7038-4D68-B485-D7A98DCB1D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418" y="4116834"/>
            <a:ext cx="5363323" cy="1028844"/>
          </a:xfrm>
          <a:prstGeom prst="rect">
            <a:avLst/>
          </a:prstGeom>
        </p:spPr>
      </p:pic>
      <p:pic>
        <p:nvPicPr>
          <p:cNvPr id="11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A2EF556C-0991-4A88-B3FA-FAC04FBF32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5550" y="172107"/>
            <a:ext cx="1861424" cy="428937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27364549-7E08-4DCA-89E5-C704DEF3AF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44186" y="6278518"/>
            <a:ext cx="2000250" cy="514350"/>
          </a:xfrm>
          <a:prstGeom prst="rect">
            <a:avLst/>
          </a:prstGeom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4F09CA53-B63A-4B22-8EC7-683D4A820408}"/>
              </a:ext>
            </a:extLst>
          </p:cNvPr>
          <p:cNvSpPr txBox="1"/>
          <p:nvPr/>
        </p:nvSpPr>
        <p:spPr>
          <a:xfrm>
            <a:off x="454180" y="197222"/>
            <a:ext cx="4765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TUTKIMUSASETELMAT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4F82FA44-42EE-4849-9C23-361EBAF50440}"/>
              </a:ext>
            </a:extLst>
          </p:cNvPr>
          <p:cNvSpPr txBox="1"/>
          <p:nvPr/>
        </p:nvSpPr>
        <p:spPr>
          <a:xfrm>
            <a:off x="244418" y="6595252"/>
            <a:ext cx="12170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000" dirty="0">
                <a:latin typeface="Calibri" panose="020F0502020204030204" pitchFamily="34" charset="0"/>
                <a:cs typeface="Calibri" panose="020F0502020204030204" pitchFamily="34" charset="0"/>
              </a:rPr>
              <a:t>Kuva: </a:t>
            </a:r>
            <a:r>
              <a:rPr lang="fi-FI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Schutterstock</a:t>
            </a:r>
            <a:endParaRPr lang="fi-FI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733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5E13777-F214-441D-958D-14367BD2D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3" y="172107"/>
            <a:ext cx="9649207" cy="1114566"/>
          </a:xfrm>
        </p:spPr>
        <p:txBody>
          <a:bodyPr>
            <a:normAutofit/>
          </a:bodyPr>
          <a:lstStyle/>
          <a:p>
            <a:r>
              <a:rPr lang="fi-FI" sz="36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TUTKIMUSASETELMAT</a:t>
            </a:r>
            <a:br>
              <a:rPr lang="fi-FI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3600" b="1" dirty="0">
                <a:solidFill>
                  <a:srgbClr val="E375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Vertailuasetelma</a:t>
            </a:r>
            <a:endParaRPr lang="fi-FI" sz="3600" b="1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7C5F9C6E-7C1E-4009-AA1A-0530A5BC49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093" y="1286673"/>
            <a:ext cx="1971040" cy="2894916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DC822072-C866-47E9-A351-133D386326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8719" y="1822540"/>
            <a:ext cx="8538612" cy="1806786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EEEE8649-CC93-4771-833C-C2F7110E11BC}"/>
              </a:ext>
            </a:extLst>
          </p:cNvPr>
          <p:cNvSpPr txBox="1"/>
          <p:nvPr/>
        </p:nvSpPr>
        <p:spPr>
          <a:xfrm>
            <a:off x="375920" y="4181589"/>
            <a:ext cx="114604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fi-FI" sz="2400" b="1" dirty="0">
                <a:latin typeface="Arial" panose="020B0604020202020204" pitchFamily="34" charset="0"/>
                <a:cs typeface="Arial" panose="020B0604020202020204" pitchFamily="34" charset="0"/>
              </a:rPr>
              <a:t>Tutkimusryhmä A:ta yhdistää</a:t>
            </a:r>
            <a:r>
              <a:rPr lang="fi-FI" sz="2400" dirty="0">
                <a:latin typeface="Arial" panose="020B0604020202020204" pitchFamily="34" charset="0"/>
                <a:cs typeface="Arial" panose="020B0604020202020204" pitchFamily="34" charset="0"/>
              </a:rPr>
              <a:t>, jokin asia, esim. oire, jonka syytä selvitetään.</a:t>
            </a:r>
          </a:p>
          <a:p>
            <a:r>
              <a:rPr lang="fi-FI" sz="24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fi-FI" sz="2400" b="1" dirty="0">
                <a:latin typeface="Arial" panose="020B0604020202020204" pitchFamily="34" charset="0"/>
                <a:cs typeface="Arial" panose="020B0604020202020204" pitchFamily="34" charset="0"/>
              </a:rPr>
              <a:t>Kootaan vertailuryhmä B</a:t>
            </a:r>
            <a:r>
              <a:rPr lang="fi-FI" sz="2400" dirty="0">
                <a:latin typeface="Arial" panose="020B0604020202020204" pitchFamily="34" charset="0"/>
                <a:cs typeface="Arial" panose="020B0604020202020204" pitchFamily="34" charset="0"/>
              </a:rPr>
              <a:t>, joka on mahdollisimman samanlainen kuin ryhmä A, paitsi heillä ei ole tutkittavaa asiaa, esim. oireita.</a:t>
            </a:r>
          </a:p>
          <a:p>
            <a:r>
              <a:rPr lang="fi-FI" sz="24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fi-FI" sz="2400" b="1" dirty="0">
                <a:latin typeface="Arial" panose="020B0604020202020204" pitchFamily="34" charset="0"/>
                <a:cs typeface="Arial" panose="020B0604020202020204" pitchFamily="34" charset="0"/>
              </a:rPr>
              <a:t>Taustatietoja selvittämällä </a:t>
            </a:r>
            <a:r>
              <a:rPr lang="fi-FI" sz="2400" dirty="0">
                <a:latin typeface="Arial" panose="020B0604020202020204" pitchFamily="34" charset="0"/>
                <a:cs typeface="Arial" panose="020B0604020202020204" pitchFamily="34" charset="0"/>
              </a:rPr>
              <a:t>etsitään tekijöitä, jotka selittäisivät, miksi ryhmällä A on oireita mutta ryhmä B on oireeton.</a:t>
            </a:r>
          </a:p>
          <a:p>
            <a:endParaRPr lang="fi-FI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DC8776F5-8F6E-4CBF-BD6A-F009BFB8F9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5550" y="172107"/>
            <a:ext cx="1861424" cy="428937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7E080EA7-AC18-4D6D-9B73-4B3802F870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4186" y="6278518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018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91BBD01-5757-4A55-AB86-1204B53FC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1085850"/>
            <a:ext cx="9694926" cy="1383029"/>
          </a:xfrm>
        </p:spPr>
        <p:txBody>
          <a:bodyPr>
            <a:normAutofit fontScale="90000"/>
          </a:bodyPr>
          <a:lstStyle/>
          <a:p>
            <a:r>
              <a:rPr lang="fi-FI" sz="3600" b="1" dirty="0">
                <a:solidFill>
                  <a:srgbClr val="E375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Koeasetelma</a:t>
            </a:r>
            <a:r>
              <a:rPr lang="fi-FI" sz="3600" dirty="0">
                <a:solidFill>
                  <a:srgbClr val="E375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syy-seuraussuhteiden selvittämistä</a:t>
            </a:r>
            <a:br>
              <a:rPr lang="fi-FI" sz="2700" dirty="0">
                <a:solidFill>
                  <a:srgbClr val="E3751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2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Laaditaan koejärjestely, jossa jonkin altisteen aiheuttamaa vaikutusta eli vastetta mitataan kontrolloiduissa olosuhteissa.</a:t>
            </a:r>
            <a:br>
              <a:rPr lang="fi-FI" sz="2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i-FI" sz="2700" dirty="0">
              <a:solidFill>
                <a:schemeClr val="tx1"/>
              </a:solidFill>
            </a:endParaRP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E4747604-AA5F-4A94-A0B2-9DBDCF2661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624" y="2577552"/>
            <a:ext cx="10846816" cy="3785148"/>
          </a:xfrm>
          <a:prstGeom prst="rect">
            <a:avLst/>
          </a:prstGeom>
        </p:spPr>
      </p:pic>
      <p:pic>
        <p:nvPicPr>
          <p:cNvPr id="7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21650068-2661-4DBC-95BB-CA1F7B8A1E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5550" y="172107"/>
            <a:ext cx="1861424" cy="42893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ECC962BF-E5D2-463C-9616-DD4985989D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4186" y="6278518"/>
            <a:ext cx="2000250" cy="514350"/>
          </a:xfrm>
          <a:prstGeom prst="rect">
            <a:avLst/>
          </a:prstGeom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E5B0A05B-C2D1-4A4D-AC9C-01424F23DC2F}"/>
              </a:ext>
            </a:extLst>
          </p:cNvPr>
          <p:cNvSpPr txBox="1"/>
          <p:nvPr/>
        </p:nvSpPr>
        <p:spPr>
          <a:xfrm>
            <a:off x="420624" y="172107"/>
            <a:ext cx="7942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TUTKIMUSASETELMAT</a:t>
            </a:r>
          </a:p>
        </p:txBody>
      </p:sp>
    </p:spTree>
    <p:extLst>
      <p:ext uri="{BB962C8B-B14F-4D97-AF65-F5344CB8AC3E}">
        <p14:creationId xmlns:p14="http://schemas.microsoft.com/office/powerpoint/2010/main" val="3149237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B551C3B6-A0D6-43F6-9F68-13666CDA5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78322" y="709375"/>
            <a:ext cx="10713675" cy="541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B8B4DAD3-E9CA-4BDB-AEE7-EBFE24433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61F7DAE-EF2A-4535-8A5E-99934402C0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E5D3203-D020-4199-820A-316A0C518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39F351E-1A5A-40FE-923A-89E5B124A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75563"/>
            <a:ext cx="11268075" cy="177101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Aineistonkeruumenetelmät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900" dirty="0"/>
            </a:br>
            <a:br>
              <a:rPr lang="en-US" sz="1900" dirty="0"/>
            </a:br>
            <a:br>
              <a:rPr lang="en-US" sz="1900" dirty="0"/>
            </a:br>
            <a:endParaRPr lang="en-US" sz="1900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1A367AF-5541-4C2B-A93E-AAAB1F323F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394512" y="-2406139"/>
            <a:ext cx="691817" cy="5480839"/>
          </a:xfrm>
          <a:prstGeom prst="rect">
            <a:avLst/>
          </a:prstGeom>
          <a:solidFill>
            <a:srgbClr val="AD5D3E">
              <a:alpha val="25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4" name="Kuva 3" descr="Kuva, joka sisältää kohteen teksti, sisä, ohjauspaneeli&#10;&#10;Kuvaus luotu automaattisesti">
            <a:extLst>
              <a:ext uri="{FF2B5EF4-FFF2-40B4-BE49-F238E27FC236}">
                <a16:creationId xmlns:a16="http://schemas.microsoft.com/office/drawing/2014/main" id="{4B9706F2-F9A8-481C-9359-D0B8F351AC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60" r="-3" b="24164"/>
          <a:stretch/>
        </p:blipFill>
        <p:spPr>
          <a:xfrm>
            <a:off x="-12" y="685800"/>
            <a:ext cx="5472358" cy="2622616"/>
          </a:xfrm>
          <a:prstGeom prst="rect">
            <a:avLst/>
          </a:prstGeom>
        </p:spPr>
      </p:pic>
      <p:pic>
        <p:nvPicPr>
          <p:cNvPr id="8" name="Kuva 7" descr="Kuva, joka sisältää kohteen henkilö, laite&#10;&#10;Kuvaus luotu automaattisesti">
            <a:extLst>
              <a:ext uri="{FF2B5EF4-FFF2-40B4-BE49-F238E27FC236}">
                <a16:creationId xmlns:a16="http://schemas.microsoft.com/office/drawing/2014/main" id="{C5344F25-0F01-4FD1-A737-D8AF8DB5F81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09" r="9799" b="-1"/>
          <a:stretch/>
        </p:blipFill>
        <p:spPr>
          <a:xfrm>
            <a:off x="18935" y="3714413"/>
            <a:ext cx="2722848" cy="2737589"/>
          </a:xfrm>
          <a:prstGeom prst="rect">
            <a:avLst/>
          </a:prstGeom>
        </p:spPr>
      </p:pic>
      <p:pic>
        <p:nvPicPr>
          <p:cNvPr id="6" name="Kuva 5" descr="Kuva, joka sisältää kohteen henkilö, sisä, ikkuna, mies&#10;&#10;Kuvaus luotu automaattisesti">
            <a:extLst>
              <a:ext uri="{FF2B5EF4-FFF2-40B4-BE49-F238E27FC236}">
                <a16:creationId xmlns:a16="http://schemas.microsoft.com/office/drawing/2014/main" id="{1DB6CA07-77EB-4FCA-BDDE-6AA402BE82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7" r="5" b="5"/>
          <a:stretch/>
        </p:blipFill>
        <p:spPr>
          <a:xfrm>
            <a:off x="2829667" y="3714413"/>
            <a:ext cx="2642679" cy="2737589"/>
          </a:xfrm>
          <a:prstGeom prst="rect">
            <a:avLst/>
          </a:prstGeom>
        </p:spPr>
      </p:pic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B013BEE-C957-4B9F-BF0E-D78C5696E8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AD5D3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C433EDFC-C0AB-4C8A-BDE9-5BE3A0BCD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rgbClr val="AD5D3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iruutu 8">
            <a:extLst>
              <a:ext uri="{FF2B5EF4-FFF2-40B4-BE49-F238E27FC236}">
                <a16:creationId xmlns:a16="http://schemas.microsoft.com/office/drawing/2014/main" id="{D62CF6E2-3D61-4F57-813B-D5A1E22CDC63}"/>
              </a:ext>
            </a:extLst>
          </p:cNvPr>
          <p:cNvSpPr txBox="1"/>
          <p:nvPr/>
        </p:nvSpPr>
        <p:spPr>
          <a:xfrm>
            <a:off x="6238875" y="658280"/>
            <a:ext cx="3729251" cy="31085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dirty="0">
                <a:latin typeface="Arial"/>
                <a:cs typeface="Arial"/>
              </a:rPr>
              <a:t>- </a:t>
            </a:r>
            <a:r>
              <a:rPr lang="en-US" sz="2800" dirty="0" err="1">
                <a:latin typeface="Arial"/>
                <a:cs typeface="Arial"/>
              </a:rPr>
              <a:t>Kyselyt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/>
                <a:cs typeface="Arial"/>
              </a:rPr>
              <a:t>- </a:t>
            </a:r>
            <a:r>
              <a:rPr lang="en-US" sz="2800" dirty="0" err="1">
                <a:latin typeface="Arial"/>
                <a:cs typeface="Arial"/>
              </a:rPr>
              <a:t>Haastattelut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/>
                <a:cs typeface="Arial"/>
              </a:rPr>
              <a:t>- </a:t>
            </a:r>
            <a:r>
              <a:rPr lang="en-US" sz="2800" dirty="0" err="1">
                <a:latin typeface="Arial"/>
                <a:cs typeface="Arial"/>
              </a:rPr>
              <a:t>Havainnointi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/>
                <a:cs typeface="Arial"/>
              </a:rPr>
              <a:t>- </a:t>
            </a:r>
            <a:r>
              <a:rPr lang="en-US" sz="2800" dirty="0" err="1">
                <a:latin typeface="Arial"/>
                <a:cs typeface="Arial"/>
              </a:rPr>
              <a:t>Mittaukset</a:t>
            </a:r>
            <a:r>
              <a:rPr lang="en-US" sz="2800" dirty="0">
                <a:latin typeface="Arial"/>
                <a:cs typeface="Arial"/>
              </a:rPr>
              <a:t> ja </a:t>
            </a:r>
            <a:r>
              <a:rPr lang="en-US" sz="2800" dirty="0" err="1">
                <a:latin typeface="Arial"/>
                <a:cs typeface="Arial"/>
              </a:rPr>
              <a:t>kokeet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/>
                <a:cs typeface="Arial"/>
              </a:rPr>
              <a:t>- </a:t>
            </a:r>
            <a:r>
              <a:rPr lang="en-US" sz="2800" dirty="0" err="1">
                <a:latin typeface="Arial"/>
                <a:cs typeface="Arial"/>
              </a:rPr>
              <a:t>Tilastot</a:t>
            </a:r>
            <a:r>
              <a:rPr lang="en-US" sz="2800" dirty="0">
                <a:latin typeface="Arial"/>
                <a:cs typeface="Arial"/>
              </a:rPr>
              <a:t> ja </a:t>
            </a:r>
            <a:r>
              <a:rPr lang="en-US" sz="2800" dirty="0" err="1">
                <a:latin typeface="Arial"/>
                <a:cs typeface="Arial"/>
              </a:rPr>
              <a:t>rekisterit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/>
                <a:cs typeface="Arial"/>
              </a:rPr>
              <a:t>- </a:t>
            </a:r>
            <a:r>
              <a:rPr lang="en-US" sz="2800" dirty="0" err="1">
                <a:latin typeface="Arial"/>
                <a:cs typeface="Arial"/>
              </a:rPr>
              <a:t>Dokumentit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i-FI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FEF73056-3344-4D82-AD06-277219F85F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4753" y="3886200"/>
            <a:ext cx="2266371" cy="1875618"/>
          </a:xfrm>
          <a:prstGeom prst="rect">
            <a:avLst/>
          </a:prstGeom>
        </p:spPr>
      </p:pic>
      <p:pic>
        <p:nvPicPr>
          <p:cNvPr id="14" name="Kuva 13" descr="Kuva, joka sisältää kohteen teksti, kuivaaja&#10;&#10;Kuvaus luotu automaattisesti">
            <a:extLst>
              <a:ext uri="{FF2B5EF4-FFF2-40B4-BE49-F238E27FC236}">
                <a16:creationId xmlns:a16="http://schemas.microsoft.com/office/drawing/2014/main" id="{E198D320-943A-4B77-9F53-6EF8A10780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37" y="652669"/>
            <a:ext cx="1351997" cy="5677221"/>
          </a:xfrm>
          <a:prstGeom prst="rect">
            <a:avLst/>
          </a:prstGeom>
        </p:spPr>
      </p:pic>
      <p:sp>
        <p:nvSpPr>
          <p:cNvPr id="36" name="Tekstiruutu 35">
            <a:extLst>
              <a:ext uri="{FF2B5EF4-FFF2-40B4-BE49-F238E27FC236}">
                <a16:creationId xmlns:a16="http://schemas.microsoft.com/office/drawing/2014/main" id="{F99CE9CC-7757-424A-8BC8-7D6F28C90250}"/>
              </a:ext>
            </a:extLst>
          </p:cNvPr>
          <p:cNvSpPr txBox="1"/>
          <p:nvPr/>
        </p:nvSpPr>
        <p:spPr>
          <a:xfrm>
            <a:off x="13319" y="3308415"/>
            <a:ext cx="27228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Sam McGhee</a:t>
            </a:r>
          </a:p>
        </p:txBody>
      </p:sp>
      <p:sp>
        <p:nvSpPr>
          <p:cNvPr id="39" name="Tekstiruutu 38">
            <a:extLst>
              <a:ext uri="{FF2B5EF4-FFF2-40B4-BE49-F238E27FC236}">
                <a16:creationId xmlns:a16="http://schemas.microsoft.com/office/drawing/2014/main" id="{BEA6411F-F843-4958-AE48-1CCF55FB0531}"/>
              </a:ext>
            </a:extLst>
          </p:cNvPr>
          <p:cNvSpPr txBox="1"/>
          <p:nvPr/>
        </p:nvSpPr>
        <p:spPr>
          <a:xfrm>
            <a:off x="-35240" y="6503032"/>
            <a:ext cx="29630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400" dirty="0">
                <a:latin typeface="Abadi Extra Light" panose="020B0604020202020204" pitchFamily="34" charset="0"/>
              </a:rPr>
              <a:t>Kuva: Unsplash.com/ Mockup Graphics</a:t>
            </a:r>
          </a:p>
        </p:txBody>
      </p:sp>
      <p:sp>
        <p:nvSpPr>
          <p:cNvPr id="41" name="Tekstiruutu 40">
            <a:extLst>
              <a:ext uri="{FF2B5EF4-FFF2-40B4-BE49-F238E27FC236}">
                <a16:creationId xmlns:a16="http://schemas.microsoft.com/office/drawing/2014/main" id="{A1B4E795-ED72-44AF-B63C-4FB52441F227}"/>
              </a:ext>
            </a:extLst>
          </p:cNvPr>
          <p:cNvSpPr txBox="1"/>
          <p:nvPr/>
        </p:nvSpPr>
        <p:spPr>
          <a:xfrm rot="16200000">
            <a:off x="3927120" y="4667480"/>
            <a:ext cx="34330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LinkedIn Sales Solutions</a:t>
            </a:r>
          </a:p>
        </p:txBody>
      </p:sp>
      <p:sp>
        <p:nvSpPr>
          <p:cNvPr id="43" name="Tekstiruutu 42">
            <a:extLst>
              <a:ext uri="{FF2B5EF4-FFF2-40B4-BE49-F238E27FC236}">
                <a16:creationId xmlns:a16="http://schemas.microsoft.com/office/drawing/2014/main" id="{A5865378-75A9-41AA-B616-688E8FC14919}"/>
              </a:ext>
            </a:extLst>
          </p:cNvPr>
          <p:cNvSpPr txBox="1"/>
          <p:nvPr/>
        </p:nvSpPr>
        <p:spPr>
          <a:xfrm rot="5400000">
            <a:off x="10058611" y="3462304"/>
            <a:ext cx="35289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Julia </a:t>
            </a:r>
            <a:r>
              <a:rPr lang="en-US" sz="1400" dirty="0" err="1">
                <a:latin typeface="Abadi Extra Light" panose="020B0604020202020204" pitchFamily="34" charset="0"/>
              </a:rPr>
              <a:t>Joppien</a:t>
            </a:r>
            <a:endParaRPr lang="en-US" sz="1400" dirty="0">
              <a:latin typeface="Abadi Extra Light" panose="020B0604020202020204" pitchFamily="34" charset="0"/>
            </a:endParaRPr>
          </a:p>
        </p:txBody>
      </p:sp>
      <p:pic>
        <p:nvPicPr>
          <p:cNvPr id="45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49D24E8C-A921-4800-9A8D-19C65C33AB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5550" y="172107"/>
            <a:ext cx="1861424" cy="428937"/>
          </a:xfrm>
          <a:prstGeom prst="rect">
            <a:avLst/>
          </a:prstGeom>
        </p:spPr>
      </p:pic>
      <p:pic>
        <p:nvPicPr>
          <p:cNvPr id="47" name="Kuva 46">
            <a:extLst>
              <a:ext uri="{FF2B5EF4-FFF2-40B4-BE49-F238E27FC236}">
                <a16:creationId xmlns:a16="http://schemas.microsoft.com/office/drawing/2014/main" id="{1EBB4893-C0B9-4431-A799-C709567DCD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44186" y="6278518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324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4D7CCE7-3E4C-44D4-80DA-67AE2BA31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23849"/>
            <a:ext cx="10543032" cy="1004887"/>
          </a:xfrm>
        </p:spPr>
        <p:txBody>
          <a:bodyPr>
            <a:normAutofit/>
          </a:bodyPr>
          <a:lstStyle/>
          <a:p>
            <a:r>
              <a:rPr lang="fi-FI" sz="4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Tutkimustulosten analysointi</a:t>
            </a:r>
            <a:endParaRPr lang="fi-FI" sz="4000" dirty="0">
              <a:solidFill>
                <a:srgbClr val="7030A0"/>
              </a:solidFill>
            </a:endParaRPr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7590CDFA-EA03-4339-B3CA-E30A7C841DAF}"/>
              </a:ext>
            </a:extLst>
          </p:cNvPr>
          <p:cNvSpPr/>
          <p:nvPr/>
        </p:nvSpPr>
        <p:spPr>
          <a:xfrm>
            <a:off x="420624" y="1590675"/>
            <a:ext cx="3637026" cy="21431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fi-FI" sz="2400" b="1" dirty="0">
                <a:latin typeface="Arial" panose="020B0604020202020204" pitchFamily="34" charset="0"/>
                <a:cs typeface="Arial" panose="020B0604020202020204" pitchFamily="34" charset="0"/>
              </a:rPr>
              <a:t>Kvantitatiiviset</a:t>
            </a:r>
            <a:r>
              <a:rPr lang="fi-FI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eli määrälliset tutkimukset</a:t>
            </a:r>
          </a:p>
          <a:p>
            <a:r>
              <a:rPr lang="fi-FI" sz="2000" dirty="0">
                <a:latin typeface="Arial"/>
                <a:cs typeface="Arial"/>
              </a:rPr>
              <a:t>- aineisto esim. kyselyn valmiit vastausvaihtoehdot muutetaan numeeriseen muotoon </a:t>
            </a:r>
            <a:endParaRPr lang="fi-FI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fi-FI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BEA0D653-9EF7-4945-BA70-ED038DACD24C}"/>
              </a:ext>
            </a:extLst>
          </p:cNvPr>
          <p:cNvSpPr/>
          <p:nvPr/>
        </p:nvSpPr>
        <p:spPr>
          <a:xfrm>
            <a:off x="420624" y="3995738"/>
            <a:ext cx="3637026" cy="214312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i-FI" sz="2400" b="1" dirty="0">
                <a:latin typeface="Arial" panose="020B0604020202020204" pitchFamily="34" charset="0"/>
                <a:cs typeface="Arial" panose="020B0604020202020204" pitchFamily="34" charset="0"/>
              </a:rPr>
              <a:t>Kvalitatiiviset</a:t>
            </a:r>
            <a:r>
              <a:rPr lang="fi-FI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eli laadulliset tutkimukset</a:t>
            </a:r>
          </a:p>
          <a:p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- aineisto esim. haastattelun avoimet kysymykset ryhmitellään teemojen tai näkökulmien mukaisesti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8AE8B39E-50A4-4290-90BD-F0D3E84B2436}"/>
              </a:ext>
            </a:extLst>
          </p:cNvPr>
          <p:cNvSpPr/>
          <p:nvPr/>
        </p:nvSpPr>
        <p:spPr>
          <a:xfrm>
            <a:off x="4798695" y="1714500"/>
            <a:ext cx="2518410" cy="20193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i-FI" sz="2000" b="1" dirty="0">
                <a:latin typeface="Arial" panose="020B0604020202020204" pitchFamily="34" charset="0"/>
                <a:cs typeface="Arial" panose="020B0604020202020204" pitchFamily="34" charset="0"/>
              </a:rPr>
              <a:t>Tulokset </a:t>
            </a: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havainnollistetaan taulukkoina ja diagrammeina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0EB20408-E744-4DFA-9658-1CF2430140D5}"/>
              </a:ext>
            </a:extLst>
          </p:cNvPr>
          <p:cNvSpPr/>
          <p:nvPr/>
        </p:nvSpPr>
        <p:spPr>
          <a:xfrm>
            <a:off x="4798695" y="3995738"/>
            <a:ext cx="2518410" cy="20812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i-FI" sz="2000" b="1" dirty="0">
                <a:latin typeface="Arial" panose="020B0604020202020204" pitchFamily="34" charset="0"/>
                <a:cs typeface="Arial" panose="020B0604020202020204" pitchFamily="34" charset="0"/>
              </a:rPr>
              <a:t>Tulokset </a:t>
            </a: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havainnollistetaan ja perustellaan esim.</a:t>
            </a:r>
          </a:p>
          <a:p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haastateltavien suorilla lainauksilla</a:t>
            </a: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F4AEFAFA-E896-4679-8C7B-4356D7C07F94}"/>
              </a:ext>
            </a:extLst>
          </p:cNvPr>
          <p:cNvSpPr/>
          <p:nvPr/>
        </p:nvSpPr>
        <p:spPr>
          <a:xfrm>
            <a:off x="8058150" y="2324100"/>
            <a:ext cx="3848100" cy="2819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i-FI" sz="2400" b="1" dirty="0">
                <a:latin typeface="Arial" panose="020B0604020202020204" pitchFamily="34" charset="0"/>
                <a:cs typeface="Arial" panose="020B0604020202020204" pitchFamily="34" charset="0"/>
              </a:rPr>
              <a:t>Johtopäätökset</a:t>
            </a:r>
          </a:p>
          <a:p>
            <a:endParaRPr lang="fi-FI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Aikaisemmin tehtyjen tutkimusten ja uusien tutkimustulosten pohjalta yritetään ymmärtää ja selittää tutkimuksen kohteena olevaa ilmiötä</a:t>
            </a:r>
          </a:p>
          <a:p>
            <a:pPr marL="285750" indent="-285750">
              <a:buFontTx/>
              <a:buChar char="-"/>
            </a:pPr>
            <a:endParaRPr lang="fi-FI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Nuoli: Oikea 9">
            <a:extLst>
              <a:ext uri="{FF2B5EF4-FFF2-40B4-BE49-F238E27FC236}">
                <a16:creationId xmlns:a16="http://schemas.microsoft.com/office/drawing/2014/main" id="{948A92D8-35CA-4AE1-8F33-70ABBD9F8F94}"/>
              </a:ext>
            </a:extLst>
          </p:cNvPr>
          <p:cNvSpPr/>
          <p:nvPr/>
        </p:nvSpPr>
        <p:spPr>
          <a:xfrm>
            <a:off x="4123372" y="2388075"/>
            <a:ext cx="633095" cy="548323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Nuoli: Oikea 10">
            <a:extLst>
              <a:ext uri="{FF2B5EF4-FFF2-40B4-BE49-F238E27FC236}">
                <a16:creationId xmlns:a16="http://schemas.microsoft.com/office/drawing/2014/main" id="{F1DEBD38-D209-497A-9FF1-632E80A3072B}"/>
              </a:ext>
            </a:extLst>
          </p:cNvPr>
          <p:cNvSpPr/>
          <p:nvPr/>
        </p:nvSpPr>
        <p:spPr>
          <a:xfrm>
            <a:off x="4111625" y="4762182"/>
            <a:ext cx="633095" cy="548323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Nuoli: Oikea 11">
            <a:extLst>
              <a:ext uri="{FF2B5EF4-FFF2-40B4-BE49-F238E27FC236}">
                <a16:creationId xmlns:a16="http://schemas.microsoft.com/office/drawing/2014/main" id="{93D538B0-FE25-4523-9E82-E885042483F1}"/>
              </a:ext>
            </a:extLst>
          </p:cNvPr>
          <p:cNvSpPr/>
          <p:nvPr/>
        </p:nvSpPr>
        <p:spPr>
          <a:xfrm>
            <a:off x="7359333" y="2936398"/>
            <a:ext cx="633095" cy="548323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Nuoli: Oikea 12">
            <a:extLst>
              <a:ext uri="{FF2B5EF4-FFF2-40B4-BE49-F238E27FC236}">
                <a16:creationId xmlns:a16="http://schemas.microsoft.com/office/drawing/2014/main" id="{2E7707D5-1F1E-4E9A-9648-E9A7ABC1EC9A}"/>
              </a:ext>
            </a:extLst>
          </p:cNvPr>
          <p:cNvSpPr/>
          <p:nvPr/>
        </p:nvSpPr>
        <p:spPr>
          <a:xfrm>
            <a:off x="7371080" y="4213859"/>
            <a:ext cx="633095" cy="548323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4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3745E48C-043D-4702-83A2-7E939C4B89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5550" y="172107"/>
            <a:ext cx="1861424" cy="428937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07696BCC-9996-4100-9028-A46DE4EC58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4186" y="6278518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06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5E789A05-76D0-47F6-AD3C-AF905732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78324" y="709375"/>
            <a:ext cx="10713676" cy="5433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19CE9782-0FD1-493B-9C50-C51AB7C5E0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6619023-691E-4F1C-A10A-0EA3D044EE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6F31C88-3DEF-4EA8-AE3A-49441413FC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685800"/>
            <a:ext cx="422144" cy="5486400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47EAFFD-2BD1-4600-B034-EEF700787D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754CF15-B28C-4E16-8A11-59AFCF999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760" y="81401"/>
            <a:ext cx="6276642" cy="59338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Tutkimusraportti</a:t>
            </a:r>
            <a:endParaRPr lang="en-US" sz="36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Sisällön paikkamerkki 5" descr="Kuva, joka sisältää kohteen sisä&#10;&#10;Kuvaus luotu automaattisesti">
            <a:extLst>
              <a:ext uri="{FF2B5EF4-FFF2-40B4-BE49-F238E27FC236}">
                <a16:creationId xmlns:a16="http://schemas.microsoft.com/office/drawing/2014/main" id="{6BEAF61C-B8B4-4857-A98C-F5E17BEECE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44" r="11290" b="-2"/>
          <a:stretch/>
        </p:blipFill>
        <p:spPr>
          <a:xfrm>
            <a:off x="413003" y="685800"/>
            <a:ext cx="4073933" cy="5486400"/>
          </a:xfrm>
          <a:prstGeom prst="rect">
            <a:avLst/>
          </a:prstGeom>
        </p:spPr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7DADC82-8D04-4531-ACE5-9BFA9AA49F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83760" y="1087122"/>
            <a:ext cx="6812424" cy="5794454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ts val="2800"/>
              </a:lnSpc>
            </a:pPr>
            <a:r>
              <a:rPr lang="en-US" sz="24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Tiivistelmä</a:t>
            </a:r>
            <a:r>
              <a:rPr lang="en-US" sz="24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Yhteenveto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kaikesta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pituus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maksimissaan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yksi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sivu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2800"/>
              </a:lnSpc>
            </a:pPr>
            <a:r>
              <a:rPr lang="en-US" sz="24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Johdanto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Miksi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tutkitaan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mitä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jo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tutkittu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aikaisemmin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00"/>
              </a:lnSpc>
            </a:pPr>
            <a:r>
              <a:rPr lang="en-US" sz="24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Menetelmät</a:t>
            </a:r>
            <a:r>
              <a:rPr lang="en-US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Tutkimusasetelman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aineiston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hankinnan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ja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analyysimenetelmien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kuvaus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00"/>
              </a:lnSpc>
            </a:pPr>
            <a:r>
              <a:rPr lang="en-US" sz="24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Tulokset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Saatujen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tulosten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esittely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teksin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taulukoiden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ja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diagrammien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avulla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00"/>
              </a:lnSpc>
            </a:pPr>
            <a:r>
              <a:rPr lang="en-US" sz="24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Pohdinta</a:t>
            </a:r>
            <a:r>
              <a:rPr lang="en-US" sz="24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Tulosten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tulkinta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ja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vertailu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aikaisemmin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tehtyihin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tutkimuksiin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800"/>
              </a:lnSpc>
            </a:pPr>
            <a:r>
              <a:rPr lang="en-US" sz="24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Kirjallisuusluettelo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Tekstissä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mainittujen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tutkimusten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ja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muiden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lähteiden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tiedot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8D4B5F26-8713-4267-9186-183BB809C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372C66DF-2004-4C24-8C07-554E41490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9C008AF8-BF68-4DE6-ABC1-B41EFBB6D3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5550" y="172107"/>
            <a:ext cx="1861424" cy="428937"/>
          </a:xfrm>
          <a:prstGeom prst="rect">
            <a:avLst/>
          </a:prstGeom>
        </p:spPr>
      </p:pic>
      <p:pic>
        <p:nvPicPr>
          <p:cNvPr id="33" name="Kuva 32">
            <a:extLst>
              <a:ext uri="{FF2B5EF4-FFF2-40B4-BE49-F238E27FC236}">
                <a16:creationId xmlns:a16="http://schemas.microsoft.com/office/drawing/2014/main" id="{7D81F49B-3D0E-44EF-8525-3BB17716A3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4186" y="6278518"/>
            <a:ext cx="2000250" cy="514350"/>
          </a:xfrm>
          <a:prstGeom prst="rect">
            <a:avLst/>
          </a:prstGeom>
        </p:spPr>
      </p:pic>
      <p:sp>
        <p:nvSpPr>
          <p:cNvPr id="34" name="Tekstiruutu 33">
            <a:extLst>
              <a:ext uri="{FF2B5EF4-FFF2-40B4-BE49-F238E27FC236}">
                <a16:creationId xmlns:a16="http://schemas.microsoft.com/office/drawing/2014/main" id="{D3D99651-458F-494B-97BE-365E9DFC000F}"/>
              </a:ext>
            </a:extLst>
          </p:cNvPr>
          <p:cNvSpPr txBox="1"/>
          <p:nvPr/>
        </p:nvSpPr>
        <p:spPr>
          <a:xfrm>
            <a:off x="695815" y="6314956"/>
            <a:ext cx="379112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>
                <a:latin typeface="Abadi Extra Light" panose="020B0604020202020204" pitchFamily="34" charset="0"/>
              </a:rPr>
              <a:t> / </a:t>
            </a:r>
            <a:r>
              <a:rPr lang="en-US" sz="1400" dirty="0">
                <a:latin typeface="Abadi Extra Light" panose="020B0604020202020204" pitchFamily="34" charset="0"/>
              </a:rPr>
              <a:t>Julian </a:t>
            </a:r>
            <a:r>
              <a:rPr lang="en-US" sz="1400" dirty="0" err="1">
                <a:latin typeface="Abadi Extra Light" panose="020B0604020202020204" pitchFamily="34" charset="0"/>
              </a:rPr>
              <a:t>Hochgesang</a:t>
            </a:r>
            <a:endParaRPr lang="en-US" sz="1400" dirty="0">
              <a:latin typeface="Abadi Extra Ligh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310251"/>
      </p:ext>
    </p:extLst>
  </p:cSld>
  <p:clrMapOvr>
    <a:masterClrMapping/>
  </p:clrMapOvr>
</p:sld>
</file>

<file path=ppt/theme/theme1.xml><?xml version="1.0" encoding="utf-8"?>
<a:theme xmlns:a="http://schemas.openxmlformats.org/drawingml/2006/main" name="OffsetVTI">
  <a:themeElements>
    <a:clrScheme name="Custom 20">
      <a:dk1>
        <a:srgbClr val="000000"/>
      </a:dk1>
      <a:lt1>
        <a:sysClr val="window" lastClr="FFFFFF"/>
      </a:lt1>
      <a:dk2>
        <a:srgbClr val="2C3948"/>
      </a:dk2>
      <a:lt2>
        <a:srgbClr val="F4F4F4"/>
      </a:lt2>
      <a:accent1>
        <a:srgbClr val="F49D90"/>
      </a:accent1>
      <a:accent2>
        <a:srgbClr val="D6947C"/>
      </a:accent2>
      <a:accent3>
        <a:srgbClr val="BF8484"/>
      </a:accent3>
      <a:accent4>
        <a:srgbClr val="96A9AA"/>
      </a:accent4>
      <a:accent5>
        <a:srgbClr val="DD796C"/>
      </a:accent5>
      <a:accent6>
        <a:srgbClr val="D09145"/>
      </a:accent6>
      <a:hlink>
        <a:srgbClr val="DF686A"/>
      </a:hlink>
      <a:folHlink>
        <a:srgbClr val="F93F1C"/>
      </a:folHlink>
    </a:clrScheme>
    <a:fontScheme name="Dante">
      <a:majorFont>
        <a:latin typeface="Dante"/>
        <a:ea typeface=""/>
        <a:cs typeface=""/>
      </a:majorFont>
      <a:minorFont>
        <a:latin typeface="Dan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setVTI" id="{17A3166B-76FF-4669-8F6D-D4251AE158D8}" vid="{4532814A-B5F8-4CFD-BC69-A007D492DA47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FA0A3B0D7763A428C603A9965B631F3" ma:contentTypeVersion="9" ma:contentTypeDescription="Luo uusi asiakirja." ma:contentTypeScope="" ma:versionID="11aae025ef4b50ca47d04dba1f9b272f">
  <xsd:schema xmlns:xsd="http://www.w3.org/2001/XMLSchema" xmlns:xs="http://www.w3.org/2001/XMLSchema" xmlns:p="http://schemas.microsoft.com/office/2006/metadata/properties" xmlns:ns2="48e8df33-a090-4ce7-a58b-5234ff1e67e3" targetNamespace="http://schemas.microsoft.com/office/2006/metadata/properties" ma:root="true" ma:fieldsID="6f55aa53dfa803f3d95ab3057799e453" ns2:_="">
    <xsd:import namespace="48e8df33-a090-4ce7-a58b-5234ff1e67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e8df33-a090-4ce7-a58b-5234ff1e67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C3E252C-2D7F-42F6-98F8-6908F73BFE10}">
  <ds:schemaRefs>
    <ds:schemaRef ds:uri="http://schemas.microsoft.com/office/2006/documentManagement/types"/>
    <ds:schemaRef ds:uri="http://purl.org/dc/elements/1.1/"/>
    <ds:schemaRef ds:uri="http://www.w3.org/XML/1998/namespace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48e8df33-a090-4ce7-a58b-5234ff1e67e3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071C3394-64A1-4381-819C-DD618B9692F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3630BBB-17BD-4FDE-A03F-13A955469C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e8df33-a090-4ce7-a58b-5234ff1e67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380</TotalTime>
  <Words>447</Words>
  <Application>Microsoft Macintosh PowerPoint</Application>
  <PresentationFormat>Laajakuva</PresentationFormat>
  <Paragraphs>68</Paragraphs>
  <Slides>12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8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12</vt:i4>
      </vt:variant>
    </vt:vector>
  </HeadingPairs>
  <TitlesOfParts>
    <vt:vector size="21" baseType="lpstr">
      <vt:lpstr>Abadi Extra Light</vt:lpstr>
      <vt:lpstr>Arial</vt:lpstr>
      <vt:lpstr>Arial Nova</vt:lpstr>
      <vt:lpstr>Calibri</vt:lpstr>
      <vt:lpstr>Dante</vt:lpstr>
      <vt:lpstr>Dante (Headings)2</vt:lpstr>
      <vt:lpstr>Helvetica Neue Medium</vt:lpstr>
      <vt:lpstr>Wingdings 2</vt:lpstr>
      <vt:lpstr>OffsetVTI</vt:lpstr>
      <vt:lpstr>Terveyttä tutkimassa</vt:lpstr>
      <vt:lpstr>Tieteellinen tieto perustuu tutkimukseen</vt:lpstr>
      <vt:lpstr>Teoreettinen ja empiirinen tutkimus</vt:lpstr>
      <vt:lpstr>Terveystieteellinen tutkimus on usein monitieteistä</vt:lpstr>
      <vt:lpstr>Tutkimus etenee vaiheittain</vt:lpstr>
      <vt:lpstr>Tutkimussuunnitelma ohjaa toteutusta</vt:lpstr>
      <vt:lpstr>Poikkileikkausasetelma - tilanne tiettynä ajankohtana  Pitkittäisasetelma - muutokset pitkällä aikavälillä</vt:lpstr>
      <vt:lpstr>TUTKIMUSASETELMAT Vertailuasetelma</vt:lpstr>
      <vt:lpstr>Koeasetelma – syy-seuraussuhteiden selvittämistä - Laaditaan koejärjestely, jossa jonkin altisteen aiheuttamaa vaikutusta eli vastetta mitataan kontrolloiduissa olosuhteissa. </vt:lpstr>
      <vt:lpstr>Aineistonkeruumenetelmät    </vt:lpstr>
      <vt:lpstr>Tutkimustulosten analysointi</vt:lpstr>
      <vt:lpstr>Tutkimusraportti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Terveyttä tutkimassa</dc:title>
  <dc:creator>Paula</dc:creator>
  <cp:lastModifiedBy>Eija Tuunainen</cp:lastModifiedBy>
  <cp:revision>49</cp:revision>
  <dcterms:created xsi:type="dcterms:W3CDTF">2021-10-24T09:34:40Z</dcterms:created>
  <dcterms:modified xsi:type="dcterms:W3CDTF">2021-11-21T15:00:28Z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0x010100BFA0A3B0D7763A428C603A9965B631F3</vt:lpwstr>
  </property>
</Properties>
</file>