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62" r:id="rId4"/>
    <p:sldId id="269" r:id="rId5"/>
    <p:sldId id="257" r:id="rId6"/>
    <p:sldId id="265" r:id="rId7"/>
    <p:sldId id="266" r:id="rId8"/>
    <p:sldId id="261" r:id="rId9"/>
    <p:sldId id="256" r:id="rId10"/>
    <p:sldId id="268" r:id="rId11"/>
    <p:sldId id="271" r:id="rId12"/>
    <p:sldId id="270" r:id="rId13"/>
    <p:sldId id="272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1003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022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375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38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262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333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384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310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842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286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92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D3753-E1D4-461E-8A3B-8E1FFD572B8C}" type="datetimeFigureOut">
              <a:rPr lang="fi-FI" smtClean="0"/>
              <a:t>21.5.2023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742E7-9C51-4B32-A58A-0021CBFDA2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437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023B46-2E38-4550-954A-BEC9711318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725737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Onko </a:t>
            </a:r>
            <a:r>
              <a:rPr lang="fi-FI" b="1" dirty="0" err="1">
                <a:solidFill>
                  <a:schemeClr val="bg1"/>
                </a:solidFill>
              </a:rPr>
              <a:t>spiritualiteetilla</a:t>
            </a:r>
            <a:r>
              <a:rPr lang="fi-FI" b="1" dirty="0">
                <a:solidFill>
                  <a:schemeClr val="bg1"/>
                </a:solidFill>
              </a:rPr>
              <a:t> yhteiskunnallisia vaikutuksia? 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6EEA2F1-BDB1-449E-B475-A49760C193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Kirkko yhteiskunnassa 22.5.2023 </a:t>
            </a:r>
          </a:p>
          <a:p>
            <a:r>
              <a:rPr lang="fi-FI" dirty="0"/>
              <a:t>Terhi Paananen </a:t>
            </a:r>
          </a:p>
        </p:txBody>
      </p:sp>
    </p:spTree>
    <p:extLst>
      <p:ext uri="{BB962C8B-B14F-4D97-AF65-F5344CB8AC3E}">
        <p14:creationId xmlns:p14="http://schemas.microsoft.com/office/powerpoint/2010/main" val="4071420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5159C36-F1D0-4ADF-A59A-DE238600D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 sz="3700" dirty="0">
                <a:solidFill>
                  <a:srgbClr val="FFFFFF"/>
                </a:solidFill>
                <a:latin typeface="+mn-lt"/>
              </a:rPr>
              <a:t>Spiritualiteetin trendejä nyt</a:t>
            </a:r>
            <a:br>
              <a:rPr lang="fi-FI" sz="3700" dirty="0">
                <a:solidFill>
                  <a:srgbClr val="FFFFFF"/>
                </a:solidFill>
                <a:latin typeface="+mn-lt"/>
              </a:rPr>
            </a:br>
            <a:br>
              <a:rPr lang="fi-FI" sz="3700" dirty="0">
                <a:solidFill>
                  <a:srgbClr val="FFFFFF"/>
                </a:solidFill>
                <a:latin typeface="+mn-lt"/>
              </a:rPr>
            </a:br>
            <a:r>
              <a:rPr lang="fi-FI" sz="2800" dirty="0">
                <a:solidFill>
                  <a:srgbClr val="FFFFFF"/>
                </a:solidFill>
                <a:latin typeface="+mn-lt"/>
              </a:rPr>
              <a:t>Kuin ovia, joiden kautta voi päästä alkuun</a:t>
            </a:r>
            <a:endParaRPr lang="fi-FI" sz="37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Sisällön paikkamerkki 2">
            <a:extLst>
              <a:ext uri="{FF2B5EF4-FFF2-40B4-BE49-F238E27FC236}">
                <a16:creationId xmlns:a16="http://schemas.microsoft.com/office/drawing/2014/main" id="{5E350DAB-FC06-4FA6-85AF-295E2999C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781051"/>
            <a:ext cx="5536397" cy="5467350"/>
          </a:xfrm>
        </p:spPr>
        <p:txBody>
          <a:bodyPr>
            <a:normAutofit/>
          </a:bodyPr>
          <a:lstStyle/>
          <a:p>
            <a:r>
              <a:rPr lang="fi-FI" dirty="0" err="1"/>
              <a:t>Luontospiritualiteetti</a:t>
            </a:r>
            <a:endParaRPr lang="fi-FI" dirty="0"/>
          </a:p>
          <a:p>
            <a:r>
              <a:rPr lang="fi-FI" dirty="0"/>
              <a:t>Kontemplatiivinen spiritualiteetti, esim. Hiljaisuuden ystävät, meditaatioyhteisöt, rukousyhteisöt</a:t>
            </a:r>
          </a:p>
          <a:p>
            <a:r>
              <a:rPr lang="fi-FI" dirty="0"/>
              <a:t>Ignatiaaninen spiritualiteetti, esim. </a:t>
            </a:r>
            <a:r>
              <a:rPr lang="fi-FI" dirty="0" err="1"/>
              <a:t>examen</a:t>
            </a:r>
            <a:r>
              <a:rPr lang="fi-FI" dirty="0"/>
              <a:t> ja muut harjoitukset, hengellinen ohjaus</a:t>
            </a:r>
          </a:p>
          <a:p>
            <a:r>
              <a:rPr lang="fi-FI" dirty="0"/>
              <a:t>Oikeudenmukaisuuteen suuntautunut spiritualiteetti </a:t>
            </a:r>
          </a:p>
          <a:p>
            <a:r>
              <a:rPr lang="fi-FI" dirty="0"/>
              <a:t>Kehollinen spiritualiteetti, esim. hiljaisuuden jooga, pyhiinvaellus</a:t>
            </a:r>
          </a:p>
          <a:p>
            <a:r>
              <a:rPr lang="fi-FI" dirty="0"/>
              <a:t>Karismaattinen spiritualiteetti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96883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3ED18FD-E66D-C553-05FA-9FA56E11E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dirty="0"/>
              <a:t> Kristuksen seuraamisesta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A8DEDB-1BBA-C0B8-B1AC-C19552A66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fi-FI" sz="2200" dirty="0" err="1"/>
              <a:t>Taizén</a:t>
            </a:r>
            <a:r>
              <a:rPr lang="fi-FI" sz="2200" dirty="0"/>
              <a:t> veli Roger: </a:t>
            </a:r>
            <a:r>
              <a:rPr lang="fi-FI" sz="2200" i="1" dirty="0"/>
              <a:t>Mitä me tavoittelemme?  Tavoittelemmeko onnea? Ei, yksinkertaisesti me vain tavoittelemme Kristuksen seuraamista.</a:t>
            </a:r>
          </a:p>
          <a:p>
            <a:pPr marL="0" indent="0" algn="ctr">
              <a:buNone/>
            </a:pPr>
            <a:r>
              <a:rPr lang="fi-FI" sz="2200" dirty="0"/>
              <a:t>*</a:t>
            </a:r>
          </a:p>
          <a:p>
            <a:r>
              <a:rPr lang="fi-FI" sz="2200" dirty="0"/>
              <a:t>Onko spiritualiteetti keino tavoitella omaa </a:t>
            </a:r>
            <a:r>
              <a:rPr lang="fi-FI" sz="2200" dirty="0" err="1"/>
              <a:t>omaa</a:t>
            </a:r>
            <a:r>
              <a:rPr lang="fi-FI" sz="2200" dirty="0"/>
              <a:t> onnea, oman elämäni merkityksellisyyden kokemusta? Onko Kristuksen seuraaminen suoritus, jonka avulla voin pitää itseäni parempana ihmisenä? </a:t>
            </a:r>
          </a:p>
          <a:p>
            <a:r>
              <a:rPr lang="fi-FI" sz="2200" dirty="0"/>
              <a:t>Olenko epäonnistunut, jos hengellinen harjoitus paljastaa itsekkyyteni ja haluni onnistua? Onko hengellisessä elämässä mahdollista onnistua? </a:t>
            </a:r>
          </a:p>
          <a:p>
            <a:r>
              <a:rPr lang="fi-FI" sz="2200" dirty="0"/>
              <a:t>Spiritualiteetti on matka Jumalan läsnäolossa. </a:t>
            </a:r>
          </a:p>
        </p:txBody>
      </p:sp>
    </p:spTree>
    <p:extLst>
      <p:ext uri="{BB962C8B-B14F-4D97-AF65-F5344CB8AC3E}">
        <p14:creationId xmlns:p14="http://schemas.microsoft.com/office/powerpoint/2010/main" val="1554616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CD684C2-DB78-36C1-770E-C23B3B11B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96215E-1684-AE70-95B5-F2795CD315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360" y="2183221"/>
            <a:ext cx="9362440" cy="3993742"/>
          </a:xfrm>
        </p:spPr>
        <p:txBody>
          <a:bodyPr>
            <a:normAutofit/>
          </a:bodyPr>
          <a:lstStyle/>
          <a:p>
            <a:r>
              <a:rPr lang="fi-FI" sz="3200" dirty="0"/>
              <a:t>Mikä on sinun kaipauksesi? </a:t>
            </a:r>
          </a:p>
          <a:p>
            <a:r>
              <a:rPr lang="fi-FI" sz="3200" dirty="0"/>
              <a:t>Mihin tunnet sisäistä vetoa? </a:t>
            </a:r>
          </a:p>
          <a:p>
            <a:r>
              <a:rPr lang="fi-FI" sz="3200" dirty="0"/>
              <a:t>Millainen on sinun suhteesi yhteisöön? 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06050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023B46-2E38-4550-954A-BEC9711318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725737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Onko </a:t>
            </a:r>
            <a:r>
              <a:rPr lang="fi-FI" b="1" dirty="0" err="1">
                <a:solidFill>
                  <a:schemeClr val="bg1"/>
                </a:solidFill>
              </a:rPr>
              <a:t>spiritualiteetilla</a:t>
            </a:r>
            <a:r>
              <a:rPr lang="fi-FI" b="1" dirty="0">
                <a:solidFill>
                  <a:schemeClr val="bg1"/>
                </a:solidFill>
              </a:rPr>
              <a:t> yhteiskunnallisia vaikutuksia? 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6EEA2F1-BDB1-449E-B475-A49760C193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3435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3701301-BE86-20A7-A950-DF0A6AC60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fi-FI" sz="4000" dirty="0"/>
              <a:t>”Kaipauksesta, lähdemme liikkeelle, kaipauksesta.”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A3E977BF-087E-5BCA-5F0C-11FE045EAB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26038" y="933649"/>
            <a:ext cx="6224587" cy="466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68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549AB7-EF79-6B9F-4E70-E3BE5165A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rgbClr val="FFFFFF"/>
                </a:solidFill>
                <a:latin typeface="+mn-lt"/>
              </a:rPr>
              <a:t>Ihmisen kaipaus</a:t>
            </a:r>
            <a:br>
              <a:rPr lang="fi-FI" dirty="0">
                <a:solidFill>
                  <a:srgbClr val="FFFFFF"/>
                </a:solidFill>
                <a:latin typeface="+mn-lt"/>
              </a:rPr>
            </a:br>
            <a:r>
              <a:rPr lang="fi-FI" sz="3200" dirty="0">
                <a:solidFill>
                  <a:srgbClr val="FFFFFF"/>
                </a:solidFill>
                <a:latin typeface="+mn-lt"/>
              </a:rPr>
              <a:t>- mikä on sinun kaipauksesi?</a:t>
            </a:r>
            <a:endParaRPr lang="fi-FI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C4ADCC-2DCC-E61D-8C59-3A93CA03A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591344"/>
            <a:ext cx="6233159" cy="5947568"/>
          </a:xfrm>
        </p:spPr>
        <p:txBody>
          <a:bodyPr anchor="ctr">
            <a:normAutofit fontScale="92500" lnSpcReduction="10000"/>
          </a:bodyPr>
          <a:lstStyle/>
          <a:p>
            <a:r>
              <a:rPr lang="fi-FI"/>
              <a:t>Olla osa jotain suurempaa</a:t>
            </a:r>
          </a:p>
          <a:p>
            <a:r>
              <a:rPr lang="fi-FI"/>
              <a:t>Merkityksen kaipaus </a:t>
            </a:r>
          </a:p>
          <a:p>
            <a:r>
              <a:rPr lang="fi-FI"/>
              <a:t>Yhteyden kaipaus </a:t>
            </a:r>
          </a:p>
          <a:p>
            <a:r>
              <a:rPr lang="fi-FI"/>
              <a:t>Rukoileminen </a:t>
            </a:r>
          </a:p>
          <a:p>
            <a:r>
              <a:rPr lang="fi-FI"/>
              <a:t>Matkalla olemisen tunne </a:t>
            </a:r>
          </a:p>
          <a:p>
            <a:r>
              <a:rPr lang="fi-FI"/>
              <a:t>Kärsimyksen tai kuoleman äärellä</a:t>
            </a:r>
          </a:p>
          <a:p>
            <a:r>
              <a:rPr lang="fi-FI"/>
              <a:t>Paratiisiin </a:t>
            </a:r>
          </a:p>
          <a:p>
            <a:r>
              <a:rPr lang="fi-FI"/>
              <a:t>Parantuminen</a:t>
            </a:r>
          </a:p>
          <a:p>
            <a:r>
              <a:rPr lang="fi-FI"/>
              <a:t>Koti, kotimaa</a:t>
            </a:r>
          </a:p>
          <a:p>
            <a:r>
              <a:rPr lang="fi-FI"/>
              <a:t>Pyhän yhteyteen </a:t>
            </a:r>
          </a:p>
          <a:p>
            <a:r>
              <a:rPr lang="fi-FI"/>
              <a:t>Kauneuteen </a:t>
            </a:r>
          </a:p>
          <a:p>
            <a:r>
              <a:rPr lang="fi-FI"/>
              <a:t>Toisen ihmisen läheisyys</a:t>
            </a:r>
          </a:p>
          <a:p>
            <a:r>
              <a:rPr lang="fi-FI"/>
              <a:t>Rauha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43539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419F959-B5F1-5F16-0A8C-93C949152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  <a:latin typeface="+mn-lt"/>
              </a:rPr>
              <a:t>Spiritualiteetti, </a:t>
            </a:r>
            <a:r>
              <a:rPr lang="fi-FI" b="1" dirty="0">
                <a:solidFill>
                  <a:srgbClr val="FFFFFF"/>
                </a:solidFill>
                <a:latin typeface="+mn-lt"/>
              </a:rPr>
              <a:t>hengellisyys</a:t>
            </a:r>
            <a:r>
              <a:rPr lang="fi-FI" dirty="0">
                <a:solidFill>
                  <a:srgbClr val="FFFFFF"/>
                </a:solidFill>
                <a:latin typeface="+mn-lt"/>
              </a:rPr>
              <a:t>, on ilmiö, jota voidaan tarkastella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9B57A7-D10D-1057-1391-371F79037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209675"/>
            <a:ext cx="5257799" cy="4500554"/>
          </a:xfrm>
        </p:spPr>
        <p:txBody>
          <a:bodyPr anchor="t">
            <a:normAutofit/>
          </a:bodyPr>
          <a:lstStyle/>
          <a:p>
            <a:r>
              <a:rPr lang="fi-FI" dirty="0"/>
              <a:t>Se on inhimillistä </a:t>
            </a:r>
          </a:p>
          <a:p>
            <a:r>
              <a:rPr lang="fi-FI" dirty="0"/>
              <a:t>Se on kehollista</a:t>
            </a:r>
          </a:p>
          <a:p>
            <a:r>
              <a:rPr lang="fi-FI" dirty="0"/>
              <a:t>Sitä voidaan harjoittaa </a:t>
            </a:r>
          </a:p>
          <a:p>
            <a:r>
              <a:rPr lang="fi-FI" dirty="0"/>
              <a:t>Jotkut ihmiset ovat luontaisesti ”hengellisempiä” kuin toiset, samoin kuin toiset ovat musikaalisempia kuin toiset. </a:t>
            </a:r>
          </a:p>
          <a:p>
            <a:r>
              <a:rPr lang="fi-FI" dirty="0"/>
              <a:t>Se on henkilökohtaista, mutta toteutuu myös yhteisöissä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39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5159C36-F1D0-4ADF-A59A-DE238600D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673770"/>
            <a:ext cx="4121279" cy="2414488"/>
          </a:xfrm>
        </p:spPr>
        <p:txBody>
          <a:bodyPr anchor="t">
            <a:normAutofit/>
          </a:bodyPr>
          <a:lstStyle/>
          <a:p>
            <a:r>
              <a:rPr lang="fi-FI" dirty="0">
                <a:solidFill>
                  <a:srgbClr val="FFFFFF"/>
                </a:solidFill>
                <a:latin typeface="+mn-lt"/>
              </a:rPr>
              <a:t>Hengellisen elämän monimuotoisuus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350DAB-FC06-4FA6-85AF-295E2999C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533400"/>
            <a:ext cx="5254754" cy="5915025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Kokoontuminen, messu </a:t>
            </a:r>
          </a:p>
          <a:p>
            <a:r>
              <a:rPr lang="fi-FI" dirty="0"/>
              <a:t>Yhteisöön kuuluminen </a:t>
            </a:r>
          </a:p>
          <a:p>
            <a:r>
              <a:rPr lang="fi-FI" dirty="0"/>
              <a:t>Henkilökohtainen rukous ja mystiikka</a:t>
            </a:r>
          </a:p>
          <a:p>
            <a:r>
              <a:rPr lang="fi-FI" dirty="0"/>
              <a:t>Eettisten ratkaisujen hengellinen motivaatio </a:t>
            </a:r>
          </a:p>
          <a:p>
            <a:r>
              <a:rPr lang="fi-FI" dirty="0"/>
              <a:t>Säännölliset rukoushetket </a:t>
            </a:r>
          </a:p>
          <a:p>
            <a:r>
              <a:rPr lang="fi-FI" dirty="0"/>
              <a:t>Auttamistoimintaan osallistuminen</a:t>
            </a:r>
          </a:p>
          <a:p>
            <a:r>
              <a:rPr lang="fi-FI" dirty="0"/>
              <a:t>Lukeminen, painotuotteet, internet</a:t>
            </a:r>
          </a:p>
          <a:p>
            <a:r>
              <a:rPr lang="fi-FI" dirty="0"/>
              <a:t>Musiikki</a:t>
            </a:r>
          </a:p>
          <a:p>
            <a:r>
              <a:rPr lang="fi-FI" dirty="0"/>
              <a:t>Taiteet</a:t>
            </a:r>
          </a:p>
          <a:p>
            <a:r>
              <a:rPr lang="fi-FI" dirty="0"/>
              <a:t>Luonto</a:t>
            </a:r>
          </a:p>
          <a:p>
            <a:r>
              <a:rPr lang="fi-FI" dirty="0"/>
              <a:t>Yksinkertaisuus </a:t>
            </a:r>
          </a:p>
          <a:p>
            <a:r>
              <a:rPr lang="fi-FI" dirty="0"/>
              <a:t>Ystävät</a:t>
            </a:r>
          </a:p>
        </p:txBody>
      </p:sp>
    </p:spTree>
    <p:extLst>
      <p:ext uri="{BB962C8B-B14F-4D97-AF65-F5344CB8AC3E}">
        <p14:creationId xmlns:p14="http://schemas.microsoft.com/office/powerpoint/2010/main" val="2532735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D5B1F3B-DB56-7E7A-0748-9561F6C2F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673770"/>
            <a:ext cx="4683760" cy="2414488"/>
          </a:xfrm>
        </p:spPr>
        <p:txBody>
          <a:bodyPr anchor="t">
            <a:normAutofit fontScale="90000"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Kaksi puolta: henkilökohtainen ja yhteisöllinen 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9C04E6-55D7-6B8F-765D-11A3C5648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6450" y="882315"/>
            <a:ext cx="5464303" cy="5294647"/>
          </a:xfrm>
        </p:spPr>
        <p:txBody>
          <a:bodyPr>
            <a:normAutofit/>
          </a:bodyPr>
          <a:lstStyle/>
          <a:p>
            <a:r>
              <a:rPr lang="fi-FI" sz="3200" dirty="0"/>
              <a:t>Haluatko olla osa yhteisöä, joka seuraa Jeesusta, rukoilee ja auttaa ihmisiä? </a:t>
            </a:r>
          </a:p>
          <a:p>
            <a:r>
              <a:rPr lang="fi-FI" sz="3200" dirty="0"/>
              <a:t>Kaipaatko yksinkertaisempaa elämää? </a:t>
            </a:r>
          </a:p>
          <a:p>
            <a:r>
              <a:rPr lang="fi-FI" sz="3200" dirty="0"/>
              <a:t>Etsitkö yhteyttä toisiin ihmisiin, jotka pyrkivät oikeudenmukaiseen elämään ja huolehtivat syrjäytetyistä? </a:t>
            </a:r>
          </a:p>
          <a:p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3360124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D5B1F3B-DB56-7E7A-0748-9561F6C2F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673770"/>
            <a:ext cx="4683760" cy="2414488"/>
          </a:xfrm>
        </p:spPr>
        <p:txBody>
          <a:bodyPr anchor="t"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Henk. </a:t>
            </a:r>
            <a:r>
              <a:rPr lang="fi-FI" sz="5400" dirty="0" err="1">
                <a:solidFill>
                  <a:srgbClr val="FFFFFF"/>
                </a:solidFill>
              </a:rPr>
              <a:t>koht</a:t>
            </a:r>
            <a:r>
              <a:rPr lang="fi-FI" sz="5400" dirty="0">
                <a:solidFill>
                  <a:srgbClr val="FFFFFF"/>
                </a:solidFill>
              </a:rPr>
              <a:t>. ja yhteisöllinen spiritualiteetti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9C04E6-55D7-6B8F-765D-11A3C5648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876" y="333375"/>
            <a:ext cx="5492878" cy="607695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i-FI" sz="4200" dirty="0">
                <a:effectLst/>
                <a:ea typeface="Calibri" panose="020F0502020204030204" pitchFamily="34" charset="0"/>
              </a:rPr>
              <a:t>”Toivoisin, että ihmiset näkisivät meissä yhteisön, joka opettaa ja harjoittaa rukousta, meditaatiota, kontemplaatiota, </a:t>
            </a:r>
            <a:r>
              <a:rPr lang="fi-FI" sz="4200" dirty="0" err="1">
                <a:effectLst/>
                <a:ea typeface="Calibri" panose="020F0502020204030204" pitchFamily="34" charset="0"/>
              </a:rPr>
              <a:t>mindfullnessia</a:t>
            </a:r>
            <a:r>
              <a:rPr lang="fi-FI" sz="4200" dirty="0">
                <a:effectLst/>
                <a:ea typeface="Calibri" panose="020F0502020204030204" pitchFamily="34" charset="0"/>
              </a:rPr>
              <a:t>, päivittäisiä rukoushetkiä ja rohkaisee syvempään elämän täyteyteen kuin vain hyvinvointiin keskittyvät liikkeet.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fi-FI" sz="4200" dirty="0">
                <a:ea typeface="Calibri" panose="020F0502020204030204" pitchFamily="34" charset="0"/>
              </a:rPr>
              <a:t>*</a:t>
            </a:r>
            <a:endParaRPr lang="fi-FI" sz="4200" dirty="0">
              <a:effectLst/>
              <a:ea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fi-FI" sz="4200" dirty="0">
                <a:ea typeface="Calibri" panose="020F0502020204030204" pitchFamily="34" charset="0"/>
              </a:rPr>
              <a:t>Toivon, että seurakunnassa olisi nähtävissä yhteisö, jossa yksilöt ja kaikki yhdessä huolehtivat planeetastamme, köyhistä keskuudessamme, sairaista ja kärsivistä; yhteisö, joka pyrkii kohti oikeudenmukaisuutta ja rauhaa.” </a:t>
            </a:r>
            <a:br>
              <a:rPr lang="fi-FI" sz="1800" dirty="0">
                <a:solidFill>
                  <a:srgbClr val="4B4F58"/>
                </a:solidFill>
                <a:ea typeface="Calibri" panose="020F0502020204030204" pitchFamily="34" charset="0"/>
              </a:rPr>
            </a:br>
            <a:br>
              <a:rPr lang="fi-FI" sz="1800" dirty="0">
                <a:solidFill>
                  <a:srgbClr val="4B4F58"/>
                </a:solidFill>
                <a:ea typeface="Calibri" panose="020F0502020204030204" pitchFamily="34" charset="0"/>
              </a:rPr>
            </a:br>
            <a:r>
              <a:rPr lang="fi-FI" sz="4400" dirty="0">
                <a:solidFill>
                  <a:srgbClr val="4B4F58"/>
                </a:solidFill>
                <a:ea typeface="Calibri" panose="020F0502020204030204" pitchFamily="34" charset="0"/>
              </a:rPr>
              <a:t>Peter </a:t>
            </a:r>
            <a:r>
              <a:rPr lang="fi-FI" sz="4400" dirty="0" err="1">
                <a:solidFill>
                  <a:srgbClr val="4B4F58"/>
                </a:solidFill>
                <a:ea typeface="Calibri" panose="020F0502020204030204" pitchFamily="34" charset="0"/>
              </a:rPr>
              <a:t>Bosco</a:t>
            </a:r>
            <a:r>
              <a:rPr lang="fi-FI" sz="4400" dirty="0">
                <a:solidFill>
                  <a:srgbClr val="4B4F58"/>
                </a:solidFill>
                <a:ea typeface="Calibri" panose="020F0502020204030204" pitchFamily="34" charset="0"/>
              </a:rPr>
              <a:t>, </a:t>
            </a:r>
            <a:r>
              <a:rPr lang="fi-FI" sz="4400" dirty="0" err="1">
                <a:solidFill>
                  <a:srgbClr val="4B4F58"/>
                </a:solidFill>
                <a:ea typeface="Calibri" panose="020F0502020204030204" pitchFamily="34" charset="0"/>
              </a:rPr>
              <a:t>rev</a:t>
            </a:r>
            <a:r>
              <a:rPr lang="fi-FI" sz="4400" dirty="0">
                <a:solidFill>
                  <a:srgbClr val="4B4F58"/>
                </a:solidFill>
                <a:ea typeface="Calibri" panose="020F0502020204030204" pitchFamily="34" charset="0"/>
              </a:rPr>
              <a:t>. </a:t>
            </a:r>
            <a:br>
              <a:rPr lang="fi-FI" sz="4400" dirty="0">
                <a:solidFill>
                  <a:srgbClr val="4B4F58"/>
                </a:solidFill>
                <a:ea typeface="Calibri" panose="020F0502020204030204" pitchFamily="34" charset="0"/>
              </a:rPr>
            </a:br>
            <a:r>
              <a:rPr lang="fi-FI" sz="4400" dirty="0">
                <a:solidFill>
                  <a:srgbClr val="4B4F58"/>
                </a:solidFill>
                <a:ea typeface="Calibri" panose="020F0502020204030204" pitchFamily="34" charset="0"/>
              </a:rPr>
              <a:t>Uusi Seelanti </a:t>
            </a:r>
            <a:r>
              <a:rPr lang="fi-FI" sz="4400" dirty="0">
                <a:solidFill>
                  <a:srgbClr val="4B4F58"/>
                </a:solidFill>
                <a:effectLst/>
                <a:ea typeface="Calibri" panose="020F0502020204030204" pitchFamily="34" charset="0"/>
              </a:rPr>
              <a:t> </a:t>
            </a:r>
            <a:endParaRPr lang="fi-FI" sz="18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84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5159C36-F1D0-4ADF-A59A-DE238600D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1396686"/>
            <a:ext cx="3611480" cy="4064628"/>
          </a:xfrm>
        </p:spPr>
        <p:txBody>
          <a:bodyPr>
            <a:normAutofit/>
          </a:bodyPr>
          <a:lstStyle/>
          <a:p>
            <a:r>
              <a:rPr lang="fi-FI" sz="3700" dirty="0">
                <a:solidFill>
                  <a:srgbClr val="FFFFFF"/>
                </a:solidFill>
                <a:latin typeface="+mn-lt"/>
              </a:rPr>
              <a:t>Perinteinen </a:t>
            </a:r>
            <a:br>
              <a:rPr lang="fi-FI" sz="3700" dirty="0">
                <a:solidFill>
                  <a:srgbClr val="FFFFFF"/>
                </a:solidFill>
                <a:latin typeface="+mn-lt"/>
              </a:rPr>
            </a:br>
            <a:r>
              <a:rPr lang="fi-FI" sz="3700" dirty="0">
                <a:solidFill>
                  <a:srgbClr val="FFFFFF"/>
                </a:solidFill>
                <a:latin typeface="+mn-lt"/>
              </a:rPr>
              <a:t>kirkollinen spiritualiteetti </a:t>
            </a:r>
            <a:br>
              <a:rPr lang="fi-FI" sz="3700" b="1" dirty="0">
                <a:solidFill>
                  <a:srgbClr val="FFFFFF"/>
                </a:solidFill>
                <a:latin typeface="+mn-lt"/>
              </a:rPr>
            </a:br>
            <a:r>
              <a:rPr lang="fi-FI" sz="3200" dirty="0">
                <a:solidFill>
                  <a:srgbClr val="FFFFFF"/>
                </a:solidFill>
                <a:latin typeface="+mn-lt"/>
              </a:rPr>
              <a:t>(tai mielikuva siitä)</a:t>
            </a:r>
            <a:endParaRPr lang="fi-FI" sz="37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Sisällön paikkamerkki 2">
            <a:extLst>
              <a:ext uri="{FF2B5EF4-FFF2-40B4-BE49-F238E27FC236}">
                <a16:creationId xmlns:a16="http://schemas.microsoft.com/office/drawing/2014/main" id="{5E350DAB-FC06-4FA6-85AF-295E2999C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fi-FI" sz="3200" dirty="0"/>
              <a:t>Järjestyksen eli </a:t>
            </a:r>
            <a:r>
              <a:rPr lang="fi-FI" sz="3200" dirty="0" err="1"/>
              <a:t>ordon</a:t>
            </a:r>
            <a:r>
              <a:rPr lang="fi-FI" sz="3200" dirty="0"/>
              <a:t> mukainen</a:t>
            </a:r>
          </a:p>
          <a:p>
            <a:r>
              <a:rPr lang="fi-FI" sz="3200" dirty="0"/>
              <a:t>Ehtoollinen… </a:t>
            </a:r>
          </a:p>
          <a:p>
            <a:r>
              <a:rPr lang="fi-FI" sz="3200" dirty="0"/>
              <a:t>… Raamattu, rukous, uskontunnustus, rippi, … </a:t>
            </a:r>
          </a:p>
          <a:p>
            <a:r>
              <a:rPr lang="fi-FI" sz="3200" dirty="0"/>
              <a:t>Pappiskeskeinen, julistava </a:t>
            </a:r>
          </a:p>
          <a:p>
            <a:r>
              <a:rPr lang="fi-FI" sz="3200" dirty="0"/>
              <a:t>Musiikin genre kapea </a:t>
            </a:r>
          </a:p>
        </p:txBody>
      </p:sp>
    </p:spTree>
    <p:extLst>
      <p:ext uri="{BB962C8B-B14F-4D97-AF65-F5344CB8AC3E}">
        <p14:creationId xmlns:p14="http://schemas.microsoft.com/office/powerpoint/2010/main" val="2936499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3700" b="1" dirty="0">
                <a:solidFill>
                  <a:srgbClr val="FFFFFF"/>
                </a:solidFill>
                <a:latin typeface="+mn-lt"/>
              </a:rPr>
              <a:t>Spiritualiteetti, jota näinä aikoina kaivataan</a:t>
            </a:r>
            <a:br>
              <a:rPr lang="fi-FI" sz="3700" b="1" dirty="0">
                <a:solidFill>
                  <a:srgbClr val="FFFFFF"/>
                </a:solidFill>
                <a:latin typeface="+mn-lt"/>
              </a:rPr>
            </a:br>
            <a:br>
              <a:rPr lang="fi-FI" sz="3700" b="1" dirty="0">
                <a:solidFill>
                  <a:srgbClr val="FFFFFF"/>
                </a:solidFill>
                <a:latin typeface="+mn-lt"/>
              </a:rPr>
            </a:br>
            <a:r>
              <a:rPr lang="fi-FI" sz="2400" dirty="0">
                <a:solidFill>
                  <a:srgbClr val="FFFFFF"/>
                </a:solidFill>
                <a:latin typeface="+mn-lt"/>
              </a:rPr>
              <a:t>(Lähde: Pekka Yrjänä Hiltunen 2019) </a:t>
            </a:r>
            <a:endParaRPr lang="fi-FI" sz="37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42" name="Arc 4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Sisällön paikkamerkki 4"/>
          <p:cNvSpPr>
            <a:spLocks noGrp="1"/>
          </p:cNvSpPr>
          <p:nvPr>
            <p:ph idx="1"/>
          </p:nvPr>
        </p:nvSpPr>
        <p:spPr>
          <a:xfrm>
            <a:off x="4754880" y="591344"/>
            <a:ext cx="6598919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Kehollista</a:t>
            </a:r>
          </a:p>
          <a:p>
            <a:r>
              <a:rPr lang="fi-FI" dirty="0"/>
              <a:t>Demokraattista</a:t>
            </a:r>
          </a:p>
          <a:p>
            <a:r>
              <a:rPr lang="fi-FI"/>
              <a:t>Kokemuksellista</a:t>
            </a:r>
            <a:endParaRPr lang="fi-FI" dirty="0"/>
          </a:p>
          <a:p>
            <a:r>
              <a:rPr lang="fi-FI" dirty="0"/>
              <a:t>Omaa projektia tukevaa</a:t>
            </a:r>
          </a:p>
          <a:p>
            <a:r>
              <a:rPr lang="fi-FI" dirty="0"/>
              <a:t>Holistista</a:t>
            </a:r>
          </a:p>
          <a:p>
            <a:r>
              <a:rPr lang="fi-FI" dirty="0"/>
              <a:t>Ei vaadi pitkäaikaista sitoutumista</a:t>
            </a:r>
          </a:p>
        </p:txBody>
      </p:sp>
    </p:spTree>
    <p:extLst>
      <p:ext uri="{BB962C8B-B14F-4D97-AF65-F5344CB8AC3E}">
        <p14:creationId xmlns:p14="http://schemas.microsoft.com/office/powerpoint/2010/main" val="2320896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457</Words>
  <Application>Microsoft Office PowerPoint</Application>
  <PresentationFormat>Laajakuva</PresentationFormat>
  <Paragraphs>78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Onko spiritualiteetilla yhteiskunnallisia vaikutuksia?  </vt:lpstr>
      <vt:lpstr>”Kaipauksesta, lähdemme liikkeelle, kaipauksesta.”</vt:lpstr>
      <vt:lpstr>Ihmisen kaipaus - mikä on sinun kaipauksesi?</vt:lpstr>
      <vt:lpstr>Spiritualiteetti, hengellisyys, on ilmiö, jota voidaan tarkastella</vt:lpstr>
      <vt:lpstr>Hengellisen elämän monimuotoisuus</vt:lpstr>
      <vt:lpstr>Kaksi puolta: henkilökohtainen ja yhteisöllinen  </vt:lpstr>
      <vt:lpstr>Henk. koht. ja yhteisöllinen spiritualiteetti</vt:lpstr>
      <vt:lpstr>Perinteinen  kirkollinen spiritualiteetti  (tai mielikuva siitä)</vt:lpstr>
      <vt:lpstr>Spiritualiteetti, jota näinä aikoina kaivataan  (Lähde: Pekka Yrjänä Hiltunen 2019) </vt:lpstr>
      <vt:lpstr>Spiritualiteetin trendejä nyt  Kuin ovia, joiden kautta voi päästä alkuun</vt:lpstr>
      <vt:lpstr> Kristuksen seuraamisesta</vt:lpstr>
      <vt:lpstr>PowerPoint-esitys</vt:lpstr>
      <vt:lpstr>Onko spiritualiteetilla yhteiskunnallisia vaikutuksia?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Perinteinen spiritualiteetti </dc:title>
  <dc:creator>Paananen Terhi</dc:creator>
  <cp:lastModifiedBy>Paananen Terhi</cp:lastModifiedBy>
  <cp:revision>8</cp:revision>
  <dcterms:created xsi:type="dcterms:W3CDTF">2020-01-29T10:25:44Z</dcterms:created>
  <dcterms:modified xsi:type="dcterms:W3CDTF">2023-05-21T18:40:56Z</dcterms:modified>
</cp:coreProperties>
</file>