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AB06DD-9530-D34D-F899-CBA7FCF0E166}" v="33" dt="2019-09-30T11:33:01.543"/>
    <p1510:client id="{9CE9B4AE-BE5F-A430-0DAE-F51AD0B6F859}" v="179" dt="2019-10-02T10:16:27.436"/>
    <p1510:client id="{A2F2723A-3F76-2A1E-E675-B4EA82F07963}" v="723" dt="2019-09-30T12:18:08.287"/>
    <p1510:client id="{A38148A4-3485-0F02-4934-A8AF6DE2DAD4}" v="413" dt="2019-09-28T16:41:02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218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124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321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56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2698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590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81871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2567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415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23615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31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569F05-179B-4F37-80D7-7C4AEB8F45D5}" type="datetimeFigureOut">
              <a:rPr lang="fi-FI" smtClean="0"/>
              <a:t>11.10.2019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FDFDD8B-CE99-4B5B-8DEC-2EF25DBE3ED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4387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pO8_FMWcHA&amp;list=PLl8CTRyYYMMztlrK-vUyfJmhCb8vjXZtQ&amp;index=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r6cJB7k6eE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3.0/" TargetMode="External"/><Relationship Id="rId7" Type="http://schemas.openxmlformats.org/officeDocument/2006/relationships/hyperlink" Target="https://2eduinfan.blogspot.com/2013_02_01_archive.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winkl.co.uk/" TargetMode="External"/><Relationship Id="rId5" Type="http://schemas.openxmlformats.org/officeDocument/2006/relationships/hyperlink" Target="https://learnenglishkids.britishcouncil.org/" TargetMode="External"/><Relationship Id="rId4" Type="http://schemas.openxmlformats.org/officeDocument/2006/relationships/hyperlink" Target="https://supersimple.com/super-simple-song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d/3.0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LiikuntaA</a:t>
            </a:r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 </a:t>
            </a:r>
            <a:r>
              <a:rPr lang="fi-FI"/>
              <a:t>ja </a:t>
            </a:r>
            <a:r>
              <a:rPr lang="fi-FI" smtClean="0"/>
              <a:t>musiikkia</a:t>
            </a:r>
            <a:br>
              <a:rPr lang="fi-FI" smtClean="0"/>
            </a:br>
            <a:r>
              <a:rPr lang="fi-FI" smtClean="0"/>
              <a:t> </a:t>
            </a:r>
            <a:r>
              <a:rPr lang="fi-FI" sz="6000" dirty="0" smtClean="0"/>
              <a:t>in </a:t>
            </a:r>
            <a:r>
              <a:rPr lang="fi-FI" sz="6000" dirty="0" err="1" smtClean="0"/>
              <a:t>english</a:t>
            </a:r>
            <a:r>
              <a:rPr lang="fi-FI" sz="6000" dirty="0" smtClean="0"/>
              <a:t> - </a:t>
            </a:r>
            <a:r>
              <a:rPr lang="fi-FI" sz="6000" dirty="0" err="1" smtClean="0"/>
              <a:t>halloween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Jenni Schorpp, Lempäälä</a:t>
            </a:r>
          </a:p>
          <a:p>
            <a:r>
              <a:rPr lang="fi-FI"/>
              <a:t>Marianne Tulonen, Vesilahti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212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 rotWithShape="1">
          <a:blip r:embed="rId2"/>
          <a:srcRect l="31078" r="30530" b="1"/>
          <a:stretch/>
        </p:blipFill>
        <p:spPr>
          <a:xfrm>
            <a:off x="7338646" y="10"/>
            <a:ext cx="4853354" cy="6857990"/>
          </a:xfrm>
          <a:prstGeom prst="rect">
            <a:avLst/>
          </a:prstGeom>
        </p:spPr>
      </p:pic>
      <p:sp>
        <p:nvSpPr>
          <p:cNvPr id="12" name="Freeform 10">
            <a:extLst>
              <a:ext uri="{FF2B5EF4-FFF2-40B4-BE49-F238E27FC236}">
                <a16:creationId xmlns="" xmlns:a16="http://schemas.microsoft.com/office/drawing/2014/main" id="{E1CE536E-134A-4A35-900B-30F927D5B5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fi-FI" dirty="0"/>
              <a:t>Lämmittelylaulu - </a:t>
            </a:r>
            <a:r>
              <a:rPr lang="fi-FI" dirty="0" err="1"/>
              <a:t>Halloween</a:t>
            </a:r>
            <a:endParaRPr lang="fi-FI" dirty="0"/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FA0382D1-1594-4E3D-842E-04E1E5E757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5051" y="2286001"/>
            <a:ext cx="6015897" cy="35935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/>
              <a:t>Tutustutaan Halloween-hahmoihin ja jumpataan numeroiden 1-10 avulla</a:t>
            </a:r>
            <a:endParaRPr lang="fi-FI" dirty="0"/>
          </a:p>
          <a:p>
            <a:r>
              <a:rPr lang="fi-FI" sz="2400" i="1" dirty="0"/>
              <a:t>Halloween Song for </a:t>
            </a:r>
            <a:r>
              <a:rPr lang="fi-FI" sz="2400" i="1" dirty="0" err="1"/>
              <a:t>Kids</a:t>
            </a:r>
            <a:r>
              <a:rPr lang="fi-FI" sz="2400" i="1" dirty="0"/>
              <a:t>/ Halloween Creatures/</a:t>
            </a:r>
            <a:r>
              <a:rPr lang="fi-FI" sz="2400" dirty="0"/>
              <a:t> </a:t>
            </a:r>
            <a:r>
              <a:rPr lang="fi-FI" sz="2400" i="1" dirty="0" err="1"/>
              <a:t>The</a:t>
            </a:r>
            <a:r>
              <a:rPr lang="fi-FI" sz="2400" i="1" dirty="0"/>
              <a:t> </a:t>
            </a:r>
            <a:r>
              <a:rPr lang="fi-FI" sz="2400" i="1" dirty="0" err="1"/>
              <a:t>Singing</a:t>
            </a:r>
            <a:r>
              <a:rPr lang="fi-FI" sz="2400" i="1" dirty="0"/>
              <a:t> </a:t>
            </a:r>
            <a:r>
              <a:rPr lang="fi-FI" sz="2400" i="1" dirty="0" err="1"/>
              <a:t>Walrus</a:t>
            </a:r>
            <a:r>
              <a:rPr lang="fi-FI" sz="2400" dirty="0"/>
              <a:t>:</a:t>
            </a:r>
          </a:p>
          <a:p>
            <a:pPr marL="0" indent="0">
              <a:buNone/>
            </a:pPr>
            <a:r>
              <a:rPr lang="fi-FI" sz="2400" dirty="0">
                <a:hlinkClick r:id="rId3"/>
              </a:rPr>
              <a:t>• https://www.youtube.com/watch?v=GpO8_FMWcHA&amp;list=PLl8CTRyYYMMztlrK-vUyfJmhCb8vjXZtQ&amp;index=4</a:t>
            </a:r>
            <a:endParaRPr lang="fi-FI" sz="2400" dirty="0"/>
          </a:p>
          <a:p>
            <a:endParaRPr lang="fi-FI" sz="2400" dirty="0"/>
          </a:p>
          <a:p>
            <a:endParaRPr lang="fi-FI" sz="24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228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7" y="645105"/>
            <a:ext cx="4357499" cy="1320855"/>
          </a:xfrm>
        </p:spPr>
        <p:txBody>
          <a:bodyPr>
            <a:normAutofit/>
          </a:bodyPr>
          <a:lstStyle/>
          <a:p>
            <a:r>
              <a:rPr lang="fi-FI" sz="3700"/>
              <a:t>Liikkumisverbejä- leikkilaulu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2286001"/>
            <a:ext cx="4363595" cy="359359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endParaRPr lang="fi-FI" sz="2400" dirty="0">
              <a:solidFill>
                <a:schemeClr val="tx1"/>
              </a:solidFill>
            </a:endParaRPr>
          </a:p>
          <a:p>
            <a:pPr marL="457200" indent="-457200"/>
            <a:r>
              <a:rPr lang="fi-FI" sz="2400" i="1" dirty="0" err="1">
                <a:ea typeface="+mn-lt"/>
                <a:cs typeface="+mn-lt"/>
              </a:rPr>
              <a:t>Walking</a:t>
            </a:r>
            <a:r>
              <a:rPr lang="fi-FI" sz="2400" i="1" dirty="0">
                <a:ea typeface="+mn-lt"/>
                <a:cs typeface="+mn-lt"/>
              </a:rPr>
              <a:t> </a:t>
            </a:r>
            <a:r>
              <a:rPr lang="fi-FI" sz="2400" i="1" dirty="0" err="1">
                <a:ea typeface="+mn-lt"/>
                <a:cs typeface="+mn-lt"/>
              </a:rPr>
              <a:t>Walking</a:t>
            </a:r>
            <a:r>
              <a:rPr lang="fi-FI" sz="2400" i="1" dirty="0">
                <a:ea typeface="+mn-lt"/>
                <a:cs typeface="+mn-lt"/>
              </a:rPr>
              <a:t> Hop Hop Hop Song | </a:t>
            </a:r>
            <a:r>
              <a:rPr lang="fi-FI" sz="2400" i="1" dirty="0" err="1">
                <a:ea typeface="+mn-lt"/>
                <a:cs typeface="+mn-lt"/>
              </a:rPr>
              <a:t>Walking</a:t>
            </a:r>
            <a:r>
              <a:rPr lang="fi-FI" sz="2400" i="1" dirty="0">
                <a:ea typeface="+mn-lt"/>
                <a:cs typeface="+mn-lt"/>
              </a:rPr>
              <a:t> </a:t>
            </a:r>
            <a:r>
              <a:rPr lang="fi-FI" sz="2400" i="1" dirty="0" err="1">
                <a:ea typeface="+mn-lt"/>
                <a:cs typeface="+mn-lt"/>
              </a:rPr>
              <a:t>Walking</a:t>
            </a:r>
            <a:r>
              <a:rPr lang="fi-FI" sz="2400" i="1" dirty="0">
                <a:ea typeface="+mn-lt"/>
                <a:cs typeface="+mn-lt"/>
              </a:rPr>
              <a:t> | </a:t>
            </a:r>
            <a:r>
              <a:rPr lang="fi-FI" sz="2400" i="1" dirty="0" err="1">
                <a:ea typeface="+mn-lt"/>
                <a:cs typeface="+mn-lt"/>
              </a:rPr>
              <a:t>Walking</a:t>
            </a:r>
            <a:r>
              <a:rPr lang="fi-FI" sz="2400" i="1" dirty="0">
                <a:ea typeface="+mn-lt"/>
                <a:cs typeface="+mn-lt"/>
              </a:rPr>
              <a:t> Song | </a:t>
            </a:r>
            <a:r>
              <a:rPr lang="fi-FI" sz="2400" i="1" dirty="0" err="1">
                <a:ea typeface="+mn-lt"/>
                <a:cs typeface="+mn-lt"/>
              </a:rPr>
              <a:t>The</a:t>
            </a:r>
            <a:r>
              <a:rPr lang="fi-FI" sz="2400" i="1" dirty="0">
                <a:ea typeface="+mn-lt"/>
                <a:cs typeface="+mn-lt"/>
              </a:rPr>
              <a:t> </a:t>
            </a:r>
            <a:r>
              <a:rPr lang="fi-FI" sz="2400" i="1" dirty="0" err="1">
                <a:ea typeface="+mn-lt"/>
                <a:cs typeface="+mn-lt"/>
              </a:rPr>
              <a:t>Kiboomers</a:t>
            </a:r>
            <a:r>
              <a:rPr lang="fi-FI" sz="2400" i="1" dirty="0">
                <a:ea typeface="+mn-lt"/>
                <a:cs typeface="+mn-lt"/>
              </a:rPr>
              <a:t>:   </a:t>
            </a:r>
            <a:endParaRPr lang="fi-FI" sz="2400" i="1" dirty="0">
              <a:solidFill>
                <a:schemeClr val="tx1"/>
              </a:solidFill>
            </a:endParaRPr>
          </a:p>
          <a:p>
            <a:pPr marL="457200" indent="-457200"/>
            <a:r>
              <a:rPr lang="fi-FI" sz="2400" dirty="0">
                <a:solidFill>
                  <a:schemeClr val="tx1"/>
                </a:solidFill>
                <a:hlinkClick r:id="rId2"/>
              </a:rPr>
              <a:t>https://www.youtube.com/watch?v=r6cJB7k6eEk</a:t>
            </a:r>
            <a:endParaRPr lang="fi-FI" sz="2400" dirty="0">
              <a:solidFill>
                <a:schemeClr val="tx1"/>
              </a:solidFill>
            </a:endParaRPr>
          </a:p>
          <a:p>
            <a:pPr marL="457200" indent="-457200"/>
            <a:r>
              <a:rPr lang="fi-FI" sz="2400" dirty="0">
                <a:solidFill>
                  <a:schemeClr val="tx1"/>
                </a:solidFill>
              </a:rPr>
              <a:t>Verbit: </a:t>
            </a:r>
            <a:r>
              <a:rPr lang="fi-FI" sz="2400" b="1" dirty="0" err="1">
                <a:solidFill>
                  <a:schemeClr val="tx1"/>
                </a:solidFill>
              </a:rPr>
              <a:t>walk</a:t>
            </a:r>
            <a:r>
              <a:rPr lang="fi-FI" sz="2400" b="1" dirty="0">
                <a:solidFill>
                  <a:schemeClr val="tx1"/>
                </a:solidFill>
              </a:rPr>
              <a:t> – hop – </a:t>
            </a:r>
            <a:r>
              <a:rPr lang="fi-FI" sz="2400" b="1" dirty="0" err="1">
                <a:solidFill>
                  <a:schemeClr val="tx1"/>
                </a:solidFill>
              </a:rPr>
              <a:t>run</a:t>
            </a:r>
            <a:r>
              <a:rPr lang="fi-FI" sz="2400" b="1" dirty="0">
                <a:solidFill>
                  <a:schemeClr val="tx1"/>
                </a:solidFill>
              </a:rPr>
              <a:t> – </a:t>
            </a:r>
            <a:r>
              <a:rPr lang="fi-FI" sz="2400" b="1" dirty="0" err="1" smtClean="0">
                <a:solidFill>
                  <a:schemeClr val="tx1"/>
                </a:solidFill>
              </a:rPr>
              <a:t>skip</a:t>
            </a:r>
            <a:r>
              <a:rPr lang="fi-FI" sz="2400" b="1" dirty="0">
                <a:solidFill>
                  <a:schemeClr val="tx1"/>
                </a:solidFill>
              </a:rPr>
              <a:t> </a:t>
            </a:r>
            <a:r>
              <a:rPr lang="fi-FI" sz="2400" b="1" dirty="0" smtClean="0">
                <a:solidFill>
                  <a:schemeClr val="tx1"/>
                </a:solidFill>
              </a:rPr>
              <a:t>- </a:t>
            </a:r>
            <a:r>
              <a:rPr lang="fi-FI" sz="2400" b="1" dirty="0" err="1" smtClean="0">
                <a:solidFill>
                  <a:schemeClr val="tx1"/>
                </a:solidFill>
              </a:rPr>
              <a:t>jump</a:t>
            </a:r>
            <a:r>
              <a:rPr lang="fi-FI" sz="2400" b="1" dirty="0" smtClean="0">
                <a:solidFill>
                  <a:schemeClr val="tx1"/>
                </a:solidFill>
              </a:rPr>
              <a:t> </a:t>
            </a:r>
            <a:r>
              <a:rPr lang="fi-FI" sz="2400" b="1" dirty="0">
                <a:solidFill>
                  <a:schemeClr val="tx1"/>
                </a:solidFill>
              </a:rPr>
              <a:t>– tip toe – stop</a:t>
            </a:r>
            <a:r>
              <a:rPr lang="fi-FI" sz="2400" dirty="0"/>
              <a:t/>
            </a:r>
            <a:br>
              <a:rPr lang="fi-FI" sz="2400" dirty="0"/>
            </a:br>
            <a:endParaRPr lang="fi-FI" sz="2400" dirty="0">
              <a:solidFill>
                <a:schemeClr val="tx1"/>
              </a:solidFill>
            </a:endParaRPr>
          </a:p>
        </p:txBody>
      </p:sp>
      <p:pic>
        <p:nvPicPr>
          <p:cNvPr id="4" name="Kuva 4">
            <a:extLst>
              <a:ext uri="{FF2B5EF4-FFF2-40B4-BE49-F238E27FC236}">
                <a16:creationId xmlns="" xmlns:a16="http://schemas.microsoft.com/office/drawing/2014/main" id="{9CA630F5-603F-4DC1-A3CC-2004D4D40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1892" y="2022148"/>
            <a:ext cx="5493045" cy="268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0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fi-FI"/>
              <a:t>Taskunoppa – liike, numerot ja hahmot yhdistyvät</a:t>
            </a:r>
          </a:p>
        </p:txBody>
      </p:sp>
      <p:pic>
        <p:nvPicPr>
          <p:cNvPr id="28" name="Kuva 28" descr="Kuva, joka sisältää kohteen keltainen, pöytä, istuminen, sisä&#10;&#10;Kuvaus luotu, korkea luotettavuus">
            <a:extLst>
              <a:ext uri="{FF2B5EF4-FFF2-40B4-BE49-F238E27FC236}">
                <a16:creationId xmlns="" xmlns:a16="http://schemas.microsoft.com/office/drawing/2014/main" id="{11D1B8D2-DA69-41B0-948F-9A38473169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715" y="2286001"/>
            <a:ext cx="3037911" cy="2960017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75804" y="1955322"/>
            <a:ext cx="6054195" cy="392427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i-FI" sz="2400" dirty="0"/>
              <a:t>Verbit kuvina </a:t>
            </a:r>
            <a:r>
              <a:rPr lang="fi-FI" sz="2400" dirty="0" smtClean="0"/>
              <a:t>taskuissa, esim.</a:t>
            </a:r>
            <a:r>
              <a:rPr lang="fi-FI" sz="2400" dirty="0"/>
              <a:t> </a:t>
            </a:r>
            <a:r>
              <a:rPr lang="fi-FI" sz="2400" dirty="0" err="1"/>
              <a:t>fly</a:t>
            </a:r>
            <a:r>
              <a:rPr lang="fi-FI" sz="2400" dirty="0"/>
              <a:t> – </a:t>
            </a:r>
            <a:r>
              <a:rPr lang="fi-FI" sz="2400" dirty="0" err="1"/>
              <a:t>swim</a:t>
            </a:r>
            <a:r>
              <a:rPr lang="fi-FI" sz="2400" dirty="0"/>
              <a:t> – </a:t>
            </a:r>
            <a:r>
              <a:rPr lang="fi-FI" sz="2400" dirty="0" err="1"/>
              <a:t>walk</a:t>
            </a:r>
            <a:r>
              <a:rPr lang="fi-FI" sz="2400" dirty="0"/>
              <a:t> – </a:t>
            </a:r>
            <a:r>
              <a:rPr lang="fi-FI" sz="2400" dirty="0" err="1"/>
              <a:t>jump</a:t>
            </a:r>
            <a:r>
              <a:rPr lang="fi-FI" sz="2400" dirty="0"/>
              <a:t> – tip toe – </a:t>
            </a:r>
            <a:r>
              <a:rPr lang="fi-FI" sz="2400" dirty="0" err="1"/>
              <a:t>freeze</a:t>
            </a:r>
            <a:r>
              <a:rPr lang="fi-FI" sz="2400" dirty="0"/>
              <a:t>/stop</a:t>
            </a:r>
            <a:endParaRPr lang="fi-FI" dirty="0"/>
          </a:p>
          <a:p>
            <a:pPr marL="0" indent="0">
              <a:lnSpc>
                <a:spcPct val="100000"/>
              </a:lnSpc>
              <a:buNone/>
            </a:pPr>
            <a:endParaRPr lang="fi-FI" sz="2400" dirty="0"/>
          </a:p>
          <a:p>
            <a:pPr>
              <a:lnSpc>
                <a:spcPct val="100000"/>
              </a:lnSpc>
            </a:pPr>
            <a:r>
              <a:rPr lang="fi-FI" sz="2400" dirty="0"/>
              <a:t>Jokainen saa valita mieleisensä Halloween-hahmon, jota esittää.</a:t>
            </a:r>
            <a:br>
              <a:rPr lang="fi-FI" sz="2400" dirty="0"/>
            </a:br>
            <a:endParaRPr lang="fi-FI" sz="2400" dirty="0"/>
          </a:p>
          <a:p>
            <a:pPr>
              <a:lnSpc>
                <a:spcPct val="100000"/>
              </a:lnSpc>
            </a:pPr>
            <a:r>
              <a:rPr lang="fi-FI" sz="2400" dirty="0"/>
              <a:t>Lähdetään liikkumaan nopan kuvan mukaan joko piirissä tai vapaasti tilassa ja lasketaan yhdessä kymmeneen. Noppa heitetään piirissä kaverille, joka kertoo, mikä verbi on vuorossa. </a:t>
            </a:r>
            <a:br>
              <a:rPr lang="fi-FI" sz="2400" dirty="0"/>
            </a:br>
            <a:r>
              <a:rPr lang="fi-FI" sz="2400" dirty="0"/>
              <a:t/>
            </a:r>
            <a:br>
              <a:rPr lang="fi-FI" sz="2400" dirty="0"/>
            </a:br>
            <a:endParaRPr lang="fi-FI" sz="2400" dirty="0"/>
          </a:p>
          <a:p>
            <a:pPr marL="0" indent="0">
              <a:lnSpc>
                <a:spcPct val="100000"/>
              </a:lnSpc>
              <a:buNone/>
            </a:pPr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269464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>
            <a:normAutofit/>
          </a:bodyPr>
          <a:lstStyle/>
          <a:p>
            <a:r>
              <a:rPr lang="fi-FI" dirty="0"/>
              <a:t>Nurkkaleikki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7" y="1567133"/>
            <a:ext cx="6268059" cy="508632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Yksi leikkijä keskellä tilaa silmät peitettynä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Ohjaaja sanoo tavan, jolla siirrytään omavalintaiseen nurkkaan mahdollisimman hiljaa.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Jokaisella nurkalla on oma </a:t>
            </a:r>
            <a:r>
              <a:rPr lang="fi-FI" sz="2400" dirty="0" smtClean="0">
                <a:solidFill>
                  <a:schemeClr val="tx1"/>
                </a:solidFill>
              </a:rPr>
              <a:t>nimensä, esim. </a:t>
            </a:r>
            <a:r>
              <a:rPr lang="fi-FI" sz="2400" b="1" dirty="0" err="1" smtClean="0">
                <a:solidFill>
                  <a:schemeClr val="tx1"/>
                </a:solidFill>
              </a:rPr>
              <a:t>monster</a:t>
            </a:r>
            <a:r>
              <a:rPr lang="fi-FI" sz="2400" b="1" dirty="0" smtClean="0">
                <a:solidFill>
                  <a:schemeClr val="tx1"/>
                </a:solidFill>
              </a:rPr>
              <a:t> </a:t>
            </a:r>
            <a:r>
              <a:rPr lang="fi-FI" sz="2400" b="1" dirty="0">
                <a:solidFill>
                  <a:schemeClr val="tx1"/>
                </a:solidFill>
              </a:rPr>
              <a:t>– </a:t>
            </a:r>
            <a:r>
              <a:rPr lang="fi-FI" sz="2400" b="1" dirty="0" err="1">
                <a:solidFill>
                  <a:schemeClr val="tx1"/>
                </a:solidFill>
              </a:rPr>
              <a:t>ghost</a:t>
            </a:r>
            <a:r>
              <a:rPr lang="fi-FI" sz="2400" b="1" dirty="0">
                <a:solidFill>
                  <a:schemeClr val="tx1"/>
                </a:solidFill>
              </a:rPr>
              <a:t> – </a:t>
            </a:r>
            <a:r>
              <a:rPr lang="fi-FI" sz="2400" b="1" dirty="0" err="1">
                <a:solidFill>
                  <a:schemeClr val="tx1"/>
                </a:solidFill>
              </a:rPr>
              <a:t>witch</a:t>
            </a:r>
            <a:r>
              <a:rPr lang="fi-FI" sz="2400" b="1" dirty="0">
                <a:solidFill>
                  <a:schemeClr val="tx1"/>
                </a:solidFill>
              </a:rPr>
              <a:t> – </a:t>
            </a:r>
            <a:r>
              <a:rPr lang="fi-FI" sz="2400" b="1" dirty="0" err="1" smtClean="0">
                <a:solidFill>
                  <a:schemeClr val="tx1"/>
                </a:solidFill>
              </a:rPr>
              <a:t>skeleton</a:t>
            </a:r>
            <a:r>
              <a:rPr lang="fi-FI" sz="2400" b="1" dirty="0" smtClean="0">
                <a:solidFill>
                  <a:schemeClr val="tx1"/>
                </a:solidFill>
              </a:rPr>
              <a:t>.</a:t>
            </a:r>
            <a:endParaRPr lang="fi-FI" sz="2400" b="1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Keskellä olija sanoo englanniksi jonkun hahmoista ja siellä nurkassa olevat leikkijät ”putoavat” pelistä ja siirtyvät keskelle – silmät peitetään.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chemeClr val="tx1"/>
                </a:solidFill>
              </a:rPr>
              <a:t>Jatketaan, kunnes enää yhdessä nurkassa on leikkijöitä – näin selviää voittaja/voittajat.</a:t>
            </a:r>
          </a:p>
          <a:p>
            <a:pPr>
              <a:lnSpc>
                <a:spcPct val="100000"/>
              </a:lnSpc>
            </a:pPr>
            <a:endParaRPr lang="fi-FI" sz="240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i-FI" sz="1400" dirty="0"/>
              <a:t/>
            </a:r>
            <a:br>
              <a:rPr lang="fi-FI" sz="1400" dirty="0"/>
            </a:br>
            <a:r>
              <a:rPr lang="fi-FI" sz="1400" dirty="0"/>
              <a:t/>
            </a:r>
            <a:br>
              <a:rPr lang="fi-FI" sz="1400" dirty="0"/>
            </a:br>
            <a:endParaRPr lang="fi-FI" sz="2400" dirty="0">
              <a:solidFill>
                <a:schemeClr val="tx1"/>
              </a:solidFill>
            </a:endParaRPr>
          </a:p>
        </p:txBody>
      </p:sp>
      <p:pic>
        <p:nvPicPr>
          <p:cNvPr id="40" name="Kuva 40">
            <a:extLst>
              <a:ext uri="{FF2B5EF4-FFF2-40B4-BE49-F238E27FC236}">
                <a16:creationId xmlns="" xmlns:a16="http://schemas.microsoft.com/office/drawing/2014/main" id="{59A385A3-A195-4E1A-AF62-54E03419C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256" y="1920797"/>
            <a:ext cx="3902582" cy="233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51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95727" y="382385"/>
            <a:ext cx="6335338" cy="1492132"/>
          </a:xfrm>
        </p:spPr>
        <p:txBody>
          <a:bodyPr>
            <a:normAutofit/>
          </a:bodyPr>
          <a:lstStyle/>
          <a:p>
            <a:r>
              <a:rPr lang="fi-FI" dirty="0"/>
              <a:t>Lätkäpallo kärpäslätkillä</a:t>
            </a:r>
          </a:p>
        </p:txBody>
      </p:sp>
      <p:pic>
        <p:nvPicPr>
          <p:cNvPr id="14" name="Kuva 16" descr="Kuva, joka sisältää kohteen ruoka, sisä, urheilu, malja&#10;&#10;Kuvaus luotu, erittäin korkea luotettavuus">
            <a:extLst>
              <a:ext uri="{FF2B5EF4-FFF2-40B4-BE49-F238E27FC236}">
                <a16:creationId xmlns="" xmlns:a16="http://schemas.microsoft.com/office/drawing/2014/main" id="{B3DC84CE-3052-4496-A57D-992D3633DB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1392" r="12393" b="1"/>
          <a:stretch/>
        </p:blipFill>
        <p:spPr>
          <a:xfrm>
            <a:off x="688434" y="-9525"/>
            <a:ext cx="4129822" cy="6867525"/>
          </a:xfrm>
          <a:prstGeom prst="rect">
            <a:avLst/>
          </a:prstGeom>
        </p:spPr>
      </p:pic>
      <p:sp>
        <p:nvSpPr>
          <p:cNvPr id="51" name="Freeform 6">
            <a:extLst>
              <a:ext uri="{FF2B5EF4-FFF2-40B4-BE49-F238E27FC236}">
                <a16:creationId xmlns="" xmlns:a16="http://schemas.microsoft.com/office/drawing/2014/main" id="{5402222E-F041-43A0-81BC-1B3F2EF765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95727" y="2070341"/>
            <a:ext cx="6335338" cy="380925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1000"/>
              </a:spcBef>
            </a:pPr>
            <a:r>
              <a:rPr lang="fi-FI" sz="2400" dirty="0">
                <a:latin typeface="Gill Sans MT"/>
                <a:cs typeface="Calibri"/>
              </a:rPr>
              <a:t>Tavoitteena saada ilmapallo pysymään ilmassa parin kanssa niin, että lasketaan "lyöntien" mukaan numeroita 1-10.</a:t>
            </a:r>
            <a:endParaRPr lang="fi-FI" sz="240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fi-FI" sz="2400" dirty="0">
                <a:latin typeface="Gill Sans MT"/>
                <a:cs typeface="Calibri"/>
              </a:rPr>
              <a:t>Aina, kun 10 tulee täyteen, pari vaihtaa erivärisen pallon.</a:t>
            </a:r>
            <a:endParaRPr lang="en-US" sz="240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fi-FI" sz="2400" dirty="0">
                <a:latin typeface="Gill Sans MT"/>
                <a:cs typeface="Calibri"/>
              </a:rPr>
              <a:t>Samalla voidaan opetella värejä sanomalla jokaista lukusanaa ennen pelipallon värin nimi:"</a:t>
            </a:r>
            <a:r>
              <a:rPr lang="fi-FI" sz="2400" dirty="0" err="1">
                <a:latin typeface="Gill Sans MT"/>
                <a:cs typeface="Calibri"/>
              </a:rPr>
              <a:t>orange</a:t>
            </a:r>
            <a:r>
              <a:rPr lang="fi-FI" sz="2400" dirty="0">
                <a:latin typeface="Gill Sans MT"/>
                <a:cs typeface="Calibri"/>
              </a:rPr>
              <a:t> </a:t>
            </a:r>
            <a:r>
              <a:rPr lang="fi-FI" sz="2400" dirty="0" err="1">
                <a:latin typeface="Gill Sans MT"/>
                <a:cs typeface="Calibri"/>
              </a:rPr>
              <a:t>one</a:t>
            </a:r>
            <a:r>
              <a:rPr lang="fi-FI" sz="2400" dirty="0">
                <a:latin typeface="Gill Sans MT"/>
                <a:cs typeface="Calibri"/>
              </a:rPr>
              <a:t>, </a:t>
            </a:r>
            <a:r>
              <a:rPr lang="fi-FI" sz="2400" dirty="0" err="1">
                <a:latin typeface="Gill Sans MT"/>
                <a:cs typeface="Calibri"/>
              </a:rPr>
              <a:t>orange</a:t>
            </a:r>
            <a:r>
              <a:rPr lang="fi-FI" sz="2400" dirty="0">
                <a:latin typeface="Gill Sans MT"/>
                <a:cs typeface="Calibri"/>
              </a:rPr>
              <a:t> </a:t>
            </a:r>
            <a:r>
              <a:rPr lang="fi-FI" sz="2400" dirty="0" err="1">
                <a:latin typeface="Gill Sans MT"/>
                <a:cs typeface="Calibri"/>
              </a:rPr>
              <a:t>two</a:t>
            </a:r>
            <a:r>
              <a:rPr lang="fi-FI" sz="2400" dirty="0">
                <a:latin typeface="Gill Sans MT"/>
                <a:cs typeface="Calibri"/>
              </a:rPr>
              <a:t>..." </a:t>
            </a:r>
            <a:endParaRPr lang="fi-FI" sz="2400" dirty="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fi-FI" sz="2400" dirty="0">
                <a:latin typeface="Gill Sans MT"/>
                <a:cs typeface="Calibri"/>
              </a:rPr>
              <a:t>Kokeilkaa eri kielillä! </a:t>
            </a:r>
            <a:endParaRPr lang="fi-FI" sz="2400">
              <a:latin typeface="Gill Sans MT"/>
              <a:ea typeface="+mn-lt"/>
              <a:cs typeface="+mn-lt"/>
            </a:endParaRPr>
          </a:p>
          <a:p>
            <a:endParaRPr lang="fi-FI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B80D28A2-8EA4-4EF0-9056-3BDAA7290FD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Tekstiruutu 38">
            <a:extLst>
              <a:ext uri="{FF2B5EF4-FFF2-40B4-BE49-F238E27FC236}">
                <a16:creationId xmlns="" xmlns:a16="http://schemas.microsoft.com/office/drawing/2014/main" id="{702295ED-0308-4B2F-8DD4-F0655153B919}"/>
              </a:ext>
            </a:extLst>
          </p:cNvPr>
          <p:cNvSpPr txBox="1"/>
          <p:nvPr/>
        </p:nvSpPr>
        <p:spPr>
          <a:xfrm>
            <a:off x="12079156" y="6772963"/>
            <a:ext cx="112844" cy="85037"/>
          </a:xfrm>
          <a:prstGeom prst="rect">
            <a:avLst/>
          </a:prstGeom>
          <a:solidFill>
            <a:srgbClr val="000000"/>
          </a:solidFill>
        </p:spPr>
        <p:txBody>
          <a:bodyPr wrap="square" anchor="t">
            <a:spAutoFit/>
          </a:bodyPr>
          <a:lstStyle/>
          <a:p>
            <a:pPr algn="r">
              <a:spcAft>
                <a:spcPts val="600"/>
              </a:spcAft>
            </a:pPr>
            <a:endParaRPr lang="en-US" sz="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891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sisä, objekti&#10;&#10;Kuvaus luotu, korkea luotettavuus">
            <a:extLst>
              <a:ext uri="{FF2B5EF4-FFF2-40B4-BE49-F238E27FC236}">
                <a16:creationId xmlns="" xmlns:a16="http://schemas.microsoft.com/office/drawing/2014/main" id="{6E209DD3-63AE-48C7-A9A1-60E34816F7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rcRect l="36371" r="19752" b="-1"/>
          <a:stretch/>
        </p:blipFill>
        <p:spPr>
          <a:xfrm>
            <a:off x="7338646" y="10"/>
            <a:ext cx="4853354" cy="6857990"/>
          </a:xfrm>
          <a:prstGeom prst="rect">
            <a:avLst/>
          </a:prstGeom>
        </p:spPr>
      </p:pic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1CE536E-134A-4A35-900B-30F927D5B5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 bwMode="ltGray">
          <a:xfrm>
            <a:off x="0" y="0"/>
            <a:ext cx="7569200" cy="6858000"/>
          </a:xfrm>
          <a:custGeom>
            <a:avLst/>
            <a:gdLst>
              <a:gd name="connsiteX0" fmla="*/ 0 w 7569200"/>
              <a:gd name="connsiteY0" fmla="*/ 0 h 6858000"/>
              <a:gd name="connsiteX1" fmla="*/ 7389812 w 7569200"/>
              <a:gd name="connsiteY1" fmla="*/ 0 h 6858000"/>
              <a:gd name="connsiteX2" fmla="*/ 7394575 w 7569200"/>
              <a:gd name="connsiteY2" fmla="*/ 66675 h 6858000"/>
              <a:gd name="connsiteX3" fmla="*/ 7402512 w 7569200"/>
              <a:gd name="connsiteY3" fmla="*/ 122237 h 6858000"/>
              <a:gd name="connsiteX4" fmla="*/ 7412037 w 7569200"/>
              <a:gd name="connsiteY4" fmla="*/ 174625 h 6858000"/>
              <a:gd name="connsiteX5" fmla="*/ 7427912 w 7569200"/>
              <a:gd name="connsiteY5" fmla="*/ 217487 h 6858000"/>
              <a:gd name="connsiteX6" fmla="*/ 7443787 w 7569200"/>
              <a:gd name="connsiteY6" fmla="*/ 260350 h 6858000"/>
              <a:gd name="connsiteX7" fmla="*/ 7462837 w 7569200"/>
              <a:gd name="connsiteY7" fmla="*/ 296862 h 6858000"/>
              <a:gd name="connsiteX8" fmla="*/ 7481887 w 7569200"/>
              <a:gd name="connsiteY8" fmla="*/ 334962 h 6858000"/>
              <a:gd name="connsiteX9" fmla="*/ 7499350 w 7569200"/>
              <a:gd name="connsiteY9" fmla="*/ 369887 h 6858000"/>
              <a:gd name="connsiteX10" fmla="*/ 7516812 w 7569200"/>
              <a:gd name="connsiteY10" fmla="*/ 409575 h 6858000"/>
              <a:gd name="connsiteX11" fmla="*/ 7532687 w 7569200"/>
              <a:gd name="connsiteY11" fmla="*/ 450850 h 6858000"/>
              <a:gd name="connsiteX12" fmla="*/ 7546975 w 7569200"/>
              <a:gd name="connsiteY12" fmla="*/ 496887 h 6858000"/>
              <a:gd name="connsiteX13" fmla="*/ 7558087 w 7569200"/>
              <a:gd name="connsiteY13" fmla="*/ 546100 h 6858000"/>
              <a:gd name="connsiteX14" fmla="*/ 7566025 w 7569200"/>
              <a:gd name="connsiteY14" fmla="*/ 606425 h 6858000"/>
              <a:gd name="connsiteX15" fmla="*/ 7569200 w 7569200"/>
              <a:gd name="connsiteY15" fmla="*/ 673100 h 6858000"/>
              <a:gd name="connsiteX16" fmla="*/ 7566025 w 7569200"/>
              <a:gd name="connsiteY16" fmla="*/ 744537 h 6858000"/>
              <a:gd name="connsiteX17" fmla="*/ 7558087 w 7569200"/>
              <a:gd name="connsiteY17" fmla="*/ 801687 h 6858000"/>
              <a:gd name="connsiteX18" fmla="*/ 7546975 w 7569200"/>
              <a:gd name="connsiteY18" fmla="*/ 854075 h 6858000"/>
              <a:gd name="connsiteX19" fmla="*/ 7532687 w 7569200"/>
              <a:gd name="connsiteY19" fmla="*/ 901700 h 6858000"/>
              <a:gd name="connsiteX20" fmla="*/ 7516812 w 7569200"/>
              <a:gd name="connsiteY20" fmla="*/ 942975 h 6858000"/>
              <a:gd name="connsiteX21" fmla="*/ 7497762 w 7569200"/>
              <a:gd name="connsiteY21" fmla="*/ 981075 h 6858000"/>
              <a:gd name="connsiteX22" fmla="*/ 7478712 w 7569200"/>
              <a:gd name="connsiteY22" fmla="*/ 1017587 h 6858000"/>
              <a:gd name="connsiteX23" fmla="*/ 7459662 w 7569200"/>
              <a:gd name="connsiteY23" fmla="*/ 1055687 h 6858000"/>
              <a:gd name="connsiteX24" fmla="*/ 7442200 w 7569200"/>
              <a:gd name="connsiteY24" fmla="*/ 1095375 h 6858000"/>
              <a:gd name="connsiteX25" fmla="*/ 7424737 w 7569200"/>
              <a:gd name="connsiteY25" fmla="*/ 1136650 h 6858000"/>
              <a:gd name="connsiteX26" fmla="*/ 7410450 w 7569200"/>
              <a:gd name="connsiteY26" fmla="*/ 1182687 h 6858000"/>
              <a:gd name="connsiteX27" fmla="*/ 7400925 w 7569200"/>
              <a:gd name="connsiteY27" fmla="*/ 1235075 h 6858000"/>
              <a:gd name="connsiteX28" fmla="*/ 7391400 w 7569200"/>
              <a:gd name="connsiteY28" fmla="*/ 1295400 h 6858000"/>
              <a:gd name="connsiteX29" fmla="*/ 7389812 w 7569200"/>
              <a:gd name="connsiteY29" fmla="*/ 1363662 h 6858000"/>
              <a:gd name="connsiteX30" fmla="*/ 7391400 w 7569200"/>
              <a:gd name="connsiteY30" fmla="*/ 1431925 h 6858000"/>
              <a:gd name="connsiteX31" fmla="*/ 7400925 w 7569200"/>
              <a:gd name="connsiteY31" fmla="*/ 1492250 h 6858000"/>
              <a:gd name="connsiteX32" fmla="*/ 7410450 w 7569200"/>
              <a:gd name="connsiteY32" fmla="*/ 1544637 h 6858000"/>
              <a:gd name="connsiteX33" fmla="*/ 7424737 w 7569200"/>
              <a:gd name="connsiteY33" fmla="*/ 1589087 h 6858000"/>
              <a:gd name="connsiteX34" fmla="*/ 7442200 w 7569200"/>
              <a:gd name="connsiteY34" fmla="*/ 1631950 h 6858000"/>
              <a:gd name="connsiteX35" fmla="*/ 7459662 w 7569200"/>
              <a:gd name="connsiteY35" fmla="*/ 1671637 h 6858000"/>
              <a:gd name="connsiteX36" fmla="*/ 7478712 w 7569200"/>
              <a:gd name="connsiteY36" fmla="*/ 1708150 h 6858000"/>
              <a:gd name="connsiteX37" fmla="*/ 7497762 w 7569200"/>
              <a:gd name="connsiteY37" fmla="*/ 1743075 h 6858000"/>
              <a:gd name="connsiteX38" fmla="*/ 7516812 w 7569200"/>
              <a:gd name="connsiteY38" fmla="*/ 1782762 h 6858000"/>
              <a:gd name="connsiteX39" fmla="*/ 7532687 w 7569200"/>
              <a:gd name="connsiteY39" fmla="*/ 1824037 h 6858000"/>
              <a:gd name="connsiteX40" fmla="*/ 7546975 w 7569200"/>
              <a:gd name="connsiteY40" fmla="*/ 1870075 h 6858000"/>
              <a:gd name="connsiteX41" fmla="*/ 7558087 w 7569200"/>
              <a:gd name="connsiteY41" fmla="*/ 1922462 h 6858000"/>
              <a:gd name="connsiteX42" fmla="*/ 7566025 w 7569200"/>
              <a:gd name="connsiteY42" fmla="*/ 1982787 h 6858000"/>
              <a:gd name="connsiteX43" fmla="*/ 7569200 w 7569200"/>
              <a:gd name="connsiteY43" fmla="*/ 2051050 h 6858000"/>
              <a:gd name="connsiteX44" fmla="*/ 7566025 w 7569200"/>
              <a:gd name="connsiteY44" fmla="*/ 2119312 h 6858000"/>
              <a:gd name="connsiteX45" fmla="*/ 7558087 w 7569200"/>
              <a:gd name="connsiteY45" fmla="*/ 2179637 h 6858000"/>
              <a:gd name="connsiteX46" fmla="*/ 7546975 w 7569200"/>
              <a:gd name="connsiteY46" fmla="*/ 2232025 h 6858000"/>
              <a:gd name="connsiteX47" fmla="*/ 7532687 w 7569200"/>
              <a:gd name="connsiteY47" fmla="*/ 2278062 h 6858000"/>
              <a:gd name="connsiteX48" fmla="*/ 7516812 w 7569200"/>
              <a:gd name="connsiteY48" fmla="*/ 2319337 h 6858000"/>
              <a:gd name="connsiteX49" fmla="*/ 7497762 w 7569200"/>
              <a:gd name="connsiteY49" fmla="*/ 2359025 h 6858000"/>
              <a:gd name="connsiteX50" fmla="*/ 7478712 w 7569200"/>
              <a:gd name="connsiteY50" fmla="*/ 2395537 h 6858000"/>
              <a:gd name="connsiteX51" fmla="*/ 7459662 w 7569200"/>
              <a:gd name="connsiteY51" fmla="*/ 2433637 h 6858000"/>
              <a:gd name="connsiteX52" fmla="*/ 7442200 w 7569200"/>
              <a:gd name="connsiteY52" fmla="*/ 2471737 h 6858000"/>
              <a:gd name="connsiteX53" fmla="*/ 7424737 w 7569200"/>
              <a:gd name="connsiteY53" fmla="*/ 2513012 h 6858000"/>
              <a:gd name="connsiteX54" fmla="*/ 7410450 w 7569200"/>
              <a:gd name="connsiteY54" fmla="*/ 2560637 h 6858000"/>
              <a:gd name="connsiteX55" fmla="*/ 7400925 w 7569200"/>
              <a:gd name="connsiteY55" fmla="*/ 2613025 h 6858000"/>
              <a:gd name="connsiteX56" fmla="*/ 7391400 w 7569200"/>
              <a:gd name="connsiteY56" fmla="*/ 2671762 h 6858000"/>
              <a:gd name="connsiteX57" fmla="*/ 7389812 w 7569200"/>
              <a:gd name="connsiteY57" fmla="*/ 2741612 h 6858000"/>
              <a:gd name="connsiteX58" fmla="*/ 7391400 w 7569200"/>
              <a:gd name="connsiteY58" fmla="*/ 2809875 h 6858000"/>
              <a:gd name="connsiteX59" fmla="*/ 7400925 w 7569200"/>
              <a:gd name="connsiteY59" fmla="*/ 2868612 h 6858000"/>
              <a:gd name="connsiteX60" fmla="*/ 7410450 w 7569200"/>
              <a:gd name="connsiteY60" fmla="*/ 2922587 h 6858000"/>
              <a:gd name="connsiteX61" fmla="*/ 7424737 w 7569200"/>
              <a:gd name="connsiteY61" fmla="*/ 2967037 h 6858000"/>
              <a:gd name="connsiteX62" fmla="*/ 7442200 w 7569200"/>
              <a:gd name="connsiteY62" fmla="*/ 3009900 h 6858000"/>
              <a:gd name="connsiteX63" fmla="*/ 7459662 w 7569200"/>
              <a:gd name="connsiteY63" fmla="*/ 3046412 h 6858000"/>
              <a:gd name="connsiteX64" fmla="*/ 7478712 w 7569200"/>
              <a:gd name="connsiteY64" fmla="*/ 3084512 h 6858000"/>
              <a:gd name="connsiteX65" fmla="*/ 7497762 w 7569200"/>
              <a:gd name="connsiteY65" fmla="*/ 3121025 h 6858000"/>
              <a:gd name="connsiteX66" fmla="*/ 7516812 w 7569200"/>
              <a:gd name="connsiteY66" fmla="*/ 3160712 h 6858000"/>
              <a:gd name="connsiteX67" fmla="*/ 7532687 w 7569200"/>
              <a:gd name="connsiteY67" fmla="*/ 3201987 h 6858000"/>
              <a:gd name="connsiteX68" fmla="*/ 7546975 w 7569200"/>
              <a:gd name="connsiteY68" fmla="*/ 3248025 h 6858000"/>
              <a:gd name="connsiteX69" fmla="*/ 7558087 w 7569200"/>
              <a:gd name="connsiteY69" fmla="*/ 3300412 h 6858000"/>
              <a:gd name="connsiteX70" fmla="*/ 7566025 w 7569200"/>
              <a:gd name="connsiteY70" fmla="*/ 3360737 h 6858000"/>
              <a:gd name="connsiteX71" fmla="*/ 7569200 w 7569200"/>
              <a:gd name="connsiteY71" fmla="*/ 3427412 h 6858000"/>
              <a:gd name="connsiteX72" fmla="*/ 7566025 w 7569200"/>
              <a:gd name="connsiteY72" fmla="*/ 3497262 h 6858000"/>
              <a:gd name="connsiteX73" fmla="*/ 7558087 w 7569200"/>
              <a:gd name="connsiteY73" fmla="*/ 3557587 h 6858000"/>
              <a:gd name="connsiteX74" fmla="*/ 7546975 w 7569200"/>
              <a:gd name="connsiteY74" fmla="*/ 3609975 h 6858000"/>
              <a:gd name="connsiteX75" fmla="*/ 7532687 w 7569200"/>
              <a:gd name="connsiteY75" fmla="*/ 3656012 h 6858000"/>
              <a:gd name="connsiteX76" fmla="*/ 7516812 w 7569200"/>
              <a:gd name="connsiteY76" fmla="*/ 3697287 h 6858000"/>
              <a:gd name="connsiteX77" fmla="*/ 7497762 w 7569200"/>
              <a:gd name="connsiteY77" fmla="*/ 3736975 h 6858000"/>
              <a:gd name="connsiteX78" fmla="*/ 7459662 w 7569200"/>
              <a:gd name="connsiteY78" fmla="*/ 3811587 h 6858000"/>
              <a:gd name="connsiteX79" fmla="*/ 7442200 w 7569200"/>
              <a:gd name="connsiteY79" fmla="*/ 3848100 h 6858000"/>
              <a:gd name="connsiteX80" fmla="*/ 7424737 w 7569200"/>
              <a:gd name="connsiteY80" fmla="*/ 3890962 h 6858000"/>
              <a:gd name="connsiteX81" fmla="*/ 7410450 w 7569200"/>
              <a:gd name="connsiteY81" fmla="*/ 3935412 h 6858000"/>
              <a:gd name="connsiteX82" fmla="*/ 7400925 w 7569200"/>
              <a:gd name="connsiteY82" fmla="*/ 3987800 h 6858000"/>
              <a:gd name="connsiteX83" fmla="*/ 7391400 w 7569200"/>
              <a:gd name="connsiteY83" fmla="*/ 4048125 h 6858000"/>
              <a:gd name="connsiteX84" fmla="*/ 7389812 w 7569200"/>
              <a:gd name="connsiteY84" fmla="*/ 4116387 h 6858000"/>
              <a:gd name="connsiteX85" fmla="*/ 7391400 w 7569200"/>
              <a:gd name="connsiteY85" fmla="*/ 4186237 h 6858000"/>
              <a:gd name="connsiteX86" fmla="*/ 7400925 w 7569200"/>
              <a:gd name="connsiteY86" fmla="*/ 4244975 h 6858000"/>
              <a:gd name="connsiteX87" fmla="*/ 7410450 w 7569200"/>
              <a:gd name="connsiteY87" fmla="*/ 4297362 h 6858000"/>
              <a:gd name="connsiteX88" fmla="*/ 7424737 w 7569200"/>
              <a:gd name="connsiteY88" fmla="*/ 4343400 h 6858000"/>
              <a:gd name="connsiteX89" fmla="*/ 7442200 w 7569200"/>
              <a:gd name="connsiteY89" fmla="*/ 4386262 h 6858000"/>
              <a:gd name="connsiteX90" fmla="*/ 7459662 w 7569200"/>
              <a:gd name="connsiteY90" fmla="*/ 4424362 h 6858000"/>
              <a:gd name="connsiteX91" fmla="*/ 7497762 w 7569200"/>
              <a:gd name="connsiteY91" fmla="*/ 4498975 h 6858000"/>
              <a:gd name="connsiteX92" fmla="*/ 7516812 w 7569200"/>
              <a:gd name="connsiteY92" fmla="*/ 4537075 h 6858000"/>
              <a:gd name="connsiteX93" fmla="*/ 7532687 w 7569200"/>
              <a:gd name="connsiteY93" fmla="*/ 4579937 h 6858000"/>
              <a:gd name="connsiteX94" fmla="*/ 7546975 w 7569200"/>
              <a:gd name="connsiteY94" fmla="*/ 4625975 h 6858000"/>
              <a:gd name="connsiteX95" fmla="*/ 7558087 w 7569200"/>
              <a:gd name="connsiteY95" fmla="*/ 4678362 h 6858000"/>
              <a:gd name="connsiteX96" fmla="*/ 7566025 w 7569200"/>
              <a:gd name="connsiteY96" fmla="*/ 4738687 h 6858000"/>
              <a:gd name="connsiteX97" fmla="*/ 7569200 w 7569200"/>
              <a:gd name="connsiteY97" fmla="*/ 4806950 h 6858000"/>
              <a:gd name="connsiteX98" fmla="*/ 7566025 w 7569200"/>
              <a:gd name="connsiteY98" fmla="*/ 4875212 h 6858000"/>
              <a:gd name="connsiteX99" fmla="*/ 7558087 w 7569200"/>
              <a:gd name="connsiteY99" fmla="*/ 4935537 h 6858000"/>
              <a:gd name="connsiteX100" fmla="*/ 7546975 w 7569200"/>
              <a:gd name="connsiteY100" fmla="*/ 4987925 h 6858000"/>
              <a:gd name="connsiteX101" fmla="*/ 7532687 w 7569200"/>
              <a:gd name="connsiteY101" fmla="*/ 5033962 h 6858000"/>
              <a:gd name="connsiteX102" fmla="*/ 7516812 w 7569200"/>
              <a:gd name="connsiteY102" fmla="*/ 5075237 h 6858000"/>
              <a:gd name="connsiteX103" fmla="*/ 7497762 w 7569200"/>
              <a:gd name="connsiteY103" fmla="*/ 5114925 h 6858000"/>
              <a:gd name="connsiteX104" fmla="*/ 7478712 w 7569200"/>
              <a:gd name="connsiteY104" fmla="*/ 5149850 h 6858000"/>
              <a:gd name="connsiteX105" fmla="*/ 7459662 w 7569200"/>
              <a:gd name="connsiteY105" fmla="*/ 5186362 h 6858000"/>
              <a:gd name="connsiteX106" fmla="*/ 7442200 w 7569200"/>
              <a:gd name="connsiteY106" fmla="*/ 5226050 h 6858000"/>
              <a:gd name="connsiteX107" fmla="*/ 7424737 w 7569200"/>
              <a:gd name="connsiteY107" fmla="*/ 5268912 h 6858000"/>
              <a:gd name="connsiteX108" fmla="*/ 7410450 w 7569200"/>
              <a:gd name="connsiteY108" fmla="*/ 5313362 h 6858000"/>
              <a:gd name="connsiteX109" fmla="*/ 7400925 w 7569200"/>
              <a:gd name="connsiteY109" fmla="*/ 5365750 h 6858000"/>
              <a:gd name="connsiteX110" fmla="*/ 7391400 w 7569200"/>
              <a:gd name="connsiteY110" fmla="*/ 5426075 h 6858000"/>
              <a:gd name="connsiteX111" fmla="*/ 7389812 w 7569200"/>
              <a:gd name="connsiteY111" fmla="*/ 5494337 h 6858000"/>
              <a:gd name="connsiteX112" fmla="*/ 7391400 w 7569200"/>
              <a:gd name="connsiteY112" fmla="*/ 5562600 h 6858000"/>
              <a:gd name="connsiteX113" fmla="*/ 7400925 w 7569200"/>
              <a:gd name="connsiteY113" fmla="*/ 5622925 h 6858000"/>
              <a:gd name="connsiteX114" fmla="*/ 7410450 w 7569200"/>
              <a:gd name="connsiteY114" fmla="*/ 5675312 h 6858000"/>
              <a:gd name="connsiteX115" fmla="*/ 7424737 w 7569200"/>
              <a:gd name="connsiteY115" fmla="*/ 5721350 h 6858000"/>
              <a:gd name="connsiteX116" fmla="*/ 7442200 w 7569200"/>
              <a:gd name="connsiteY116" fmla="*/ 5762625 h 6858000"/>
              <a:gd name="connsiteX117" fmla="*/ 7459662 w 7569200"/>
              <a:gd name="connsiteY117" fmla="*/ 5802312 h 6858000"/>
              <a:gd name="connsiteX118" fmla="*/ 7478712 w 7569200"/>
              <a:gd name="connsiteY118" fmla="*/ 5840412 h 6858000"/>
              <a:gd name="connsiteX119" fmla="*/ 7497762 w 7569200"/>
              <a:gd name="connsiteY119" fmla="*/ 5876925 h 6858000"/>
              <a:gd name="connsiteX120" fmla="*/ 7516812 w 7569200"/>
              <a:gd name="connsiteY120" fmla="*/ 5915025 h 6858000"/>
              <a:gd name="connsiteX121" fmla="*/ 7532687 w 7569200"/>
              <a:gd name="connsiteY121" fmla="*/ 5956300 h 6858000"/>
              <a:gd name="connsiteX122" fmla="*/ 7546975 w 7569200"/>
              <a:gd name="connsiteY122" fmla="*/ 6003925 h 6858000"/>
              <a:gd name="connsiteX123" fmla="*/ 7558087 w 7569200"/>
              <a:gd name="connsiteY123" fmla="*/ 6056312 h 6858000"/>
              <a:gd name="connsiteX124" fmla="*/ 7566025 w 7569200"/>
              <a:gd name="connsiteY124" fmla="*/ 6113462 h 6858000"/>
              <a:gd name="connsiteX125" fmla="*/ 7569200 w 7569200"/>
              <a:gd name="connsiteY125" fmla="*/ 6183312 h 6858000"/>
              <a:gd name="connsiteX126" fmla="*/ 7566025 w 7569200"/>
              <a:gd name="connsiteY126" fmla="*/ 6251575 h 6858000"/>
              <a:gd name="connsiteX127" fmla="*/ 7558087 w 7569200"/>
              <a:gd name="connsiteY127" fmla="*/ 6311900 h 6858000"/>
              <a:gd name="connsiteX128" fmla="*/ 7546975 w 7569200"/>
              <a:gd name="connsiteY128" fmla="*/ 6361112 h 6858000"/>
              <a:gd name="connsiteX129" fmla="*/ 7532687 w 7569200"/>
              <a:gd name="connsiteY129" fmla="*/ 6407150 h 6858000"/>
              <a:gd name="connsiteX130" fmla="*/ 7516812 w 7569200"/>
              <a:gd name="connsiteY130" fmla="*/ 6448425 h 6858000"/>
              <a:gd name="connsiteX131" fmla="*/ 7499350 w 7569200"/>
              <a:gd name="connsiteY131" fmla="*/ 6488112 h 6858000"/>
              <a:gd name="connsiteX132" fmla="*/ 7481887 w 7569200"/>
              <a:gd name="connsiteY132" fmla="*/ 6523037 h 6858000"/>
              <a:gd name="connsiteX133" fmla="*/ 7462837 w 7569200"/>
              <a:gd name="connsiteY133" fmla="*/ 6561137 h 6858000"/>
              <a:gd name="connsiteX134" fmla="*/ 7443787 w 7569200"/>
              <a:gd name="connsiteY134" fmla="*/ 6597650 h 6858000"/>
              <a:gd name="connsiteX135" fmla="*/ 7427912 w 7569200"/>
              <a:gd name="connsiteY135" fmla="*/ 6640512 h 6858000"/>
              <a:gd name="connsiteX136" fmla="*/ 7412037 w 7569200"/>
              <a:gd name="connsiteY136" fmla="*/ 6683375 h 6858000"/>
              <a:gd name="connsiteX137" fmla="*/ 7402512 w 7569200"/>
              <a:gd name="connsiteY137" fmla="*/ 6735762 h 6858000"/>
              <a:gd name="connsiteX138" fmla="*/ 7394575 w 7569200"/>
              <a:gd name="connsiteY138" fmla="*/ 6791325 h 6858000"/>
              <a:gd name="connsiteX139" fmla="*/ 7389812 w 7569200"/>
              <a:gd name="connsiteY139" fmla="*/ 6858000 h 6858000"/>
              <a:gd name="connsiteX140" fmla="*/ 0 w 7569200"/>
              <a:gd name="connsiteY140" fmla="*/ 6858000 h 6858000"/>
              <a:gd name="connsiteX141" fmla="*/ 0 w 7569200"/>
              <a:gd name="connsiteY14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7569200" h="6858000">
                <a:moveTo>
                  <a:pt x="0" y="0"/>
                </a:moveTo>
                <a:lnTo>
                  <a:pt x="7389812" y="0"/>
                </a:lnTo>
                <a:lnTo>
                  <a:pt x="7394575" y="66675"/>
                </a:lnTo>
                <a:lnTo>
                  <a:pt x="7402512" y="122237"/>
                </a:lnTo>
                <a:lnTo>
                  <a:pt x="7412037" y="174625"/>
                </a:lnTo>
                <a:lnTo>
                  <a:pt x="7427912" y="217487"/>
                </a:lnTo>
                <a:lnTo>
                  <a:pt x="7443787" y="260350"/>
                </a:lnTo>
                <a:lnTo>
                  <a:pt x="7462837" y="296862"/>
                </a:lnTo>
                <a:lnTo>
                  <a:pt x="7481887" y="334962"/>
                </a:lnTo>
                <a:lnTo>
                  <a:pt x="7499350" y="369887"/>
                </a:lnTo>
                <a:lnTo>
                  <a:pt x="7516812" y="409575"/>
                </a:lnTo>
                <a:lnTo>
                  <a:pt x="7532687" y="450850"/>
                </a:lnTo>
                <a:lnTo>
                  <a:pt x="7546975" y="496887"/>
                </a:lnTo>
                <a:lnTo>
                  <a:pt x="7558087" y="546100"/>
                </a:lnTo>
                <a:lnTo>
                  <a:pt x="7566025" y="606425"/>
                </a:lnTo>
                <a:lnTo>
                  <a:pt x="7569200" y="673100"/>
                </a:lnTo>
                <a:lnTo>
                  <a:pt x="7566025" y="744537"/>
                </a:lnTo>
                <a:lnTo>
                  <a:pt x="7558087" y="801687"/>
                </a:lnTo>
                <a:lnTo>
                  <a:pt x="7546975" y="854075"/>
                </a:lnTo>
                <a:lnTo>
                  <a:pt x="7532687" y="901700"/>
                </a:lnTo>
                <a:lnTo>
                  <a:pt x="7516812" y="942975"/>
                </a:lnTo>
                <a:lnTo>
                  <a:pt x="7497762" y="981075"/>
                </a:lnTo>
                <a:lnTo>
                  <a:pt x="7478712" y="1017587"/>
                </a:lnTo>
                <a:lnTo>
                  <a:pt x="7459662" y="1055687"/>
                </a:lnTo>
                <a:lnTo>
                  <a:pt x="7442200" y="1095375"/>
                </a:lnTo>
                <a:lnTo>
                  <a:pt x="7424737" y="1136650"/>
                </a:lnTo>
                <a:lnTo>
                  <a:pt x="7410450" y="1182687"/>
                </a:lnTo>
                <a:lnTo>
                  <a:pt x="7400925" y="1235075"/>
                </a:lnTo>
                <a:lnTo>
                  <a:pt x="7391400" y="1295400"/>
                </a:lnTo>
                <a:lnTo>
                  <a:pt x="7389812" y="1363662"/>
                </a:lnTo>
                <a:lnTo>
                  <a:pt x="7391400" y="1431925"/>
                </a:lnTo>
                <a:lnTo>
                  <a:pt x="7400925" y="1492250"/>
                </a:lnTo>
                <a:lnTo>
                  <a:pt x="7410450" y="1544637"/>
                </a:lnTo>
                <a:lnTo>
                  <a:pt x="7424737" y="1589087"/>
                </a:lnTo>
                <a:lnTo>
                  <a:pt x="7442200" y="1631950"/>
                </a:lnTo>
                <a:lnTo>
                  <a:pt x="7459662" y="1671637"/>
                </a:lnTo>
                <a:lnTo>
                  <a:pt x="7478712" y="1708150"/>
                </a:lnTo>
                <a:lnTo>
                  <a:pt x="7497762" y="1743075"/>
                </a:lnTo>
                <a:lnTo>
                  <a:pt x="7516812" y="1782762"/>
                </a:lnTo>
                <a:lnTo>
                  <a:pt x="7532687" y="1824037"/>
                </a:lnTo>
                <a:lnTo>
                  <a:pt x="7546975" y="1870075"/>
                </a:lnTo>
                <a:lnTo>
                  <a:pt x="7558087" y="1922462"/>
                </a:lnTo>
                <a:lnTo>
                  <a:pt x="7566025" y="1982787"/>
                </a:lnTo>
                <a:lnTo>
                  <a:pt x="7569200" y="2051050"/>
                </a:lnTo>
                <a:lnTo>
                  <a:pt x="7566025" y="2119312"/>
                </a:lnTo>
                <a:lnTo>
                  <a:pt x="7558087" y="2179637"/>
                </a:lnTo>
                <a:lnTo>
                  <a:pt x="7546975" y="2232025"/>
                </a:lnTo>
                <a:lnTo>
                  <a:pt x="7532687" y="2278062"/>
                </a:lnTo>
                <a:lnTo>
                  <a:pt x="7516812" y="2319337"/>
                </a:lnTo>
                <a:lnTo>
                  <a:pt x="7497762" y="2359025"/>
                </a:lnTo>
                <a:lnTo>
                  <a:pt x="7478712" y="2395537"/>
                </a:lnTo>
                <a:lnTo>
                  <a:pt x="7459662" y="2433637"/>
                </a:lnTo>
                <a:lnTo>
                  <a:pt x="7442200" y="2471737"/>
                </a:lnTo>
                <a:lnTo>
                  <a:pt x="7424737" y="2513012"/>
                </a:lnTo>
                <a:lnTo>
                  <a:pt x="7410450" y="2560637"/>
                </a:lnTo>
                <a:lnTo>
                  <a:pt x="7400925" y="2613025"/>
                </a:lnTo>
                <a:lnTo>
                  <a:pt x="7391400" y="2671762"/>
                </a:lnTo>
                <a:lnTo>
                  <a:pt x="7389812" y="2741612"/>
                </a:lnTo>
                <a:lnTo>
                  <a:pt x="7391400" y="2809875"/>
                </a:lnTo>
                <a:lnTo>
                  <a:pt x="7400925" y="2868612"/>
                </a:lnTo>
                <a:lnTo>
                  <a:pt x="7410450" y="2922587"/>
                </a:lnTo>
                <a:lnTo>
                  <a:pt x="7424737" y="2967037"/>
                </a:lnTo>
                <a:lnTo>
                  <a:pt x="7442200" y="3009900"/>
                </a:lnTo>
                <a:lnTo>
                  <a:pt x="7459662" y="3046412"/>
                </a:lnTo>
                <a:lnTo>
                  <a:pt x="7478712" y="3084512"/>
                </a:lnTo>
                <a:lnTo>
                  <a:pt x="7497762" y="3121025"/>
                </a:lnTo>
                <a:lnTo>
                  <a:pt x="7516812" y="3160712"/>
                </a:lnTo>
                <a:lnTo>
                  <a:pt x="7532687" y="3201987"/>
                </a:lnTo>
                <a:lnTo>
                  <a:pt x="7546975" y="3248025"/>
                </a:lnTo>
                <a:lnTo>
                  <a:pt x="7558087" y="3300412"/>
                </a:lnTo>
                <a:lnTo>
                  <a:pt x="7566025" y="3360737"/>
                </a:lnTo>
                <a:lnTo>
                  <a:pt x="7569200" y="3427412"/>
                </a:lnTo>
                <a:lnTo>
                  <a:pt x="7566025" y="3497262"/>
                </a:lnTo>
                <a:lnTo>
                  <a:pt x="7558087" y="3557587"/>
                </a:lnTo>
                <a:lnTo>
                  <a:pt x="7546975" y="3609975"/>
                </a:lnTo>
                <a:lnTo>
                  <a:pt x="7532687" y="3656012"/>
                </a:lnTo>
                <a:lnTo>
                  <a:pt x="7516812" y="3697287"/>
                </a:lnTo>
                <a:lnTo>
                  <a:pt x="7497762" y="3736975"/>
                </a:lnTo>
                <a:lnTo>
                  <a:pt x="7459662" y="3811587"/>
                </a:lnTo>
                <a:lnTo>
                  <a:pt x="7442200" y="3848100"/>
                </a:lnTo>
                <a:lnTo>
                  <a:pt x="7424737" y="3890962"/>
                </a:lnTo>
                <a:lnTo>
                  <a:pt x="7410450" y="3935412"/>
                </a:lnTo>
                <a:lnTo>
                  <a:pt x="7400925" y="3987800"/>
                </a:lnTo>
                <a:lnTo>
                  <a:pt x="7391400" y="4048125"/>
                </a:lnTo>
                <a:lnTo>
                  <a:pt x="7389812" y="4116387"/>
                </a:lnTo>
                <a:lnTo>
                  <a:pt x="7391400" y="4186237"/>
                </a:lnTo>
                <a:lnTo>
                  <a:pt x="7400925" y="4244975"/>
                </a:lnTo>
                <a:lnTo>
                  <a:pt x="7410450" y="4297362"/>
                </a:lnTo>
                <a:lnTo>
                  <a:pt x="7424737" y="4343400"/>
                </a:lnTo>
                <a:lnTo>
                  <a:pt x="7442200" y="4386262"/>
                </a:lnTo>
                <a:lnTo>
                  <a:pt x="7459662" y="4424362"/>
                </a:lnTo>
                <a:lnTo>
                  <a:pt x="7497762" y="4498975"/>
                </a:lnTo>
                <a:lnTo>
                  <a:pt x="7516812" y="4537075"/>
                </a:lnTo>
                <a:lnTo>
                  <a:pt x="7532687" y="4579937"/>
                </a:lnTo>
                <a:lnTo>
                  <a:pt x="7546975" y="4625975"/>
                </a:lnTo>
                <a:lnTo>
                  <a:pt x="7558087" y="4678362"/>
                </a:lnTo>
                <a:lnTo>
                  <a:pt x="7566025" y="4738687"/>
                </a:lnTo>
                <a:lnTo>
                  <a:pt x="7569200" y="4806950"/>
                </a:lnTo>
                <a:lnTo>
                  <a:pt x="7566025" y="4875212"/>
                </a:lnTo>
                <a:lnTo>
                  <a:pt x="7558087" y="4935537"/>
                </a:lnTo>
                <a:lnTo>
                  <a:pt x="7546975" y="4987925"/>
                </a:lnTo>
                <a:lnTo>
                  <a:pt x="7532687" y="5033962"/>
                </a:lnTo>
                <a:lnTo>
                  <a:pt x="7516812" y="5075237"/>
                </a:lnTo>
                <a:lnTo>
                  <a:pt x="7497762" y="5114925"/>
                </a:lnTo>
                <a:lnTo>
                  <a:pt x="7478712" y="5149850"/>
                </a:lnTo>
                <a:lnTo>
                  <a:pt x="7459662" y="5186362"/>
                </a:lnTo>
                <a:lnTo>
                  <a:pt x="7442200" y="5226050"/>
                </a:lnTo>
                <a:lnTo>
                  <a:pt x="7424737" y="5268912"/>
                </a:lnTo>
                <a:lnTo>
                  <a:pt x="7410450" y="5313362"/>
                </a:lnTo>
                <a:lnTo>
                  <a:pt x="7400925" y="5365750"/>
                </a:lnTo>
                <a:lnTo>
                  <a:pt x="7391400" y="5426075"/>
                </a:lnTo>
                <a:lnTo>
                  <a:pt x="7389812" y="5494337"/>
                </a:lnTo>
                <a:lnTo>
                  <a:pt x="7391400" y="5562600"/>
                </a:lnTo>
                <a:lnTo>
                  <a:pt x="7400925" y="5622925"/>
                </a:lnTo>
                <a:lnTo>
                  <a:pt x="7410450" y="5675312"/>
                </a:lnTo>
                <a:lnTo>
                  <a:pt x="7424737" y="5721350"/>
                </a:lnTo>
                <a:lnTo>
                  <a:pt x="7442200" y="5762625"/>
                </a:lnTo>
                <a:lnTo>
                  <a:pt x="7459662" y="5802312"/>
                </a:lnTo>
                <a:lnTo>
                  <a:pt x="7478712" y="5840412"/>
                </a:lnTo>
                <a:lnTo>
                  <a:pt x="7497762" y="5876925"/>
                </a:lnTo>
                <a:lnTo>
                  <a:pt x="7516812" y="5915025"/>
                </a:lnTo>
                <a:lnTo>
                  <a:pt x="7532687" y="5956300"/>
                </a:lnTo>
                <a:lnTo>
                  <a:pt x="7546975" y="6003925"/>
                </a:lnTo>
                <a:lnTo>
                  <a:pt x="7558087" y="6056312"/>
                </a:lnTo>
                <a:lnTo>
                  <a:pt x="7566025" y="6113462"/>
                </a:lnTo>
                <a:lnTo>
                  <a:pt x="7569200" y="6183312"/>
                </a:lnTo>
                <a:lnTo>
                  <a:pt x="7566025" y="6251575"/>
                </a:lnTo>
                <a:lnTo>
                  <a:pt x="7558087" y="6311900"/>
                </a:lnTo>
                <a:lnTo>
                  <a:pt x="7546975" y="6361112"/>
                </a:lnTo>
                <a:lnTo>
                  <a:pt x="7532687" y="6407150"/>
                </a:lnTo>
                <a:lnTo>
                  <a:pt x="7516812" y="6448425"/>
                </a:lnTo>
                <a:lnTo>
                  <a:pt x="7499350" y="6488112"/>
                </a:lnTo>
                <a:lnTo>
                  <a:pt x="7481887" y="6523037"/>
                </a:lnTo>
                <a:lnTo>
                  <a:pt x="7462837" y="6561137"/>
                </a:lnTo>
                <a:lnTo>
                  <a:pt x="7443787" y="6597650"/>
                </a:lnTo>
                <a:lnTo>
                  <a:pt x="7427912" y="6640512"/>
                </a:lnTo>
                <a:lnTo>
                  <a:pt x="7412037" y="6683375"/>
                </a:lnTo>
                <a:lnTo>
                  <a:pt x="7402512" y="6735762"/>
                </a:lnTo>
                <a:lnTo>
                  <a:pt x="7394575" y="6791325"/>
                </a:lnTo>
                <a:lnTo>
                  <a:pt x="7389812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99D034AF-CECB-4260-B0EA-C4CCE243D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382385"/>
            <a:ext cx="6015897" cy="1492132"/>
          </a:xfrm>
        </p:spPr>
        <p:txBody>
          <a:bodyPr>
            <a:normAutofit/>
          </a:bodyPr>
          <a:lstStyle/>
          <a:p>
            <a:r>
              <a:rPr lang="fi-FI" sz="3200" dirty="0"/>
              <a:t>Mitä kaikkea varhentavassa kieltenopetuksessa voisikaan tarvita... 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A0382D1-1594-4E3D-842E-04E1E5E757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B5545FFA-F9CA-4381-9C36-FE595FBE3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1874517"/>
            <a:ext cx="6333581" cy="489926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spcBef>
                <a:spcPts val="1000"/>
              </a:spcBef>
            </a:pPr>
            <a:r>
              <a:rPr lang="en-US" sz="2400" dirty="0" err="1">
                <a:latin typeface="Gill Sans MT"/>
                <a:cs typeface="Calibri"/>
              </a:rPr>
              <a:t>Kärpäslätkiä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ilmapalloja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hernepusseja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rytmimunia</a:t>
            </a:r>
            <a:r>
              <a:rPr lang="en-US" sz="2400" dirty="0">
                <a:latin typeface="Gill Sans MT"/>
                <a:cs typeface="Calibri"/>
              </a:rPr>
              <a:t>, </a:t>
            </a:r>
            <a:r>
              <a:rPr lang="en-US" sz="2400" dirty="0" err="1">
                <a:latin typeface="Gill Sans MT"/>
                <a:cs typeface="Calibri"/>
              </a:rPr>
              <a:t>taskunoppia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käsinukkeja</a:t>
            </a:r>
            <a:r>
              <a:rPr lang="en-US" sz="2400" dirty="0">
                <a:latin typeface="Gill Sans MT"/>
                <a:cs typeface="Calibri"/>
              </a:rPr>
              <a:t>, </a:t>
            </a:r>
            <a:r>
              <a:rPr lang="en-US" sz="2400" dirty="0" err="1">
                <a:latin typeface="Gill Sans MT"/>
                <a:cs typeface="Calibri"/>
              </a:rPr>
              <a:t>väriämpäreitä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leikkiruokia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jäätelötikkuja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lelueläimiä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autoja</a:t>
            </a:r>
            <a:r>
              <a:rPr lang="en-US" sz="2400" dirty="0">
                <a:latin typeface="Gill Sans MT"/>
                <a:cs typeface="Calibri"/>
              </a:rPr>
              <a:t>, </a:t>
            </a:r>
            <a:r>
              <a:rPr lang="en-US" sz="2400" dirty="0" err="1">
                <a:latin typeface="Gill Sans MT"/>
                <a:cs typeface="Calibri"/>
              </a:rPr>
              <a:t>pehmoja</a:t>
            </a:r>
            <a:r>
              <a:rPr lang="en-US" sz="2400" dirty="0">
                <a:latin typeface="Gill Sans MT"/>
                <a:cs typeface="Calibri"/>
              </a:rPr>
              <a:t>...</a:t>
            </a:r>
            <a:endParaRPr lang="en-US" sz="2400" dirty="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 err="1">
                <a:latin typeface="Gill Sans MT"/>
                <a:cs typeface="Calibri"/>
              </a:rPr>
              <a:t>Ainakin</a:t>
            </a:r>
            <a:r>
              <a:rPr lang="en-US" sz="2400" dirty="0">
                <a:latin typeface="Gill Sans MT"/>
                <a:cs typeface="Calibri"/>
              </a:rPr>
              <a:t> </a:t>
            </a:r>
            <a:r>
              <a:rPr lang="en-US" sz="2400" dirty="0" err="1">
                <a:latin typeface="Gill Sans MT"/>
                <a:cs typeface="Calibri"/>
              </a:rPr>
              <a:t>musiikkia</a:t>
            </a:r>
            <a:r>
              <a:rPr lang="en-US" sz="2400" dirty="0">
                <a:latin typeface="Gill Sans MT"/>
                <a:cs typeface="Calibri"/>
              </a:rPr>
              <a:t>, </a:t>
            </a:r>
            <a:r>
              <a:rPr lang="en-US" sz="2400" dirty="0" err="1">
                <a:latin typeface="Gill Sans MT"/>
                <a:cs typeface="Calibri"/>
              </a:rPr>
              <a:t>liikettä</a:t>
            </a:r>
            <a:r>
              <a:rPr lang="en-US" sz="2400" dirty="0">
                <a:latin typeface="Gill Sans MT"/>
                <a:cs typeface="Calibri"/>
              </a:rPr>
              <a:t> ja </a:t>
            </a:r>
            <a:r>
              <a:rPr lang="en-US" sz="2400" dirty="0" err="1">
                <a:latin typeface="Gill Sans MT"/>
                <a:cs typeface="Calibri"/>
              </a:rPr>
              <a:t>toimintaa</a:t>
            </a:r>
            <a:r>
              <a:rPr lang="en-US" sz="2400" dirty="0">
                <a:latin typeface="Gill Sans MT"/>
                <a:cs typeface="Calibri"/>
              </a:rPr>
              <a:t> </a:t>
            </a:r>
            <a:r>
              <a:rPr lang="en-US" sz="2400" dirty="0" err="1">
                <a:latin typeface="Gill Sans MT"/>
                <a:cs typeface="Calibri"/>
              </a:rPr>
              <a:t>sekä</a:t>
            </a:r>
            <a:r>
              <a:rPr lang="en-US" sz="2400" dirty="0">
                <a:latin typeface="Gill Sans MT"/>
                <a:cs typeface="Calibri"/>
              </a:rPr>
              <a:t> </a:t>
            </a:r>
            <a:r>
              <a:rPr lang="en-US" sz="2400" dirty="0" err="1">
                <a:latin typeface="Gill Sans MT"/>
                <a:cs typeface="Calibri"/>
              </a:rPr>
              <a:t>iloista</a:t>
            </a:r>
            <a:r>
              <a:rPr lang="en-US" sz="2400" dirty="0">
                <a:latin typeface="Gill Sans MT"/>
                <a:cs typeface="Calibri"/>
              </a:rPr>
              <a:t> </a:t>
            </a:r>
            <a:r>
              <a:rPr lang="en-US" sz="2400" dirty="0" err="1">
                <a:latin typeface="Gill Sans MT"/>
                <a:cs typeface="Calibri"/>
              </a:rPr>
              <a:t>mieltä</a:t>
            </a:r>
            <a:r>
              <a:rPr lang="en-US" sz="2400" dirty="0">
                <a:latin typeface="Gill Sans MT"/>
                <a:cs typeface="Calibri"/>
              </a:rPr>
              <a:t> </a:t>
            </a:r>
            <a:r>
              <a:rPr lang="en-US" sz="2400" dirty="0" smtClean="0">
                <a:latin typeface="Gill Sans MT"/>
                <a:cs typeface="Calibri"/>
              </a:rPr>
              <a:t>:)</a:t>
            </a:r>
            <a:endParaRPr lang="en-US" sz="2400" dirty="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en-US" sz="2400" dirty="0">
                <a:ea typeface="+mn-lt"/>
                <a:cs typeface="+mn-lt"/>
                <a:hlinkClick r:id="rId4"/>
              </a:rPr>
              <a:t>https://supersimple.com/super-simple-songs</a:t>
            </a:r>
            <a:r>
              <a:rPr lang="en-US" sz="2400" dirty="0" smtClean="0">
                <a:ea typeface="+mn-lt"/>
                <a:cs typeface="+mn-lt"/>
                <a:hlinkClick r:id="rId4"/>
              </a:rPr>
              <a:t>/</a:t>
            </a:r>
            <a:endParaRPr lang="en-US" sz="2400" dirty="0" smtClean="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r>
              <a:rPr lang="fi-FI" sz="2400" dirty="0">
                <a:hlinkClick r:id="rId5"/>
              </a:rPr>
              <a:t>https://learnenglishkids.britishcouncil.org</a:t>
            </a:r>
            <a:r>
              <a:rPr lang="fi-FI" sz="2400" dirty="0" smtClean="0">
                <a:hlinkClick r:id="rId5"/>
              </a:rPr>
              <a:t>/</a:t>
            </a:r>
            <a:endParaRPr lang="fi-FI" sz="2400" dirty="0" smtClean="0"/>
          </a:p>
          <a:p>
            <a:pPr>
              <a:spcBef>
                <a:spcPts val="1000"/>
              </a:spcBef>
            </a:pPr>
            <a:r>
              <a:rPr lang="fi-FI" sz="2400" dirty="0">
                <a:hlinkClick r:id="rId6"/>
              </a:rPr>
              <a:t>https://www.twinkl.co.uk/</a:t>
            </a:r>
            <a:endParaRPr lang="fi-FI" sz="2400" dirty="0" smtClean="0"/>
          </a:p>
          <a:p>
            <a:pPr>
              <a:spcBef>
                <a:spcPts val="1000"/>
              </a:spcBef>
            </a:pPr>
            <a:endParaRPr lang="en-US" sz="2400" dirty="0" smtClean="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endParaRPr lang="en-US" sz="2400" dirty="0">
              <a:latin typeface="Gill Sans MT"/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endParaRPr lang="en-US" dirty="0">
              <a:ea typeface="+mn-lt"/>
              <a:cs typeface="+mn-lt"/>
            </a:endParaRPr>
          </a:p>
          <a:p>
            <a:pPr>
              <a:spcBef>
                <a:spcPts val="1000"/>
              </a:spcBef>
            </a:pPr>
            <a:endParaRPr lang="en-US" dirty="0"/>
          </a:p>
          <a:p>
            <a:pPr>
              <a:spcBef>
                <a:spcPts val="1000"/>
              </a:spcBef>
            </a:pPr>
            <a:endParaRPr lang="en-US" dirty="0"/>
          </a:p>
          <a:p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="" xmlns:a16="http://schemas.microsoft.com/office/drawing/2014/main" id="{6A4BF704-B448-4472-B794-30817C27435D}"/>
              </a:ext>
            </a:extLst>
          </p:cNvPr>
          <p:cNvSpPr txBox="1"/>
          <p:nvPr/>
        </p:nvSpPr>
        <p:spPr>
          <a:xfrm>
            <a:off x="9402454" y="6657945"/>
            <a:ext cx="2789546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Tämä valokuva</a:t>
            </a:r>
            <a:r>
              <a:rPr lang="en-US" sz="700">
                <a:solidFill>
                  <a:srgbClr val="FFFFFF"/>
                </a:solidFill>
              </a:rPr>
              <a:t>, tekijä Tuntematon tekijä, käyttöoikeus: </a:t>
            </a: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CC BY-SA-NC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742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10150D25-D35F-41BC-BAB3-F5A3A9A8C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531" y="645105"/>
            <a:ext cx="9913172" cy="808237"/>
          </a:xfrm>
        </p:spPr>
        <p:txBody>
          <a:bodyPr>
            <a:normAutofit fontScale="90000"/>
          </a:bodyPr>
          <a:lstStyle/>
          <a:p>
            <a:r>
              <a:rPr lang="fi-FI" sz="3600" dirty="0" err="1">
                <a:latin typeface="Comic Sans MS"/>
              </a:rPr>
              <a:t>Thank</a:t>
            </a:r>
            <a:r>
              <a:rPr lang="fi-FI" sz="3600" dirty="0">
                <a:latin typeface="Comic Sans MS"/>
              </a:rPr>
              <a:t> </a:t>
            </a:r>
            <a:r>
              <a:rPr lang="fi-FI" sz="3600" dirty="0" err="1">
                <a:latin typeface="Comic Sans MS"/>
              </a:rPr>
              <a:t>you</a:t>
            </a:r>
            <a:r>
              <a:rPr lang="fi-FI" sz="3600" dirty="0">
                <a:latin typeface="Comic Sans MS"/>
              </a:rPr>
              <a:t> and </a:t>
            </a:r>
            <a:r>
              <a:rPr lang="fi-FI" sz="3600" dirty="0" err="1">
                <a:latin typeface="Comic Sans MS"/>
              </a:rPr>
              <a:t>happy</a:t>
            </a:r>
            <a:r>
              <a:rPr lang="fi-FI" sz="3600" dirty="0">
                <a:latin typeface="Comic Sans MS"/>
              </a:rPr>
              <a:t> halloween!</a:t>
            </a:r>
            <a:r>
              <a:rPr lang="fi-FI" sz="2800" dirty="0">
                <a:latin typeface="Comic Sans MS"/>
              </a:rPr>
              <a:t/>
            </a:r>
            <a:br>
              <a:rPr lang="fi-FI" sz="2800" dirty="0">
                <a:latin typeface="Comic Sans MS"/>
              </a:rPr>
            </a:br>
            <a:endParaRPr lang="fi-FI" sz="2800" dirty="0"/>
          </a:p>
        </p:txBody>
      </p:sp>
      <p:pic>
        <p:nvPicPr>
          <p:cNvPr id="16" name="Kuva 16" descr="Kuva, joka sisältää kohteen lamppu, ulko, objekti, istuminen&#10;&#10;Kuvaus luotu, erittäin korkea luotettavuus">
            <a:extLst>
              <a:ext uri="{FF2B5EF4-FFF2-40B4-BE49-F238E27FC236}">
                <a16:creationId xmlns="" xmlns:a16="http://schemas.microsoft.com/office/drawing/2014/main" id="{FEB4FC34-D2BE-4AB8-BD5F-0CAF6F1367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67293" y="2286000"/>
            <a:ext cx="4331351" cy="3594100"/>
          </a:xfrm>
          <a:prstGeom prst="rect">
            <a:avLst/>
          </a:prstGeom>
        </p:spPr>
      </p:pic>
      <p:pic>
        <p:nvPicPr>
          <p:cNvPr id="8" name="Kuva 8" descr="Kuva, joka sisältää kohteen auringonlasku&#10;&#10;Kuvaus luotu, korkea luotettavuus">
            <a:extLst>
              <a:ext uri="{FF2B5EF4-FFF2-40B4-BE49-F238E27FC236}">
                <a16:creationId xmlns="" xmlns:a16="http://schemas.microsoft.com/office/drawing/2014/main" id="{4007F67A-69D9-4811-83B6-85F0355978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=""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222884" y="2255534"/>
            <a:ext cx="5176744" cy="362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19926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90861B7DF7A74C845BFC79C779F80F" ma:contentTypeVersion="9" ma:contentTypeDescription="Luo uusi asiakirja." ma:contentTypeScope="" ma:versionID="8598408aa91263ec8fe9b779c9fb6562">
  <xsd:schema xmlns:xsd="http://www.w3.org/2001/XMLSchema" xmlns:xs="http://www.w3.org/2001/XMLSchema" xmlns:p="http://schemas.microsoft.com/office/2006/metadata/properties" xmlns:ns3="5f13dff8-f94b-4261-a989-f508c30413ce" xmlns:ns4="95385b66-9904-432c-98af-3ddd472784e2" targetNamespace="http://schemas.microsoft.com/office/2006/metadata/properties" ma:root="true" ma:fieldsID="ede918662e2f18193c7790b4d0998f58" ns3:_="" ns4:_="">
    <xsd:import namespace="5f13dff8-f94b-4261-a989-f508c30413ce"/>
    <xsd:import namespace="95385b66-9904-432c-98af-3ddd472784e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3dff8-f94b-4261-a989-f508c30413c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85b66-9904-432c-98af-3ddd472784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AD8109-0C11-496C-ABF5-0F22278103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13dff8-f94b-4261-a989-f508c30413ce"/>
    <ds:schemaRef ds:uri="95385b66-9904-432c-98af-3ddd472784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8049B5-5536-46F7-85A9-DA8EFF44E5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7C2C2D-8C32-415F-90FF-5B73025E218C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f13dff8-f94b-4261-a989-f508c30413ce"/>
    <ds:schemaRef ds:uri="http://purl.org/dc/terms/"/>
    <ds:schemaRef ds:uri="http://schemas.microsoft.com/office/2006/documentManagement/types"/>
    <ds:schemaRef ds:uri="95385b66-9904-432c-98af-3ddd472784e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Merkki</Template>
  <TotalTime>120</TotalTime>
  <Words>139</Words>
  <Application>Microsoft Office PowerPoint</Application>
  <PresentationFormat>Laajakuva</PresentationFormat>
  <Paragraphs>44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Comic Sans MS</vt:lpstr>
      <vt:lpstr>Gill Sans MT</vt:lpstr>
      <vt:lpstr>Impact</vt:lpstr>
      <vt:lpstr>Badge</vt:lpstr>
      <vt:lpstr>LiikuntaA  ja musiikkia  in english - halloween</vt:lpstr>
      <vt:lpstr>Lämmittelylaulu - Halloween</vt:lpstr>
      <vt:lpstr>Liikkumisverbejä- leikkilaulu</vt:lpstr>
      <vt:lpstr>Taskunoppa – liike, numerot ja hahmot yhdistyvät</vt:lpstr>
      <vt:lpstr>Nurkkaleikki</vt:lpstr>
      <vt:lpstr>Lätkäpallo kärpäslätkillä</vt:lpstr>
      <vt:lpstr>Mitä kaikkea varhentavassa kieltenopetuksessa voisikaan tarvita... </vt:lpstr>
      <vt:lpstr>Thank you and happy halloween! </vt:lpstr>
    </vt:vector>
  </TitlesOfParts>
  <Company>Sivistysosasto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Liikunta- ja musiikkipaja</dc:title>
  <dc:creator>Jenni Schorpp</dc:creator>
  <cp:lastModifiedBy>Jenni Schorpp</cp:lastModifiedBy>
  <cp:revision>357</cp:revision>
  <dcterms:created xsi:type="dcterms:W3CDTF">2019-09-20T11:43:46Z</dcterms:created>
  <dcterms:modified xsi:type="dcterms:W3CDTF">2019-10-11T13:47:57Z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0x0101004190861B7DF7A74C845BFC79C779F80F</vt:lpwstr>
  </property>
</Properties>
</file>