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ACCDBD-E971-4178-B816-4E4213C79B76}" v="856" dt="2019-03-06T11:49:12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iri Seitaniemi" userId="c19ede6246728ed0" providerId="LiveId" clId="{36ACCDBD-E971-4178-B816-4E4213C79B76}"/>
    <pc:docChg chg="undo custSel modSld">
      <pc:chgData name="Siiri Seitaniemi" userId="c19ede6246728ed0" providerId="LiveId" clId="{36ACCDBD-E971-4178-B816-4E4213C79B76}" dt="2019-03-06T11:49:12.177" v="855"/>
      <pc:docMkLst>
        <pc:docMk/>
      </pc:docMkLst>
      <pc:sldChg chg="modSp modAnim">
        <pc:chgData name="Siiri Seitaniemi" userId="c19ede6246728ed0" providerId="LiveId" clId="{36ACCDBD-E971-4178-B816-4E4213C79B76}" dt="2019-03-06T11:30:58.452" v="543"/>
        <pc:sldMkLst>
          <pc:docMk/>
          <pc:sldMk cId="0" sldId="257"/>
        </pc:sldMkLst>
        <pc:spChg chg="mod">
          <ac:chgData name="Siiri Seitaniemi" userId="c19ede6246728ed0" providerId="LiveId" clId="{36ACCDBD-E971-4178-B816-4E4213C79B76}" dt="2019-03-06T11:06:59.966" v="1" actId="114"/>
          <ac:spMkLst>
            <pc:docMk/>
            <pc:sldMk cId="0" sldId="257"/>
            <ac:spMk id="94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31:20.173" v="549"/>
        <pc:sldMkLst>
          <pc:docMk/>
          <pc:sldMk cId="0" sldId="258"/>
        </pc:sldMkLst>
        <pc:spChg chg="mod">
          <ac:chgData name="Siiri Seitaniemi" userId="c19ede6246728ed0" providerId="LiveId" clId="{36ACCDBD-E971-4178-B816-4E4213C79B76}" dt="2019-03-06T11:07:45.882" v="3" actId="20577"/>
          <ac:spMkLst>
            <pc:docMk/>
            <pc:sldMk cId="0" sldId="258"/>
            <ac:spMk id="100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32:16.613" v="561"/>
        <pc:sldMkLst>
          <pc:docMk/>
          <pc:sldMk cId="0" sldId="259"/>
        </pc:sldMkLst>
        <pc:spChg chg="mod">
          <ac:chgData name="Siiri Seitaniemi" userId="c19ede6246728ed0" providerId="LiveId" clId="{36ACCDBD-E971-4178-B816-4E4213C79B76}" dt="2019-03-06T11:08:05.404" v="5" actId="20577"/>
          <ac:spMkLst>
            <pc:docMk/>
            <pc:sldMk cId="0" sldId="259"/>
            <ac:spMk id="106" creationId="{00000000-0000-0000-0000-000000000000}"/>
          </ac:spMkLst>
        </pc:spChg>
      </pc:sldChg>
      <pc:sldChg chg="modAnim">
        <pc:chgData name="Siiri Seitaniemi" userId="c19ede6246728ed0" providerId="LiveId" clId="{36ACCDBD-E971-4178-B816-4E4213C79B76}" dt="2019-03-06T11:32:32.364" v="565"/>
        <pc:sldMkLst>
          <pc:docMk/>
          <pc:sldMk cId="0" sldId="260"/>
        </pc:sldMkLst>
      </pc:sldChg>
      <pc:sldChg chg="modAnim">
        <pc:chgData name="Siiri Seitaniemi" userId="c19ede6246728ed0" providerId="LiveId" clId="{36ACCDBD-E971-4178-B816-4E4213C79B76}" dt="2019-03-06T11:32:45.828" v="569"/>
        <pc:sldMkLst>
          <pc:docMk/>
          <pc:sldMk cId="0" sldId="261"/>
        </pc:sldMkLst>
      </pc:sldChg>
      <pc:sldChg chg="modSp modAnim">
        <pc:chgData name="Siiri Seitaniemi" userId="c19ede6246728ed0" providerId="LiveId" clId="{36ACCDBD-E971-4178-B816-4E4213C79B76}" dt="2019-03-06T11:32:58.106" v="573"/>
        <pc:sldMkLst>
          <pc:docMk/>
          <pc:sldMk cId="0" sldId="262"/>
        </pc:sldMkLst>
        <pc:spChg chg="mod">
          <ac:chgData name="Siiri Seitaniemi" userId="c19ede6246728ed0" providerId="LiveId" clId="{36ACCDBD-E971-4178-B816-4E4213C79B76}" dt="2019-03-06T11:09:15.799" v="7" actId="20577"/>
          <ac:spMkLst>
            <pc:docMk/>
            <pc:sldMk cId="0" sldId="262"/>
            <ac:spMk id="127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43:34.188" v="788"/>
        <pc:sldMkLst>
          <pc:docMk/>
          <pc:sldMk cId="0" sldId="263"/>
        </pc:sldMkLst>
        <pc:spChg chg="mod">
          <ac:chgData name="Siiri Seitaniemi" userId="c19ede6246728ed0" providerId="LiveId" clId="{36ACCDBD-E971-4178-B816-4E4213C79B76}" dt="2019-03-06T11:43:25.073" v="784" actId="20577"/>
          <ac:spMkLst>
            <pc:docMk/>
            <pc:sldMk cId="0" sldId="263"/>
            <ac:spMk id="133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43:58.968" v="791"/>
        <pc:sldMkLst>
          <pc:docMk/>
          <pc:sldMk cId="0" sldId="264"/>
        </pc:sldMkLst>
        <pc:spChg chg="mod">
          <ac:chgData name="Siiri Seitaniemi" userId="c19ede6246728ed0" providerId="LiveId" clId="{36ACCDBD-E971-4178-B816-4E4213C79B76}" dt="2019-03-06T11:11:14.080" v="34" actId="20577"/>
          <ac:spMkLst>
            <pc:docMk/>
            <pc:sldMk cId="0" sldId="264"/>
            <ac:spMk id="139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33:41.301" v="582"/>
        <pc:sldMkLst>
          <pc:docMk/>
          <pc:sldMk cId="0" sldId="265"/>
        </pc:sldMkLst>
        <pc:spChg chg="mod">
          <ac:chgData name="Siiri Seitaniemi" userId="c19ede6246728ed0" providerId="LiveId" clId="{36ACCDBD-E971-4178-B816-4E4213C79B76}" dt="2019-03-06T11:11:24.172" v="36" actId="113"/>
          <ac:spMkLst>
            <pc:docMk/>
            <pc:sldMk cId="0" sldId="265"/>
            <ac:spMk id="145" creationId="{00000000-0000-0000-0000-000000000000}"/>
          </ac:spMkLst>
        </pc:spChg>
      </pc:sldChg>
      <pc:sldChg chg="addSp modSp modAnim">
        <pc:chgData name="Siiri Seitaniemi" userId="c19ede6246728ed0" providerId="LiveId" clId="{36ACCDBD-E971-4178-B816-4E4213C79B76}" dt="2019-03-06T11:37:07.417" v="704"/>
        <pc:sldMkLst>
          <pc:docMk/>
          <pc:sldMk cId="0" sldId="266"/>
        </pc:sldMkLst>
        <pc:spChg chg="add mod">
          <ac:chgData name="Siiri Seitaniemi" userId="c19ede6246728ed0" providerId="LiveId" clId="{36ACCDBD-E971-4178-B816-4E4213C79B76}" dt="2019-03-06T11:36:59.547" v="702" actId="1076"/>
          <ac:spMkLst>
            <pc:docMk/>
            <pc:sldMk cId="0" sldId="266"/>
            <ac:spMk id="2" creationId="{51037EA5-6DC3-4AB2-BA86-899B8FEF511B}"/>
          </ac:spMkLst>
        </pc:spChg>
        <pc:spChg chg="mod">
          <ac:chgData name="Siiri Seitaniemi" userId="c19ede6246728ed0" providerId="LiveId" clId="{36ACCDBD-E971-4178-B816-4E4213C79B76}" dt="2019-03-06T11:11:37.199" v="37" actId="1076"/>
          <ac:spMkLst>
            <pc:docMk/>
            <pc:sldMk cId="0" sldId="266"/>
            <ac:spMk id="151" creationId="{00000000-0000-0000-0000-000000000000}"/>
          </ac:spMkLst>
        </pc:spChg>
        <pc:spChg chg="mod">
          <ac:chgData name="Siiri Seitaniemi" userId="c19ede6246728ed0" providerId="LiveId" clId="{36ACCDBD-E971-4178-B816-4E4213C79B76}" dt="2019-03-06T11:34:42.887" v="613" actId="1076"/>
          <ac:spMkLst>
            <pc:docMk/>
            <pc:sldMk cId="0" sldId="266"/>
            <ac:spMk id="152" creationId="{00000000-0000-0000-0000-000000000000}"/>
          </ac:spMkLst>
        </pc:spChg>
        <pc:spChg chg="mod">
          <ac:chgData name="Siiri Seitaniemi" userId="c19ede6246728ed0" providerId="LiveId" clId="{36ACCDBD-E971-4178-B816-4E4213C79B76}" dt="2019-03-06T11:36:53.964" v="701" actId="20577"/>
          <ac:spMkLst>
            <pc:docMk/>
            <pc:sldMk cId="0" sldId="266"/>
            <ac:spMk id="153" creationId="{00000000-0000-0000-0000-000000000000}"/>
          </ac:spMkLst>
        </pc:spChg>
        <pc:cxnChg chg="mod">
          <ac:chgData name="Siiri Seitaniemi" userId="c19ede6246728ed0" providerId="LiveId" clId="{36ACCDBD-E971-4178-B816-4E4213C79B76}" dt="2019-03-06T11:14:17.519" v="136" actId="1076"/>
          <ac:cxnSpMkLst>
            <pc:docMk/>
            <pc:sldMk cId="0" sldId="266"/>
            <ac:cxnSpMk id="154" creationId="{00000000-0000-0000-0000-000000000000}"/>
          </ac:cxnSpMkLst>
        </pc:cxnChg>
      </pc:sldChg>
      <pc:sldChg chg="modSp modAnim">
        <pc:chgData name="Siiri Seitaniemi" userId="c19ede6246728ed0" providerId="LiveId" clId="{36ACCDBD-E971-4178-B816-4E4213C79B76}" dt="2019-03-06T11:37:41.890" v="712"/>
        <pc:sldMkLst>
          <pc:docMk/>
          <pc:sldMk cId="0" sldId="267"/>
        </pc:sldMkLst>
        <pc:spChg chg="mod">
          <ac:chgData name="Siiri Seitaniemi" userId="c19ede6246728ed0" providerId="LiveId" clId="{36ACCDBD-E971-4178-B816-4E4213C79B76}" dt="2019-03-06T11:37:34.789" v="710" actId="20577"/>
          <ac:spMkLst>
            <pc:docMk/>
            <pc:sldMk cId="0" sldId="267"/>
            <ac:spMk id="160" creationId="{00000000-0000-0000-0000-000000000000}"/>
          </ac:spMkLst>
        </pc:spChg>
      </pc:sldChg>
      <pc:sldChg chg="modAnim">
        <pc:chgData name="Siiri Seitaniemi" userId="c19ede6246728ed0" providerId="LiveId" clId="{36ACCDBD-E971-4178-B816-4E4213C79B76}" dt="2019-03-06T11:37:55.398" v="716"/>
        <pc:sldMkLst>
          <pc:docMk/>
          <pc:sldMk cId="0" sldId="268"/>
        </pc:sldMkLst>
      </pc:sldChg>
      <pc:sldChg chg="modSp modAnim">
        <pc:chgData name="Siiri Seitaniemi" userId="c19ede6246728ed0" providerId="LiveId" clId="{36ACCDBD-E971-4178-B816-4E4213C79B76}" dt="2019-03-06T11:38:11.888" v="720"/>
        <pc:sldMkLst>
          <pc:docMk/>
          <pc:sldMk cId="0" sldId="269"/>
        </pc:sldMkLst>
        <pc:spChg chg="mod">
          <ac:chgData name="Siiri Seitaniemi" userId="c19ede6246728ed0" providerId="LiveId" clId="{36ACCDBD-E971-4178-B816-4E4213C79B76}" dt="2019-03-06T11:15:47.012" v="144" actId="20577"/>
          <ac:spMkLst>
            <pc:docMk/>
            <pc:sldMk cId="0" sldId="269"/>
            <ac:spMk id="172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38:32.570" v="726"/>
        <pc:sldMkLst>
          <pc:docMk/>
          <pc:sldMk cId="0" sldId="270"/>
        </pc:sldMkLst>
        <pc:spChg chg="mod">
          <ac:chgData name="Siiri Seitaniemi" userId="c19ede6246728ed0" providerId="LiveId" clId="{36ACCDBD-E971-4178-B816-4E4213C79B76}" dt="2019-03-06T11:15:52.404" v="147" actId="20577"/>
          <ac:spMkLst>
            <pc:docMk/>
            <pc:sldMk cId="0" sldId="270"/>
            <ac:spMk id="178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38:54.657" v="732"/>
        <pc:sldMkLst>
          <pc:docMk/>
          <pc:sldMk cId="0" sldId="271"/>
        </pc:sldMkLst>
        <pc:spChg chg="mod">
          <ac:chgData name="Siiri Seitaniemi" userId="c19ede6246728ed0" providerId="LiveId" clId="{36ACCDBD-E971-4178-B816-4E4213C79B76}" dt="2019-03-06T11:38:40.513" v="728" actId="1076"/>
          <ac:spMkLst>
            <pc:docMk/>
            <pc:sldMk cId="0" sldId="271"/>
            <ac:spMk id="184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49:12.177" v="855"/>
        <pc:sldMkLst>
          <pc:docMk/>
          <pc:sldMk cId="0" sldId="272"/>
        </pc:sldMkLst>
        <pc:spChg chg="mod">
          <ac:chgData name="Siiri Seitaniemi" userId="c19ede6246728ed0" providerId="LiveId" clId="{36ACCDBD-E971-4178-B816-4E4213C79B76}" dt="2019-03-06T11:48:55.480" v="853" actId="2710"/>
          <ac:spMkLst>
            <pc:docMk/>
            <pc:sldMk cId="0" sldId="272"/>
            <ac:spMk id="190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40:39.064" v="754"/>
        <pc:sldMkLst>
          <pc:docMk/>
          <pc:sldMk cId="0" sldId="273"/>
        </pc:sldMkLst>
        <pc:spChg chg="mod">
          <ac:chgData name="Siiri Seitaniemi" userId="c19ede6246728ed0" providerId="LiveId" clId="{36ACCDBD-E971-4178-B816-4E4213C79B76}" dt="2019-03-06T11:40:22.906" v="751" actId="1076"/>
          <ac:spMkLst>
            <pc:docMk/>
            <pc:sldMk cId="0" sldId="273"/>
            <ac:spMk id="196" creationId="{00000000-0000-0000-0000-000000000000}"/>
          </ac:spMkLst>
        </pc:spChg>
      </pc:sldChg>
      <pc:sldChg chg="modAnim">
        <pc:chgData name="Siiri Seitaniemi" userId="c19ede6246728ed0" providerId="LiveId" clId="{36ACCDBD-E971-4178-B816-4E4213C79B76}" dt="2019-03-06T11:40:57.545" v="757"/>
        <pc:sldMkLst>
          <pc:docMk/>
          <pc:sldMk cId="0" sldId="274"/>
        </pc:sldMkLst>
      </pc:sldChg>
      <pc:sldChg chg="modSp modAnim">
        <pc:chgData name="Siiri Seitaniemi" userId="c19ede6246728ed0" providerId="LiveId" clId="{36ACCDBD-E971-4178-B816-4E4213C79B76}" dt="2019-03-06T11:41:21.942" v="764"/>
        <pc:sldMkLst>
          <pc:docMk/>
          <pc:sldMk cId="0" sldId="275"/>
        </pc:sldMkLst>
        <pc:spChg chg="mod">
          <ac:chgData name="Siiri Seitaniemi" userId="c19ede6246728ed0" providerId="LiveId" clId="{36ACCDBD-E971-4178-B816-4E4213C79B76}" dt="2019-03-06T11:19:14.374" v="200" actId="20577"/>
          <ac:spMkLst>
            <pc:docMk/>
            <pc:sldMk cId="0" sldId="275"/>
            <ac:spMk id="208" creationId="{00000000-0000-0000-0000-000000000000}"/>
          </ac:spMkLst>
        </pc:spChg>
      </pc:sldChg>
      <pc:sldChg chg="modSp modAnim">
        <pc:chgData name="Siiri Seitaniemi" userId="c19ede6246728ed0" providerId="LiveId" clId="{36ACCDBD-E971-4178-B816-4E4213C79B76}" dt="2019-03-06T11:41:45.531" v="769" actId="1076"/>
        <pc:sldMkLst>
          <pc:docMk/>
          <pc:sldMk cId="0" sldId="276"/>
        </pc:sldMkLst>
        <pc:spChg chg="mod">
          <ac:chgData name="Siiri Seitaniemi" userId="c19ede6246728ed0" providerId="LiveId" clId="{36ACCDBD-E971-4178-B816-4E4213C79B76}" dt="2019-03-06T11:41:45.531" v="769" actId="1076"/>
          <ac:spMkLst>
            <pc:docMk/>
            <pc:sldMk cId="0" sldId="276"/>
            <ac:spMk id="213" creationId="{00000000-0000-0000-0000-000000000000}"/>
          </ac:spMkLst>
        </pc:spChg>
        <pc:spChg chg="mod">
          <ac:chgData name="Siiri Seitaniemi" userId="c19ede6246728ed0" providerId="LiveId" clId="{36ACCDBD-E971-4178-B816-4E4213C79B76}" dt="2019-03-06T11:41:42.969" v="768" actId="1076"/>
          <ac:spMkLst>
            <pc:docMk/>
            <pc:sldMk cId="0" sldId="276"/>
            <ac:spMk id="214" creationId="{00000000-0000-0000-0000-000000000000}"/>
          </ac:spMkLst>
        </pc:spChg>
      </pc:sldChg>
      <pc:sldChg chg="modAnim">
        <pc:chgData name="Siiri Seitaniemi" userId="c19ede6246728ed0" providerId="LiveId" clId="{36ACCDBD-E971-4178-B816-4E4213C79B76}" dt="2019-03-06T11:41:57.487" v="771"/>
        <pc:sldMkLst>
          <pc:docMk/>
          <pc:sldMk cId="0" sldId="277"/>
        </pc:sldMkLst>
      </pc:sldChg>
      <pc:sldChg chg="modAnim">
        <pc:chgData name="Siiri Seitaniemi" userId="c19ede6246728ed0" providerId="LiveId" clId="{36ACCDBD-E971-4178-B816-4E4213C79B76}" dt="2019-03-06T11:42:08.404" v="774"/>
        <pc:sldMkLst>
          <pc:docMk/>
          <pc:sldMk cId="0" sldId="278"/>
        </pc:sldMkLst>
      </pc:sldChg>
      <pc:sldChg chg="addSp delSp modSp modAnim">
        <pc:chgData name="Siiri Seitaniemi" userId="c19ede6246728ed0" providerId="LiveId" clId="{36ACCDBD-E971-4178-B816-4E4213C79B76}" dt="2019-03-06T11:47:35.009" v="838" actId="1076"/>
        <pc:sldMkLst>
          <pc:docMk/>
          <pc:sldMk cId="0" sldId="279"/>
        </pc:sldMkLst>
        <pc:spChg chg="add del mod">
          <ac:chgData name="Siiri Seitaniemi" userId="c19ede6246728ed0" providerId="LiveId" clId="{36ACCDBD-E971-4178-B816-4E4213C79B76}" dt="2019-03-06T11:27:20.951" v="378" actId="478"/>
          <ac:spMkLst>
            <pc:docMk/>
            <pc:sldMk cId="0" sldId="279"/>
            <ac:spMk id="2" creationId="{F4EC3710-A9F7-416E-BB83-7EB629D57855}"/>
          </ac:spMkLst>
        </pc:spChg>
        <pc:spChg chg="add del mod">
          <ac:chgData name="Siiri Seitaniemi" userId="c19ede6246728ed0" providerId="LiveId" clId="{36ACCDBD-E971-4178-B816-4E4213C79B76}" dt="2019-03-06T11:27:01.322" v="367" actId="767"/>
          <ac:spMkLst>
            <pc:docMk/>
            <pc:sldMk cId="0" sldId="279"/>
            <ac:spMk id="3" creationId="{250D8F94-D0EF-40EB-9246-3FCFC73C7E54}"/>
          </ac:spMkLst>
        </pc:spChg>
        <pc:spChg chg="mod">
          <ac:chgData name="Siiri Seitaniemi" userId="c19ede6246728ed0" providerId="LiveId" clId="{36ACCDBD-E971-4178-B816-4E4213C79B76}" dt="2019-03-06T11:20:17.293" v="201" actId="1076"/>
          <ac:spMkLst>
            <pc:docMk/>
            <pc:sldMk cId="0" sldId="279"/>
            <ac:spMk id="231" creationId="{00000000-0000-0000-0000-000000000000}"/>
          </ac:spMkLst>
        </pc:spChg>
        <pc:spChg chg="mod">
          <ac:chgData name="Siiri Seitaniemi" userId="c19ede6246728ed0" providerId="LiveId" clId="{36ACCDBD-E971-4178-B816-4E4213C79B76}" dt="2019-03-06T11:47:35.009" v="838" actId="1076"/>
          <ac:spMkLst>
            <pc:docMk/>
            <pc:sldMk cId="0" sldId="279"/>
            <ac:spMk id="23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2" name="Google Shape;14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8" name="Google Shape;14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7" name="Google Shape;15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3" name="Google Shape;16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9" name="Google Shape;16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5" name="Google Shape;17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81" name="Google Shape;18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87" name="Google Shape;18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93" name="Google Shape;19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99" name="Google Shape;19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05" name="Google Shape;20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11" name="Google Shape;21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17" name="Google Shape;21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3" name="Google Shape;22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9" name="Google Shape;22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  <a:endParaRPr/>
          </a:p>
        </p:txBody>
      </p:sp>
      <p:sp>
        <p:nvSpPr>
          <p:cNvPr id="113" name="Google Shape;113;p5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6" name="Google Shape;13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gths_kielioppidia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1"/>
          </p:nvPr>
        </p:nvSpPr>
        <p:spPr>
          <a:xfrm>
            <a:off x="395536" y="1484783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objekti sijoitetaan lauseessa ennen objektiivia, tulee objektiivin eteen prepositio ’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ts val="75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Siis: 	</a:t>
            </a:r>
            <a:r>
              <a:rPr lang="fi-FI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640"/>
              </a:spcBef>
              <a:spcAft>
                <a:spcPts val="0"/>
              </a:spcAft>
              <a:buClr>
                <a:srgbClr val="2DA2BF"/>
              </a:buClr>
              <a:buSzPts val="75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predikaatti + objektiivi + objekti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 +   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  +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TAI</a:t>
            </a:r>
            <a:endParaRPr dirty="0"/>
          </a:p>
          <a:p>
            <a:pPr marL="0" marR="0" lvl="0" indent="0" algn="l" rtl="0">
              <a:lnSpc>
                <a:spcPct val="6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predikaatti + objekti + </a:t>
            </a:r>
            <a:r>
              <a:rPr lang="fi-FI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to/for 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objektiivi</a:t>
            </a:r>
            <a:endParaRPr dirty="0"/>
          </a:p>
          <a:p>
            <a:pPr marL="0" marR="0" lvl="0" indent="0" algn="l" rtl="0">
              <a:lnSpc>
                <a:spcPct val="6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+ 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   +     to 	    +  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1"/>
          </p:nvPr>
        </p:nvSpPr>
        <p:spPr>
          <a:xfrm>
            <a:off x="369664" y="1071683"/>
            <a:ext cx="8424935" cy="1584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Preposition valinta riippuu predikaattiverbistä.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</a:t>
            </a:r>
            <a:r>
              <a:rPr lang="fi-FI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endParaRPr dirty="0"/>
          </a:p>
        </p:txBody>
      </p:sp>
      <p:sp>
        <p:nvSpPr>
          <p:cNvPr id="152" name="Google Shape;152;p23"/>
          <p:cNvSpPr txBox="1"/>
          <p:nvPr/>
        </p:nvSpPr>
        <p:spPr>
          <a:xfrm>
            <a:off x="467543" y="2132370"/>
            <a:ext cx="3312367" cy="3980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ook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ring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uy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cook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keep</a:t>
            </a:r>
            <a:endParaRPr lang="fi-FI" sz="24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make</a:t>
            </a:r>
            <a:r>
              <a:rPr lang="fi-FI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save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3"/>
          <p:cNvSpPr txBox="1"/>
          <p:nvPr/>
        </p:nvSpPr>
        <p:spPr>
          <a:xfrm>
            <a:off x="4834159" y="2132370"/>
            <a:ext cx="2434386" cy="4831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ive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/loan	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offer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ost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romise</a:t>
            </a:r>
            <a:endParaRPr lang="fi-FI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endParaRPr lang="fi-FI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ell</a:t>
            </a:r>
            <a:endParaRPr lang="fi-FI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send</a:t>
            </a:r>
            <a:endParaRPr lang="fi-FI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4" name="Google Shape;154;p23"/>
          <p:cNvCxnSpPr/>
          <p:nvPr/>
        </p:nvCxnSpPr>
        <p:spPr>
          <a:xfrm>
            <a:off x="4243805" y="2502227"/>
            <a:ext cx="0" cy="3240359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39999" dist="20000" dir="5400000" rotWithShape="0">
              <a:srgbClr val="000000">
                <a:alpha val="37254"/>
              </a:srgbClr>
            </a:outerShdw>
          </a:effectLst>
        </p:spPr>
      </p:cxnSp>
      <p:sp>
        <p:nvSpPr>
          <p:cNvPr id="2" name="Tekstiruutu 1">
            <a:extLst>
              <a:ext uri="{FF2B5EF4-FFF2-40B4-BE49-F238E27FC236}">
                <a16:creationId xmlns:a16="http://schemas.microsoft.com/office/drawing/2014/main" id="{51037EA5-6DC3-4AB2-BA86-899B8FEF511B}"/>
              </a:ext>
            </a:extLst>
          </p:cNvPr>
          <p:cNvSpPr txBox="1"/>
          <p:nvPr/>
        </p:nvSpPr>
        <p:spPr>
          <a:xfrm>
            <a:off x="7063273" y="2132370"/>
            <a:ext cx="1259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show </a:t>
            </a:r>
          </a:p>
          <a:p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tell</a:t>
            </a:r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build="p"/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  <a:endParaRPr/>
          </a:p>
        </p:txBody>
      </p:sp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251519" y="1268759"/>
            <a:ext cx="8892479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Seuraavien verbien kanssa on käytettävä objektiivin edellä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aina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prepositiota ’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’: 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belong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declare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describe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devote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explain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happen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introduce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mention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reply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speak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suggest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						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(ks. kirjan s. 138)</a:t>
            </a: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ts val="75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suggested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me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visit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He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suggested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visit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me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rules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game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Can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rules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game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  <a:endParaRPr/>
          </a:p>
        </p:txBody>
      </p:sp>
      <p:sp>
        <p:nvSpPr>
          <p:cNvPr id="166" name="Google Shape;166;p25"/>
          <p:cNvSpPr txBox="1">
            <a:spLocks noGrp="1"/>
          </p:cNvSpPr>
          <p:nvPr>
            <p:ph type="body" idx="1"/>
          </p:nvPr>
        </p:nvSpPr>
        <p:spPr>
          <a:xfrm>
            <a:off x="251519" y="1340767"/>
            <a:ext cx="8892479" cy="489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Verbiin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sen merkitessä ’sanoa’, ’kertoa’, ’kehottaa’ tai ’käskeä’, liittyy lähes aina objektiivi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(kenelle kerrotaan)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toisin kuin suomessa.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Isaac kertoi tarinansa.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ts val="75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Isaac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me/us/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Justin sanoi etsivänsä aarretta.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Justin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me/us/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them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treasure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>
            <a:spLocks noGrp="1"/>
          </p:cNvSpPr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6"/>
          <p:cNvSpPr txBox="1">
            <a:spLocks noGrp="1"/>
          </p:cNvSpPr>
          <p:nvPr>
            <p:ph type="body" idx="1"/>
          </p:nvPr>
        </p:nvSpPr>
        <p:spPr>
          <a:xfrm>
            <a:off x="251519" y="1268759"/>
            <a:ext cx="8892479" cy="489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Ilmaise kahdella tavalla.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Malli:  	 Annie antoi ruusut äidilleen.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lang="fi-FI" sz="2200" i="1" dirty="0">
                <a:solidFill>
                  <a:srgbClr val="000000"/>
                </a:solidFill>
              </a:rPr>
              <a:t>		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Annie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mother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roses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None/>
            </a:pPr>
            <a:r>
              <a:rPr lang="fi-FI" sz="2200" i="1" dirty="0">
                <a:solidFill>
                  <a:srgbClr val="000000"/>
                </a:solidFill>
              </a:rPr>
              <a:t>		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Annie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roses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mother</a:t>
            </a:r>
            <a:r>
              <a:rPr lang="fi-FI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Haen sinulle juoman.</a:t>
            </a:r>
            <a:endParaRPr dirty="0"/>
          </a:p>
          <a:p>
            <a:pPr marL="5715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drink.   </a:t>
            </a:r>
            <a:endParaRPr dirty="0"/>
          </a:p>
          <a:p>
            <a:pPr marL="5715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drink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Näytin aarrekartan Julesille.</a:t>
            </a:r>
            <a:endParaRPr dirty="0"/>
          </a:p>
          <a:p>
            <a:pPr marL="5715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Jules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571500" marR="0" lvl="1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Jules.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"/>
          <p:cNvSpPr txBox="1">
            <a:spLocks noGrp="1"/>
          </p:cNvSpPr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7"/>
          <p:cNvSpPr txBox="1">
            <a:spLocks noGrp="1"/>
          </p:cNvSpPr>
          <p:nvPr>
            <p:ph type="body" idx="1"/>
          </p:nvPr>
        </p:nvSpPr>
        <p:spPr>
          <a:xfrm>
            <a:off x="251519" y="1052736"/>
            <a:ext cx="8892479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Me lähetimme viestin rouva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Matthewsille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11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Matthews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Matthews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4. Voisitko tehdä minulle kupin kaakaota?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 a cup of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cup of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Meidän täytyy ostaa kauniit ilmapallot lapsille.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11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beautiful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balloons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beautiful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balloons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8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90"/>
              <a:buFont typeface="Calibri"/>
              <a:buNone/>
            </a:pPr>
            <a:r>
              <a:rPr lang="fi-FI" sz="395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Erityistapauksia 1</a:t>
            </a:r>
            <a:endParaRPr sz="3959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8"/>
          <p:cNvSpPr txBox="1">
            <a:spLocks noGrp="1"/>
          </p:cNvSpPr>
          <p:nvPr>
            <p:ph type="body" idx="1"/>
          </p:nvPr>
        </p:nvSpPr>
        <p:spPr>
          <a:xfrm>
            <a:off x="251522" y="1559426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3200"/>
              <a:buNone/>
            </a:pP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3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’-alkuiset lauseet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’-alkuinen lause on merkityksessä ’niin minäkin’/’sinäkin’/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 sanajärjestys käänteinen eli predikaattiverbi on ennen subjektia.</a:t>
            </a:r>
            <a:endParaRPr dirty="0"/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Minun mielestäni tämä on paras konsertti ikinä! – Niin minunkin!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concert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–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Laitan siitä upean arvostelun verkkoon. – Niin mekin.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it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online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–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9"/>
          <p:cNvSpPr txBox="1">
            <a:spLocks noGrp="1"/>
          </p:cNvSpPr>
          <p:nvPr>
            <p:ph type="title"/>
          </p:nvPr>
        </p:nvSpPr>
        <p:spPr>
          <a:xfrm>
            <a:off x="421195" y="61942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Erityistapauksia 1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24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4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9"/>
          <p:cNvSpPr txBox="1">
            <a:spLocks noGrp="1"/>
          </p:cNvSpPr>
          <p:nvPr>
            <p:ph type="body" idx="1"/>
          </p:nvPr>
        </p:nvSpPr>
        <p:spPr>
          <a:xfrm>
            <a:off x="323527" y="141151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Huomaa merkityksen ero käänteisen ja suoran sanajärjestyksen kohdalla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sz="2800" dirty="0">
              <a:solidFill>
                <a:srgbClr val="2DA2BF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dirty="0">
                <a:solidFill>
                  <a:srgbClr val="2DA2BF"/>
                </a:solidFill>
              </a:rPr>
              <a:t>Käänteinen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</a:rPr>
              <a:t>wanted</a:t>
            </a:r>
            <a:r>
              <a:rPr lang="fi-FI" sz="2800" b="0" i="0" u="none" strike="noStrike" cap="none" dirty="0">
                <a:solidFill>
                  <a:schemeClr val="dk1"/>
                </a:solidFill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</a:rPr>
              <a:t>eat</a:t>
            </a:r>
            <a:r>
              <a:rPr lang="fi-FI" sz="2800" b="0" i="0" u="none" strike="noStrike" cap="none" dirty="0">
                <a:solidFill>
                  <a:schemeClr val="dk1"/>
                </a:solidFill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</a:rPr>
              <a:t>chocolates</a:t>
            </a:r>
            <a:r>
              <a:rPr lang="fi-FI" sz="2800" b="0" i="0" u="none" strike="noStrike" cap="none" dirty="0">
                <a:solidFill>
                  <a:schemeClr val="dk1"/>
                </a:solidFill>
              </a:rPr>
              <a:t> – </a:t>
            </a:r>
            <a:r>
              <a:rPr lang="fi-FI" sz="2800" b="0" i="0" u="none" strike="noStrike" cap="none" dirty="0" err="1">
                <a:solidFill>
                  <a:schemeClr val="dk1"/>
                </a:solidFill>
              </a:rPr>
              <a:t>So</a:t>
            </a:r>
            <a:r>
              <a:rPr lang="fi-FI" sz="2800" b="1" i="0" u="none" strike="noStrike" cap="none" dirty="0">
                <a:solidFill>
                  <a:schemeClr val="dk1"/>
                </a:solidFill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</a:rPr>
              <a:t>did</a:t>
            </a:r>
            <a:r>
              <a:rPr lang="fi-FI" sz="2800" b="1" i="0" u="none" strike="noStrike" cap="none" dirty="0">
                <a:solidFill>
                  <a:schemeClr val="dk1"/>
                </a:solidFill>
              </a:rPr>
              <a:t> I</a:t>
            </a:r>
            <a:r>
              <a:rPr lang="fi-FI" sz="2800" b="0" i="0" u="none" strike="noStrike" cap="none" dirty="0">
                <a:solidFill>
                  <a:schemeClr val="dk1"/>
                </a:solidFill>
              </a:rPr>
              <a:t>.</a:t>
            </a:r>
            <a:endParaRPr lang="fi-FI" sz="28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dirty="0">
                <a:solidFill>
                  <a:srgbClr val="2DA2BF"/>
                </a:solidFill>
              </a:rPr>
              <a:t>Halusin syödä kaikki suklaat. – Niin minäkin.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endParaRPr sz="2800" b="0" i="0" u="none" strike="noStrike" cap="none" dirty="0">
              <a:solidFill>
                <a:srgbClr val="2DA2B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dirty="0">
                <a:solidFill>
                  <a:srgbClr val="2DA2BF"/>
                </a:solidFill>
              </a:rPr>
              <a:t>Suora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dirty="0" err="1">
                <a:solidFill>
                  <a:schemeClr val="dk1"/>
                </a:solidFill>
              </a:rPr>
              <a:t>wanted</a:t>
            </a:r>
            <a:r>
              <a:rPr lang="fi-FI" sz="2800" dirty="0">
                <a:solidFill>
                  <a:schemeClr val="dk1"/>
                </a:solidFill>
              </a:rPr>
              <a:t> to </a:t>
            </a:r>
            <a:r>
              <a:rPr lang="fi-FI" sz="2800" dirty="0" err="1">
                <a:solidFill>
                  <a:schemeClr val="dk1"/>
                </a:solidFill>
              </a:rPr>
              <a:t>eat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all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chocolates</a:t>
            </a:r>
            <a:r>
              <a:rPr lang="fi-FI" sz="2800" dirty="0">
                <a:solidFill>
                  <a:schemeClr val="dk1"/>
                </a:solidFill>
              </a:rPr>
              <a:t> – and </a:t>
            </a:r>
            <a:r>
              <a:rPr lang="fi-FI" sz="2800" dirty="0" err="1">
                <a:solidFill>
                  <a:schemeClr val="dk1"/>
                </a:solidFill>
              </a:rPr>
              <a:t>so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did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dirty="0">
                <a:solidFill>
                  <a:srgbClr val="2DA2BF"/>
                </a:solidFill>
              </a:rPr>
              <a:t>Halusin </a:t>
            </a:r>
            <a:r>
              <a:rPr lang="fi-FI" sz="2800" b="0" i="0" u="none" strike="noStrike" cap="none" dirty="0">
                <a:solidFill>
                  <a:srgbClr val="2DA2BF"/>
                </a:solidFill>
              </a:rPr>
              <a:t>syödä kaikki suklaat – ja niin minä teinkin.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lang="fi-FI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>
            <a:spLocks noGrp="1"/>
          </p:cNvSpPr>
          <p:nvPr>
            <p:ph type="title"/>
          </p:nvPr>
        </p:nvSpPr>
        <p:spPr>
          <a:xfrm>
            <a:off x="590871" y="466358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b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Erityistapauksia 2</a:t>
            </a:r>
            <a:b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30"/>
          <p:cNvSpPr txBox="1">
            <a:spLocks noGrp="1"/>
          </p:cNvSpPr>
          <p:nvPr>
            <p:ph type="body" idx="1"/>
          </p:nvPr>
        </p:nvSpPr>
        <p:spPr>
          <a:xfrm>
            <a:off x="323529" y="1191477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800"/>
              <a:buFont typeface="Arial"/>
              <a:buNone/>
            </a:pP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Kiellolla alkavat lauseet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Muodollisessa kielessä voidaan lause aloittaa kiellolla tai rajoituksella. Tällöin sanajärjestys on kysymyslauseen sanajärjestys:</a:t>
            </a:r>
            <a:endParaRPr dirty="0"/>
          </a:p>
          <a:p>
            <a:pPr marL="457200" marR="0" lvl="1" indent="0" algn="l" rtl="0">
              <a:lnSpc>
                <a:spcPct val="7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(lisätään tarvittaessa 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457200" marR="0" lvl="1" indent="0" algn="l" rtl="0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+ SUBJEKTI </a:t>
            </a:r>
            <a:endParaRPr dirty="0"/>
          </a:p>
          <a:p>
            <a:pPr marL="457200" marR="0" lvl="1" indent="0" algn="l" rtl="0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+ PÄÄVERBI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Esim.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question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		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➔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1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90"/>
              <a:buFont typeface="Calibri"/>
              <a:buNone/>
            </a:pPr>
            <a:r>
              <a:rPr lang="fi-FI" sz="395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Erityistapauksia 2</a:t>
            </a:r>
            <a:br>
              <a:rPr lang="fi-FI" sz="395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959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1"/>
          <p:cNvSpPr txBox="1">
            <a:spLocks noGrp="1"/>
          </p:cNvSpPr>
          <p:nvPr>
            <p:ph type="body" idx="1"/>
          </p:nvPr>
        </p:nvSpPr>
        <p:spPr>
          <a:xfrm>
            <a:off x="323528" y="1196751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Kysymyslauseen sanajärjestys:</a:t>
            </a:r>
            <a:endParaRPr dirty="0"/>
          </a:p>
          <a:p>
            <a:pPr marL="457200" marR="0" lvl="1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APUVERBI + SUBJEKTI + PÄÄVERBI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600"/>
              <a:buFont typeface="Arial"/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kiellolla tai rajoituksella alkavaksi.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knew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Little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house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million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go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house!</a:t>
            </a:r>
            <a:endParaRPr dirty="0"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liikkuvat määreet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3"/>
              <a:buFont typeface="Arial"/>
              <a:buNone/>
            </a:pP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Muistathan väitelauseen perussanajärjestyksen: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703"/>
              <a:buFont typeface="Arial"/>
              <a:buNone/>
            </a:pPr>
            <a:r>
              <a:rPr lang="fi-FI" sz="2812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SPOTPA 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tapa + paikka + aika)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accent1"/>
              </a:buClr>
              <a:buSzPts val="703"/>
              <a:buFont typeface="Arial"/>
              <a:buNone/>
            </a:pPr>
            <a:endParaRPr sz="2812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703"/>
              <a:buFont typeface="Arial"/>
              <a:buNone/>
            </a:pP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Seuraavassa tarkastellaan tapauksia, jotka täydentävät tätä perussanajärjestystä.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ts val="469"/>
              <a:buFont typeface="Arial"/>
              <a:buNone/>
            </a:pPr>
            <a:endParaRPr sz="1875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37"/>
              </a:spcBef>
              <a:spcAft>
                <a:spcPts val="0"/>
              </a:spcAft>
              <a:buClr>
                <a:schemeClr val="dk1"/>
              </a:buClr>
              <a:buSzPts val="797"/>
              <a:buFont typeface="Arial"/>
              <a:buNone/>
            </a:pPr>
            <a:r>
              <a:rPr lang="fi-FI" sz="3187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Liikkuvat määreet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ts val="547"/>
              <a:buFont typeface="Arial"/>
              <a:buNone/>
            </a:pPr>
            <a:r>
              <a:rPr lang="fi-FI" sz="2187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Esim</a:t>
            </a:r>
            <a:r>
              <a:rPr lang="fi-FI" sz="2187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ts val="547"/>
              <a:buFont typeface="Arial"/>
              <a:buNone/>
            </a:pP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hardly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nearly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rarely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seldom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sometimes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endParaRPr sz="2187" b="1" i="1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ts val="547"/>
              <a:buFont typeface="Arial"/>
              <a:buNone/>
            </a:pPr>
            <a:r>
              <a:rPr lang="fi-FI" sz="2187" b="0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					</a:t>
            </a:r>
            <a:r>
              <a:rPr lang="fi-FI" sz="2187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ks. kirjan s. 136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2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90"/>
              <a:buFont typeface="Calibri"/>
              <a:buNone/>
            </a:pPr>
            <a:r>
              <a:rPr lang="fi-FI" sz="395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Erityistapauksia 3</a:t>
            </a:r>
            <a:br>
              <a:rPr lang="fi-FI" sz="395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959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2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800"/>
              <a:buFont typeface="Arial"/>
              <a:buNone/>
            </a:pP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3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’-sanan jättäminen pois ehtolauseen alusta</a:t>
            </a:r>
            <a:endParaRPr dirty="0"/>
          </a:p>
          <a:p>
            <a:pPr marL="342900" marR="0" lvl="0" indent="-342900" algn="l" rtl="0">
              <a:lnSpc>
                <a:spcPct val="80000"/>
              </a:lnSpc>
              <a:spcBef>
                <a:spcPts val="1272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Muodollisessa kielessä on mahdollista jättää ehtolauseen aloittava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jos lauseessa on apuverbi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Tällöin sanajärjestys on sama kuin kysymyslauseessa:</a:t>
            </a:r>
            <a:endParaRPr dirty="0"/>
          </a:p>
          <a:p>
            <a:pPr marL="457200" marR="0" lvl="1" indent="0" algn="l" rtl="0">
              <a:lnSpc>
                <a:spcPct val="80000"/>
              </a:lnSpc>
              <a:spcBef>
                <a:spcPts val="1176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/ 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/ 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’)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457200" marR="0" lvl="1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+ SUBJEKTI </a:t>
            </a:r>
            <a:endParaRPr dirty="0"/>
          </a:p>
          <a:p>
            <a:pPr marL="457200" marR="0" lvl="1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+ PÄÄVERBI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Esim.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2800" b="0" i="0" u="none" strike="noStrike" cap="none" dirty="0">
              <a:solidFill>
                <a:schemeClr val="accent1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3"/>
          <p:cNvSpPr txBox="1">
            <a:spLocks noGrp="1"/>
          </p:cNvSpPr>
          <p:nvPr>
            <p:ph type="title"/>
          </p:nvPr>
        </p:nvSpPr>
        <p:spPr>
          <a:xfrm>
            <a:off x="467543" y="62069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Erityistapauksia 3</a:t>
            </a:r>
            <a:b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6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33"/>
          <p:cNvSpPr txBox="1">
            <a:spLocks noGrp="1"/>
          </p:cNvSpPr>
          <p:nvPr>
            <p:ph type="body" idx="1"/>
          </p:nvPr>
        </p:nvSpPr>
        <p:spPr>
          <a:xfrm>
            <a:off x="333871" y="1088738"/>
            <a:ext cx="8496944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Jätä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 pois ja käännä sanajärjestys.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home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open.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Amy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home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me,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open.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c. 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inside,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inside,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br>
              <a:rPr lang="fi-FI" sz="4000">
                <a:solidFill>
                  <a:srgbClr val="2DA2BF"/>
                </a:solidFill>
              </a:rPr>
            </a:br>
            <a:r>
              <a:rPr lang="fi-FI" sz="4000">
                <a:solidFill>
                  <a:srgbClr val="2DA2BF"/>
                </a:solidFill>
              </a:rPr>
              <a:t>Activate</a:t>
            </a:r>
            <a:r>
              <a:rPr lang="fi-FI" sz="3600" b="0">
                <a:solidFill>
                  <a:srgbClr val="2DA2BF"/>
                </a:solidFill>
              </a:rPr>
              <a:t>.</a:t>
            </a:r>
            <a:br>
              <a:rPr lang="fi-FI" sz="3600" b="0">
                <a:solidFill>
                  <a:srgbClr val="2DA2BF"/>
                </a:solidFill>
              </a:rPr>
            </a:br>
            <a:endParaRPr sz="40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34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Bändi on todella nauttinut keikastaan. -  Ja niin olemme mekin.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enjoyed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– And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(käänteinen)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17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Olet pudottanut mustikkahilloa paidallesi. 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–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Auts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no niinpä näyn tehneen.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dropped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blueberry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shirt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	–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(suora)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br>
              <a:rPr lang="fi-FI" sz="4000">
                <a:solidFill>
                  <a:srgbClr val="2DA2BF"/>
                </a:solidFill>
              </a:rPr>
            </a:br>
            <a:r>
              <a:rPr lang="fi-FI" sz="4000">
                <a:solidFill>
                  <a:srgbClr val="2DA2BF"/>
                </a:solidFill>
              </a:rPr>
              <a:t>Activate</a:t>
            </a:r>
            <a:br>
              <a:rPr lang="fi-FI" sz="4000">
                <a:solidFill>
                  <a:srgbClr val="2DA2BF"/>
                </a:solidFill>
              </a:rPr>
            </a:br>
            <a:endParaRPr sz="40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35"/>
          <p:cNvSpPr txBox="1">
            <a:spLocks noGrp="1"/>
          </p:cNvSpPr>
          <p:nvPr>
            <p:ph type="body" idx="1"/>
          </p:nvPr>
        </p:nvSpPr>
        <p:spPr>
          <a:xfrm>
            <a:off x="162963" y="1297180"/>
            <a:ext cx="9056703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Aloita lihavoidulla sanalla/sanoilla.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I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heard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such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heard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hear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until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5715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until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3.Our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relax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family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is  home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home 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          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relax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6"/>
          <p:cNvSpPr txBox="1">
            <a:spLocks noGrp="1"/>
          </p:cNvSpPr>
          <p:nvPr>
            <p:ph type="title"/>
          </p:nvPr>
        </p:nvSpPr>
        <p:spPr>
          <a:xfrm>
            <a:off x="457200" y="422718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 err="1">
                <a:solidFill>
                  <a:srgbClr val="2DA2BF"/>
                </a:solidFill>
              </a:rPr>
              <a:t>Activate</a:t>
            </a:r>
            <a:br>
              <a:rPr lang="fi-FI" sz="4000" dirty="0">
                <a:solidFill>
                  <a:srgbClr val="2DA2BF"/>
                </a:solidFill>
              </a:rPr>
            </a:br>
            <a:endParaRPr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6"/>
          <p:cNvSpPr txBox="1">
            <a:spLocks noGrp="1"/>
          </p:cNvSpPr>
          <p:nvPr>
            <p:ph type="body" idx="1"/>
          </p:nvPr>
        </p:nvSpPr>
        <p:spPr>
          <a:xfrm>
            <a:off x="377706" y="1188639"/>
            <a:ext cx="8568951" cy="5400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Täydennä lauseet, mutta älä käytä sanaa ’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  <a:endParaRPr dirty="0"/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>
              <a:spcBef>
                <a:spcPts val="560"/>
              </a:spcBef>
              <a:buClr>
                <a:schemeClr val="dk1"/>
              </a:buClr>
              <a:buSzPts val="2800"/>
              <a:buAutoNum type="arabicPeriod"/>
            </a:pPr>
            <a:r>
              <a:rPr lang="fi-FI" sz="2800" i="1" u="sng" dirty="0"/>
              <a:t>Jos olisit ollut </a:t>
            </a:r>
            <a:r>
              <a:rPr lang="fi-FI" sz="2800" b="0" i="0" strike="noStrike" cap="none" dirty="0" err="1">
                <a:solidFill>
                  <a:schemeClr val="dk1"/>
                </a:solidFill>
              </a:rPr>
              <a:t>more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would’ve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i="1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i="1" dirty="0"/>
          </a:p>
          <a:p>
            <a:pPr marL="0" lvl="0" indent="0"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fi-FI" sz="2800" b="1" i="1" dirty="0">
                <a:solidFill>
                  <a:schemeClr val="dk1"/>
                </a:solidFill>
              </a:rPr>
              <a:t>	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you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been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more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understanding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dirty="0" err="1">
                <a:solidFill>
                  <a:schemeClr val="dk1"/>
                </a:solidFill>
              </a:rPr>
              <a:t>would’ve</a:t>
            </a:r>
            <a:r>
              <a:rPr lang="fi-FI" sz="2800" dirty="0">
                <a:solidFill>
                  <a:schemeClr val="dk1"/>
                </a:solidFill>
              </a:rPr>
              <a:t> 	</a:t>
            </a:r>
            <a:r>
              <a:rPr lang="fi-FI" sz="2800" dirty="0" err="1">
                <a:solidFill>
                  <a:schemeClr val="dk1"/>
                </a:solidFill>
              </a:rPr>
              <a:t>stayed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0" lvl="0" indent="0">
              <a:spcBef>
                <a:spcPts val="560"/>
              </a:spcBef>
              <a:buClr>
                <a:schemeClr val="dk1"/>
              </a:buClr>
              <a:buSzPts val="700"/>
              <a:buNone/>
            </a:pPr>
            <a:r>
              <a:rPr lang="fi-FI" sz="2800" dirty="0">
                <a:solidFill>
                  <a:schemeClr val="dk1"/>
                </a:solidFill>
              </a:rPr>
              <a:t>2.   </a:t>
            </a:r>
            <a:r>
              <a:rPr lang="fi-FI" sz="2800" i="1" u="sng" dirty="0">
                <a:solidFill>
                  <a:srgbClr val="2DA2BF"/>
                </a:solidFill>
              </a:rPr>
              <a:t>Jos olisin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again</a:t>
            </a:r>
            <a:r>
              <a:rPr lang="fi-FI" sz="2800" dirty="0">
                <a:solidFill>
                  <a:schemeClr val="dk1"/>
                </a:solidFill>
              </a:rPr>
              <a:t>. 	</a:t>
            </a:r>
            <a:endParaRPr sz="2800" dirty="0">
              <a:solidFill>
                <a:schemeClr val="dk1"/>
              </a:solidFill>
            </a:endParaRPr>
          </a:p>
          <a:p>
            <a:pPr marL="571500" lvl="1" indent="0" algn="l" rtl="0">
              <a:spcBef>
                <a:spcPts val="560"/>
              </a:spcBef>
              <a:spcAft>
                <a:spcPts val="0"/>
              </a:spcAft>
              <a:buSzPts val="600"/>
              <a:buNone/>
            </a:pPr>
            <a:r>
              <a:rPr lang="fi-FI" sz="2400" b="1" dirty="0"/>
              <a:t>	</a:t>
            </a:r>
            <a:r>
              <a:rPr lang="fi-FI" b="1" dirty="0" err="1"/>
              <a:t>Were</a:t>
            </a:r>
            <a:r>
              <a:rPr lang="fi-FI" b="1" dirty="0"/>
              <a:t> I </a:t>
            </a:r>
            <a:r>
              <a:rPr lang="fi-FI" b="1" dirty="0" err="1"/>
              <a:t>you</a:t>
            </a:r>
            <a:r>
              <a:rPr lang="fi-FI" b="1" dirty="0"/>
              <a:t>, </a:t>
            </a:r>
            <a:r>
              <a:rPr lang="fi-FI" dirty="0"/>
              <a:t>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certainly</a:t>
            </a:r>
            <a:r>
              <a:rPr lang="fi-FI" dirty="0"/>
              <a:t> </a:t>
            </a:r>
            <a:r>
              <a:rPr lang="fi-FI" dirty="0" err="1"/>
              <a:t>call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again</a:t>
            </a:r>
            <a:r>
              <a:rPr lang="fi-FI" dirty="0"/>
              <a:t>.</a:t>
            </a:r>
          </a:p>
          <a:p>
            <a:pPr marL="571500" lvl="1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SzPts val="600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 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i="1" u="sng" dirty="0">
                <a:solidFill>
                  <a:srgbClr val="2DA2BF"/>
                </a:solidFill>
              </a:rPr>
              <a:t>jos sattuisit löytämään</a:t>
            </a:r>
            <a:r>
              <a:rPr lang="fi-FI" sz="2800" b="0" i="0" strike="noStrike" cap="none" dirty="0">
                <a:solidFill>
                  <a:schemeClr val="dk1"/>
                </a:solidFill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i="1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1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liikkuvat määreet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Tarkastele liikkuvan määreen sijaintia suhteessa lauseen predikaattiin.</a:t>
            </a:r>
            <a:endParaRPr dirty="0"/>
          </a:p>
          <a:p>
            <a:pPr marL="457200" lvl="0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c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hemistry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cycles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lvl="0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enjoys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lvl="0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lvl="0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extra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energetic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lvl="0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lvl="0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Liikkuvan määreen paikka</a:t>
            </a:r>
            <a:endParaRPr sz="4000" b="1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416224" y="1423928"/>
            <a:ext cx="8280919" cy="518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dk1"/>
                </a:solidFill>
              </a:rPr>
              <a:t>c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hemistry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cycles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enjoys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yksiosaisen predikaatin edellä</a:t>
            </a: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energetic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1" dirty="0" err="1">
                <a:solidFill>
                  <a:schemeClr val="dk1"/>
                </a:solidFill>
              </a:rPr>
              <a:t>b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800" b="1" dirty="0">
                <a:solidFill>
                  <a:schemeClr val="dk1"/>
                </a:solidFill>
              </a:rPr>
              <a:t>-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 jälkeen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(am / is /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moniosaisen predikaatin 1. apuverbin jälkeen</a:t>
            </a:r>
            <a:endParaRPr dirty="0"/>
          </a:p>
        </p:txBody>
      </p:sp>
      <p:cxnSp>
        <p:nvCxnSpPr>
          <p:cNvPr id="107" name="Google Shape;107;p16"/>
          <p:cNvCxnSpPr/>
          <p:nvPr/>
        </p:nvCxnSpPr>
        <p:spPr>
          <a:xfrm>
            <a:off x="1187624" y="2855035"/>
            <a:ext cx="6408712" cy="0"/>
          </a:xfrm>
          <a:prstGeom prst="straightConnector1">
            <a:avLst/>
          </a:prstGeom>
          <a:noFill/>
          <a:ln w="28575" cap="flat" cmpd="sng">
            <a:solidFill>
              <a:srgbClr val="27A0BD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8" name="Google Shape;108;p16"/>
          <p:cNvCxnSpPr/>
          <p:nvPr/>
        </p:nvCxnSpPr>
        <p:spPr>
          <a:xfrm>
            <a:off x="1187624" y="4430156"/>
            <a:ext cx="6408712" cy="0"/>
          </a:xfrm>
          <a:prstGeom prst="straightConnector1">
            <a:avLst/>
          </a:prstGeom>
          <a:noFill/>
          <a:ln w="28575" cap="flat" cmpd="sng">
            <a:solidFill>
              <a:srgbClr val="27A0BD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9" name="Google Shape;109;p16"/>
          <p:cNvCxnSpPr/>
          <p:nvPr/>
        </p:nvCxnSpPr>
        <p:spPr>
          <a:xfrm>
            <a:off x="1187624" y="5886255"/>
            <a:ext cx="6408712" cy="0"/>
          </a:xfrm>
          <a:prstGeom prst="straightConnector1">
            <a:avLst/>
          </a:prstGeom>
          <a:noFill/>
          <a:ln w="28575" cap="flat" cmpd="sng">
            <a:solidFill>
              <a:srgbClr val="27A0BD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Sanajärjestys: liikkuvat määreet</a:t>
            </a: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4"/>
          </p:nvPr>
        </p:nvSpPr>
        <p:spPr>
          <a:xfrm>
            <a:off x="395536" y="1268759"/>
            <a:ext cx="8568951" cy="4833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Kysymyksessä liikkuvan määreen paikka on 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subjektin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jäljessä.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finished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grandfather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Vihje: Osaat varmaan sijoittaa kieltosanan ’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lauseeseen. Liikkuva määre sijoitetaan samaan paikkaan.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600"/>
              <a:buFont typeface="Arial"/>
              <a:buNone/>
            </a:pPr>
            <a:r>
              <a:rPr lang="fi-FI" sz="24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Sijoita lauseeseen liikkuva määre.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tourists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Danish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tourists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Danish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!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concert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definitely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definitely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concert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4.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brother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watches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sports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on TV.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hardly</a:t>
            </a:r>
            <a:r>
              <a:rPr lang="fi-FI" sz="2800" b="0" i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brother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hardly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sports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TV.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151931" y="969994"/>
            <a:ext cx="8892479" cy="489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5. I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started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interrupted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me.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barely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barely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started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interrupted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me. 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nice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!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nice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65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7.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and I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spend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spa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I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spend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8. I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lovely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 (</a:t>
            </a:r>
            <a:r>
              <a:rPr lang="fi-FI" sz="2800" b="0" i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seldom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sz="2800"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seldom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lovely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  <a:endParaRPr/>
          </a:p>
        </p:txBody>
      </p:sp>
      <p:sp>
        <p:nvSpPr>
          <p:cNvPr id="133" name="Google Shape;133;p20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4"/>
              <a:buFont typeface="Arial"/>
              <a:buChar char="•"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Objektiivi vastaa kysymykseen 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’Kenelle?’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27"/>
              </a:spcBef>
              <a:spcAft>
                <a:spcPts val="0"/>
              </a:spcAft>
              <a:buClr>
                <a:schemeClr val="accent1"/>
              </a:buClr>
              <a:buSzPts val="534"/>
              <a:buFont typeface="Arial"/>
              <a:buNone/>
            </a:pPr>
            <a:endParaRPr sz="2137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Vertaa seuraavien lauseiden sanajärjestystä. 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Mitä huomaat objektin ja objektiivin järjestyksestä? 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Entä, mitä muuta huomioitavaa niihin liittyy?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427"/>
              </a:spcBef>
              <a:spcAft>
                <a:spcPts val="0"/>
              </a:spcAft>
              <a:buClr>
                <a:schemeClr val="accent1"/>
              </a:buClr>
              <a:buSzPts val="534"/>
              <a:buFont typeface="Arial"/>
              <a:buNone/>
            </a:pPr>
            <a:endParaRPr sz="2137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 to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1"/>
              <a:buFont typeface="Arial"/>
              <a:buNone/>
            </a:pPr>
            <a:endParaRPr sz="2802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some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1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some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me.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24935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2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 some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some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Objektin ja objektiivin järjestystä voidaan vaihdella. Yleensä näistä kahdesta painotetumpi sijoitetaan lauseen loppuun.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objekti sijoitetaan lauseessa ennen objektiivia, tulee objektiivin eteen prepositio.</a:t>
            </a:r>
            <a:endParaRPr lang="fi-FI" dirty="0"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for me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571</Words>
  <Application>Microsoft Office PowerPoint</Application>
  <PresentationFormat>Näytössä katseltava diaesitys (4:3)</PresentationFormat>
  <Paragraphs>240</Paragraphs>
  <Slides>24</Slides>
  <Notes>24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28" baseType="lpstr">
      <vt:lpstr>Arial</vt:lpstr>
      <vt:lpstr>Calibri</vt:lpstr>
      <vt:lpstr>Noto Sans Symbols</vt:lpstr>
      <vt:lpstr>Office-teema</vt:lpstr>
      <vt:lpstr>PowerPoint-esitys</vt:lpstr>
      <vt:lpstr>Sanajärjestys: liikkuvat määreet</vt:lpstr>
      <vt:lpstr>Sanajärjestys: liikkuvat määreet</vt:lpstr>
      <vt:lpstr>Liikkuvan määreen paikka</vt:lpstr>
      <vt:lpstr>Sanajärjestys: liikkuvat määreet</vt:lpstr>
      <vt:lpstr> Activate  </vt:lpstr>
      <vt:lpstr>PowerPoint-esitys</vt:lpstr>
      <vt:lpstr>Sanajärjestys: Objektiivi</vt:lpstr>
      <vt:lpstr>Sanajärjestys: Objektiivi</vt:lpstr>
      <vt:lpstr>Sanajärjestys: Objektiivi</vt:lpstr>
      <vt:lpstr>Sanajärjestys: Objektiivi</vt:lpstr>
      <vt:lpstr>Sanajärjestys: Objektiivi</vt:lpstr>
      <vt:lpstr>Sanajärjestys: Objektiivi</vt:lpstr>
      <vt:lpstr> Activate  </vt:lpstr>
      <vt:lpstr>  </vt:lpstr>
      <vt:lpstr>Sanajärjestys: Erityistapauksia 1</vt:lpstr>
      <vt:lpstr> Sanajärjestys: Erityistapauksia 1  </vt:lpstr>
      <vt:lpstr> Sanajärjestys: Erityistapauksia 2 </vt:lpstr>
      <vt:lpstr>Sanajärjestys: Erityistapauksia 2 </vt:lpstr>
      <vt:lpstr>Sanajärjestys: Erityistapauksia 3 </vt:lpstr>
      <vt:lpstr>Sanajärjestys: Erityistapauksia 3 </vt:lpstr>
      <vt:lpstr> Activate. </vt:lpstr>
      <vt:lpstr> Activate </vt:lpstr>
      <vt:lpstr> Activate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Seitaniemi, Siiri J</cp:lastModifiedBy>
  <cp:revision>1</cp:revision>
  <dcterms:modified xsi:type="dcterms:W3CDTF">2019-03-06T11:49:14Z</dcterms:modified>
</cp:coreProperties>
</file>