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D307-29C2-4C97-9ED1-DC732BF90FC0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78BDE-9C3B-47B0-BEA2-6666C94E9A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61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96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27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19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38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88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9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3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8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1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5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2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7953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225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318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8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8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18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46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3723-6125-460E-86BD-EAB2B8E4C3FE}" type="datetimeFigureOut">
              <a:rPr lang="fi-FI" smtClean="0"/>
              <a:t>26.11.2019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B240-D7C2-48FD-9B1C-879948182F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5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 marL="609585" indent="-745048">
              <a:spcBef>
                <a:spcPts val="0"/>
              </a:spcBef>
              <a:buSzPct val="100000"/>
              <a:buFont typeface="Trebuchet MS"/>
              <a:buAutoNum type="arabicPeriod"/>
            </a:pPr>
            <a:r>
              <a:rPr lang="fi" sz="8000" dirty="0">
                <a:latin typeface="Calibri" panose="020F0502020204030204" pitchFamily="34" charset="0"/>
                <a:sym typeface="Trebuchet MS"/>
              </a:rPr>
              <a:t>Mitä tunteet ovat?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(s. 7-17)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5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Autonomien hermosto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533400"/>
            <a:ext cx="9994900" cy="5378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9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t="10150" b="49537"/>
          <a:stretch/>
        </p:blipFill>
        <p:spPr>
          <a:xfrm>
            <a:off x="373225" y="0"/>
            <a:ext cx="11482714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Tunteen määrittely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83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" b="1" dirty="0">
                <a:solidFill>
                  <a:schemeClr val="dk1"/>
                </a:solidFill>
                <a:latin typeface="Calibri" panose="020F0502020204030204" pitchFamily="34" charset="0"/>
              </a:rPr>
              <a:t>tunne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 eli </a:t>
            </a:r>
            <a:r>
              <a:rPr lang="fi" b="1" dirty="0">
                <a:solidFill>
                  <a:schemeClr val="dk1"/>
                </a:solidFill>
                <a:latin typeface="Calibri" panose="020F0502020204030204" pitchFamily="34" charset="0"/>
              </a:rPr>
              <a:t>emootio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: lyhytkestoinen kehon ja mielen tila, joka tuottaa yleensä jonkinlaisen mielihyvän tai mielipahan sävyttämän tuntemuksen</a:t>
            </a:r>
          </a:p>
          <a:p>
            <a:pPr marL="660383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tunteiden kokemisen voi aiheuttaa</a:t>
            </a:r>
          </a:p>
          <a:p>
            <a:pPr marL="1117583" lvl="2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" sz="2800" dirty="0">
                <a:solidFill>
                  <a:schemeClr val="dk1"/>
                </a:solidFill>
                <a:latin typeface="Calibri" panose="020F0502020204030204" pitchFamily="34" charset="0"/>
              </a:rPr>
              <a:t>ulkoinen kohde, esim. </a:t>
            </a:r>
            <a:r>
              <a:rPr lang="fi-FI" sz="2800" dirty="0">
                <a:solidFill>
                  <a:schemeClr val="dk1"/>
                </a:solidFill>
                <a:latin typeface="Calibri" panose="020F0502020204030204" pitchFamily="34" charset="0"/>
              </a:rPr>
              <a:t>r</a:t>
            </a:r>
            <a:r>
              <a:rPr lang="fi" sz="2800" dirty="0">
                <a:solidFill>
                  <a:schemeClr val="dk1"/>
                </a:solidFill>
                <a:latin typeface="Calibri" panose="020F0502020204030204" pitchFamily="34" charset="0"/>
              </a:rPr>
              <a:t>uoka, sosiaalinen tilanne</a:t>
            </a:r>
          </a:p>
          <a:p>
            <a:pPr marL="1117583" lvl="2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-FI" sz="2800" dirty="0">
                <a:solidFill>
                  <a:schemeClr val="dk1"/>
                </a:solidFill>
                <a:latin typeface="Calibri" panose="020F0502020204030204" pitchFamily="34" charset="0"/>
              </a:rPr>
              <a:t>a</a:t>
            </a:r>
            <a:r>
              <a:rPr lang="fi" sz="2800" dirty="0">
                <a:solidFill>
                  <a:schemeClr val="dk1"/>
                </a:solidFill>
                <a:latin typeface="Calibri" panose="020F0502020204030204" pitchFamily="34" charset="0"/>
              </a:rPr>
              <a:t>jatukset ja </a:t>
            </a:r>
            <a:r>
              <a:rPr lang="fi" sz="2800" dirty="0" smtClean="0">
                <a:solidFill>
                  <a:schemeClr val="dk1"/>
                </a:solidFill>
                <a:latin typeface="Calibri" panose="020F0502020204030204" pitchFamily="34" charset="0"/>
              </a:rPr>
              <a:t>muistot</a:t>
            </a:r>
            <a:endParaRPr lang="fi" sz="28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lvl="1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" sz="2800" dirty="0" smtClean="0">
                <a:solidFill>
                  <a:schemeClr val="dk1"/>
                </a:solidFill>
                <a:latin typeface="Calibri" panose="020F0502020204030204" pitchFamily="34" charset="0"/>
              </a:rPr>
              <a:t>tunteilla </a:t>
            </a:r>
            <a:r>
              <a:rPr lang="fi" sz="28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psyykkinen </a:t>
            </a:r>
            <a:r>
              <a:rPr lang="fi" sz="2800" b="1" dirty="0">
                <a:solidFill>
                  <a:schemeClr val="dk1"/>
                </a:solidFill>
                <a:latin typeface="Calibri" panose="020F0502020204030204" pitchFamily="34" charset="0"/>
              </a:rPr>
              <a:t>taso</a:t>
            </a:r>
            <a:r>
              <a:rPr lang="fi" sz="2800" dirty="0">
                <a:solidFill>
                  <a:schemeClr val="dk1"/>
                </a:solidFill>
                <a:latin typeface="Calibri" panose="020F0502020204030204" pitchFamily="34" charset="0"/>
              </a:rPr>
              <a:t>, </a:t>
            </a:r>
            <a:r>
              <a:rPr lang="fi" sz="2800" b="1" dirty="0">
                <a:solidFill>
                  <a:schemeClr val="dk1"/>
                </a:solidFill>
                <a:latin typeface="Calibri" panose="020F0502020204030204" pitchFamily="34" charset="0"/>
              </a:rPr>
              <a:t>biologinen taso</a:t>
            </a:r>
            <a:r>
              <a:rPr lang="fi" sz="2800" dirty="0">
                <a:solidFill>
                  <a:schemeClr val="dk1"/>
                </a:solidFill>
                <a:latin typeface="Calibri" panose="020F0502020204030204" pitchFamily="34" charset="0"/>
              </a:rPr>
              <a:t> ja </a:t>
            </a:r>
            <a:r>
              <a:rPr lang="fi" sz="2800" b="1" dirty="0">
                <a:solidFill>
                  <a:schemeClr val="dk1"/>
                </a:solidFill>
                <a:latin typeface="Calibri" panose="020F0502020204030204" pitchFamily="34" charset="0"/>
              </a:rPr>
              <a:t>sosiaalinen taso</a:t>
            </a:r>
          </a:p>
          <a:p>
            <a:pPr marL="660383" indent="-457189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fi-FI" b="1" dirty="0">
                <a:solidFill>
                  <a:schemeClr val="dk1"/>
                </a:solidFill>
                <a:latin typeface="Calibri" panose="020F0502020204030204" pitchFamily="34" charset="0"/>
              </a:rPr>
              <a:t>m</a:t>
            </a:r>
            <a:r>
              <a:rPr lang="fi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ieliala</a:t>
            </a: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: tunnetta pitkäkestoisempi taipumus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kokea tietyntyyppisiä tunteita</a:t>
            </a:r>
          </a:p>
          <a:p>
            <a:pPr>
              <a:buNone/>
            </a:pPr>
            <a:endParaRPr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Perustunteet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</a:pP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perustunteet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: </a:t>
            </a: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ilo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, </a:t>
            </a:r>
            <a:r>
              <a:rPr lang="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inho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, </a:t>
            </a:r>
            <a:r>
              <a:rPr lang="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pelko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, </a:t>
            </a:r>
            <a:r>
              <a:rPr lang="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suru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, </a:t>
            </a:r>
            <a:r>
              <a:rPr lang="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viha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 ja </a:t>
            </a: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hämmästys</a:t>
            </a:r>
            <a:endParaRPr lang="fi" sz="2667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</a:pP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evolutiivisesti vanhoja ja kaikilla ihmisillä ilmeneviä tunteita</a:t>
            </a:r>
            <a:endParaRPr lang="fi" sz="2667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</a:pP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biologinen pohja – kehittyvät samalla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tavalla kasvuympäristöstä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riippumatta</a:t>
            </a:r>
            <a:endParaRPr lang="fi" sz="2667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</a:pPr>
            <a:r>
              <a:rPr lang="fi-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a</a:t>
            </a: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daptiivisia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=</a:t>
            </a: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edistävät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selviytymistä </a:t>
            </a:r>
            <a:endParaRPr lang="fi" sz="2667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</a:pP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universaaleja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 = yleismaailmallisia</a:t>
            </a:r>
            <a:endParaRPr lang="fi" sz="2667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Tunteiden ilmaisu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94" indent="-45720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tunneilmaisu </a:t>
            </a:r>
            <a:r>
              <a:rPr lang="fi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universaalia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eli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yleismaailmallista:</a:t>
            </a:r>
          </a:p>
          <a:p>
            <a:pPr marL="1117583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etenkin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perustunteisiin liittyviä tunnekokemuksia ilmennetään kasvojen ilmeillä samalla tavalla kasvuympäristöstä riippumatta</a:t>
            </a:r>
          </a:p>
          <a:p>
            <a:pPr marL="660394" indent="-45720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tunneilmaisuissa </a:t>
            </a:r>
            <a:r>
              <a:rPr lang="fi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kulttuurisia eroja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:</a:t>
            </a:r>
          </a:p>
          <a:p>
            <a:pPr marL="1117583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tunneilmaisua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ohjaavat </a:t>
            </a: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niiden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esittämiseen liittyvät kulttuurin </a:t>
            </a: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normit</a:t>
            </a:r>
          </a:p>
          <a:p>
            <a:pPr marL="1117583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 smtClean="0">
                <a:solidFill>
                  <a:schemeClr val="dk1"/>
                </a:solidFill>
                <a:latin typeface="Calibri" panose="020F0502020204030204" pitchFamily="34" charset="0"/>
              </a:rPr>
              <a:t>kulttuuri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ja yhteisö usein säätelevät myös sitä, miten tunteisiin suhtaudutaan</a:t>
            </a:r>
          </a:p>
          <a:p>
            <a:pPr marL="609585" indent="0">
              <a:lnSpc>
                <a:spcPct val="100000"/>
              </a:lnSpc>
              <a:spcBef>
                <a:spcPts val="667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32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Tunteiden tarttuminen ja empatia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b="1" dirty="0">
                <a:solidFill>
                  <a:schemeClr val="dk1"/>
                </a:solidFill>
                <a:latin typeface="Calibri" panose="020F0502020204030204" pitchFamily="34" charset="0"/>
              </a:rPr>
              <a:t>t</a:t>
            </a:r>
            <a:r>
              <a:rPr lang="fi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unteiden tarttuminen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: ihminen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alkaa huomaamattaan mukautua toisen ihmisen tunteeseen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/ mielialaan</a:t>
            </a:r>
            <a:endParaRPr lang="fi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toisen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ihmisen tunneilmaisujen havaitseminen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esim.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kasvonilmeistä saa usein havaitsijassa aikaan vastaavan tunnekokemuksen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400" b="1" dirty="0">
                <a:solidFill>
                  <a:schemeClr val="dk1"/>
                </a:solidFill>
                <a:latin typeface="Calibri" panose="020F0502020204030204" pitchFamily="34" charset="0"/>
              </a:rPr>
              <a:t>e</a:t>
            </a:r>
            <a:r>
              <a:rPr lang="fi" sz="2400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mpatia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: ihmisen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kykyä tunnistaa ja tuntea toisen ihmisen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tunne,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ja sen avulla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asettua </a:t>
            </a: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samanlaiseen asemaan ja kokemustilaan toisen 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kanssa</a:t>
            </a:r>
            <a:endParaRPr lang="fi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1269968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empatian emotionaalinen taso: kykyä kokea, mitä muut tuntevat</a:t>
            </a:r>
          </a:p>
          <a:p>
            <a:pPr marL="1269968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</a:rPr>
              <a:t>empatian kognitiivinen taso: kykyä tietää toisten ajatuksista, tunteista ja haluista; ei välttämättä liity tunnekokemusta</a:t>
            </a:r>
          </a:p>
        </p:txBody>
      </p:sp>
    </p:spTree>
    <p:extLst>
      <p:ext uri="{BB962C8B-B14F-4D97-AF65-F5344CB8AC3E}">
        <p14:creationId xmlns:p14="http://schemas.microsoft.com/office/powerpoint/2010/main" val="32303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Tunteen osatekijät KUV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00" y="495300"/>
            <a:ext cx="10706100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1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Tunnereaktio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94" indent="-45720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b="1" dirty="0">
                <a:solidFill>
                  <a:schemeClr val="dk1"/>
                </a:solidFill>
              </a:rPr>
              <a:t>t</a:t>
            </a:r>
            <a:r>
              <a:rPr lang="fi" sz="2400" b="1" dirty="0" smtClean="0">
                <a:solidFill>
                  <a:schemeClr val="dk1"/>
                </a:solidFill>
              </a:rPr>
              <a:t>unnereaktio</a:t>
            </a:r>
            <a:r>
              <a:rPr lang="fi" sz="2400" dirty="0" smtClean="0">
                <a:solidFill>
                  <a:schemeClr val="dk1"/>
                </a:solidFill>
              </a:rPr>
              <a:t>: </a:t>
            </a:r>
            <a:r>
              <a:rPr lang="fi" sz="2400" dirty="0">
                <a:solidFill>
                  <a:schemeClr val="dk1"/>
                </a:solidFill>
              </a:rPr>
              <a:t>tunteeseen sisältyvä nopea ja automaattinen reaktio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dirty="0" smtClean="0">
                <a:solidFill>
                  <a:schemeClr val="dk1"/>
                </a:solidFill>
              </a:rPr>
              <a:t>liittyy </a:t>
            </a:r>
            <a:r>
              <a:rPr lang="fi" sz="2400" dirty="0">
                <a:solidFill>
                  <a:schemeClr val="dk1"/>
                </a:solidFill>
              </a:rPr>
              <a:t>etenkin tunteiden biologiseen tasoon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käynnistää 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autonomisen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hermoston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→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vaikuttaa 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fysiologisten muutosten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syntymiseen</a:t>
            </a:r>
            <a:endParaRPr lang="fi"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b="1" dirty="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fi" sz="24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utonominen hermosto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itsenäisesti toimiva kehon järjestelmä, joka ei edellytä ihmiseltä tietoista kontrollia</a:t>
            </a:r>
          </a:p>
          <a:p>
            <a:pPr marL="1117583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 smtClean="0">
                <a:solidFill>
                  <a:schemeClr val="dk1"/>
                </a:solidFill>
                <a:highlight>
                  <a:srgbClr val="FFFFFF"/>
                </a:highlight>
              </a:rPr>
              <a:t>liittyy </a:t>
            </a:r>
            <a:r>
              <a:rPr lang="fi" dirty="0">
                <a:solidFill>
                  <a:schemeClr val="dk1"/>
                </a:solidFill>
                <a:highlight>
                  <a:srgbClr val="FFFFFF"/>
                </a:highlight>
              </a:rPr>
              <a:t>kehon moniin sää</a:t>
            </a:r>
            <a:r>
              <a:rPr lang="fi" dirty="0" smtClean="0">
                <a:solidFill>
                  <a:schemeClr val="dk1"/>
                </a:solidFill>
                <a:highlight>
                  <a:srgbClr val="FFFFFF"/>
                </a:highlight>
              </a:rPr>
              <a:t>telytoimintoihin</a:t>
            </a:r>
          </a:p>
          <a:p>
            <a:pPr marL="1117583" lvl="1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dirty="0" smtClean="0">
                <a:solidFill>
                  <a:schemeClr val="dk1"/>
                </a:solidFill>
                <a:highlight>
                  <a:srgbClr val="FFFFFF"/>
                </a:highlight>
              </a:rPr>
              <a:t>vaikuttaa </a:t>
            </a:r>
            <a:r>
              <a:rPr lang="fi" dirty="0">
                <a:solidFill>
                  <a:schemeClr val="dk1"/>
                </a:solidFill>
                <a:highlight>
                  <a:srgbClr val="FFFFFF"/>
                </a:highlight>
              </a:rPr>
              <a:t>fysiologisten muutosten </a:t>
            </a:r>
            <a:r>
              <a:rPr lang="fi" dirty="0" smtClean="0">
                <a:solidFill>
                  <a:schemeClr val="dk1"/>
                </a:solidFill>
                <a:highlight>
                  <a:srgbClr val="FFFFFF"/>
                </a:highlight>
              </a:rPr>
              <a:t>syntymiseen (esim. syda</a:t>
            </a:r>
            <a:r>
              <a:rPr lang="fi" dirty="0">
                <a:solidFill>
                  <a:schemeClr val="dk1"/>
                </a:solidFill>
                <a:highlight>
                  <a:srgbClr val="FFFFFF"/>
                </a:highlight>
              </a:rPr>
              <a:t>̈men sykkeen </a:t>
            </a:r>
            <a:r>
              <a:rPr lang="fi" dirty="0" smtClean="0">
                <a:solidFill>
                  <a:schemeClr val="dk1"/>
                </a:solidFill>
                <a:highlight>
                  <a:srgbClr val="FFFFFF"/>
                </a:highlight>
              </a:rPr>
              <a:t>kohoaminen)</a:t>
            </a:r>
            <a:endParaRPr lang="fi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22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Tunnekokemus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60394" indent="-45720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667" b="1" dirty="0">
                <a:solidFill>
                  <a:schemeClr val="dk1"/>
                </a:solidFill>
                <a:latin typeface="Calibri" panose="020F0502020204030204" pitchFamily="34" charset="0"/>
              </a:rPr>
              <a:t>t</a:t>
            </a:r>
            <a:r>
              <a:rPr lang="fi" sz="2667" b="1" dirty="0" smtClean="0">
                <a:solidFill>
                  <a:schemeClr val="dk1"/>
                </a:solidFill>
                <a:latin typeface="Calibri" panose="020F0502020204030204" pitchFamily="34" charset="0"/>
              </a:rPr>
              <a:t>unnekokemus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: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tunteen tiedostamisesta syntyvä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kokemus</a:t>
            </a:r>
          </a:p>
          <a:p>
            <a:pPr marL="1117594" lvl="1" indent="-45720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267" dirty="0">
                <a:solidFill>
                  <a:schemeClr val="dk1"/>
                </a:solidFill>
                <a:latin typeface="Calibri" panose="020F0502020204030204" pitchFamily="34" charset="0"/>
              </a:rPr>
              <a:t>e</a:t>
            </a:r>
            <a:r>
              <a:rPr lang="fi" sz="2267" dirty="0" smtClean="0">
                <a:solidFill>
                  <a:schemeClr val="dk1"/>
                </a:solidFill>
                <a:latin typeface="Calibri" panose="020F0502020204030204" pitchFamily="34" charset="0"/>
              </a:rPr>
              <a:t>sim. ihminen </a:t>
            </a:r>
            <a:r>
              <a:rPr lang="fi" sz="2267" dirty="0">
                <a:solidFill>
                  <a:schemeClr val="dk1"/>
                </a:solidFill>
                <a:latin typeface="Calibri" panose="020F0502020204030204" pitchFamily="34" charset="0"/>
              </a:rPr>
              <a:t>tulee tietoiseksi siitä, että </a:t>
            </a:r>
            <a:r>
              <a:rPr lang="fi" sz="2267" dirty="0" smtClean="0">
                <a:solidFill>
                  <a:schemeClr val="dk1"/>
                </a:solidFill>
                <a:latin typeface="Calibri" panose="020F0502020204030204" pitchFamily="34" charset="0"/>
              </a:rPr>
              <a:t>on </a:t>
            </a:r>
            <a:r>
              <a:rPr lang="fi" sz="2267" dirty="0">
                <a:solidFill>
                  <a:schemeClr val="dk1"/>
                </a:solidFill>
                <a:latin typeface="Calibri" panose="020F0502020204030204" pitchFamily="34" charset="0"/>
              </a:rPr>
              <a:t>vihainen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syntyy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, kun ihminen arvioi tapahtumia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skeemojensa perusteella</a:t>
            </a:r>
            <a:endParaRPr lang="fi" sz="2667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osa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kognitiivista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toimintaa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luonteeltaan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subjektiivista eli yksilöllistä</a:t>
            </a:r>
          </a:p>
          <a:p>
            <a:pPr marL="660383" indent="-457189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t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unteisiin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liittyvien tilanteiden arviointi on usein nopeaa, eikä </a:t>
            </a:r>
            <a:r>
              <a:rPr lang="fi" sz="2667" dirty="0" smtClean="0">
                <a:solidFill>
                  <a:schemeClr val="dk1"/>
                </a:solidFill>
                <a:latin typeface="Calibri" panose="020F0502020204030204" pitchFamily="34" charset="0"/>
              </a:rPr>
              <a:t>siksi aina </a:t>
            </a:r>
            <a:r>
              <a:rPr lang="fi" sz="2667" dirty="0">
                <a:solidFill>
                  <a:schemeClr val="dk1"/>
                </a:solidFill>
                <a:latin typeface="Calibri" panose="020F0502020204030204" pitchFamily="34" charset="0"/>
              </a:rPr>
              <a:t>täysin tietoista</a:t>
            </a:r>
          </a:p>
        </p:txBody>
      </p:sp>
    </p:spTree>
    <p:extLst>
      <p:ext uri="{BB962C8B-B14F-4D97-AF65-F5344CB8AC3E}">
        <p14:creationId xmlns:p14="http://schemas.microsoft.com/office/powerpoint/2010/main" val="42482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fi" dirty="0">
                <a:latin typeface="Calibri" panose="020F0502020204030204" pitchFamily="34" charset="0"/>
              </a:rPr>
              <a:t>Tunteet kehossa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15600" y="1295333"/>
            <a:ext cx="113608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b="1" dirty="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fi" sz="24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utonominen hermosto: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liittyy 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tunteiden kehollisten reaktioiden 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syntymiseen</a:t>
            </a: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-FI" sz="2400" dirty="0">
                <a:solidFill>
                  <a:schemeClr val="dk1"/>
                </a:solidFill>
                <a:highlight>
                  <a:srgbClr val="FFFFFF"/>
                </a:highlight>
              </a:rPr>
              <a:t>a</a:t>
            </a:r>
            <a:r>
              <a:rPr lang="fi" sz="2400" dirty="0" smtClean="0">
                <a:solidFill>
                  <a:schemeClr val="dk1"/>
                </a:solidFill>
                <a:highlight>
                  <a:srgbClr val="FFFFFF"/>
                </a:highlight>
              </a:rPr>
              <a:t>utonomisen hermoston muodostavat </a:t>
            </a:r>
            <a:r>
              <a:rPr lang="fi" sz="2400" dirty="0">
                <a:solidFill>
                  <a:schemeClr val="dk1"/>
                </a:solidFill>
                <a:highlight>
                  <a:srgbClr val="FFFFFF"/>
                </a:highlight>
              </a:rPr>
              <a:t>sympaattinen ja parasympaattinen hermosto</a:t>
            </a:r>
          </a:p>
          <a:p>
            <a:pPr marL="1219170" lvl="1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b="1" dirty="0">
                <a:solidFill>
                  <a:schemeClr val="dk1"/>
                </a:solidFill>
              </a:rPr>
              <a:t>sympaattinen </a:t>
            </a:r>
            <a:r>
              <a:rPr lang="fi" b="1" dirty="0" smtClean="0">
                <a:solidFill>
                  <a:schemeClr val="dk1"/>
                </a:solidFill>
              </a:rPr>
              <a:t>hermosto:</a:t>
            </a:r>
            <a:r>
              <a:rPr lang="fi" dirty="0" smtClean="0">
                <a:solidFill>
                  <a:schemeClr val="dk1"/>
                </a:solidFill>
              </a:rPr>
              <a:t> </a:t>
            </a:r>
            <a:r>
              <a:rPr lang="fi" dirty="0">
                <a:solidFill>
                  <a:schemeClr val="dk1"/>
                </a:solidFill>
              </a:rPr>
              <a:t>nostaa elimistön </a:t>
            </a:r>
            <a:r>
              <a:rPr lang="fi" dirty="0" smtClean="0">
                <a:solidFill>
                  <a:schemeClr val="dk1"/>
                </a:solidFill>
              </a:rPr>
              <a:t>vireystasoa, </a:t>
            </a:r>
            <a:r>
              <a:rPr lang="fi" dirty="0">
                <a:solidFill>
                  <a:schemeClr val="dk1"/>
                </a:solidFill>
              </a:rPr>
              <a:t>lisää </a:t>
            </a:r>
            <a:r>
              <a:rPr lang="fi" dirty="0" smtClean="0">
                <a:solidFill>
                  <a:schemeClr val="dk1"/>
                </a:solidFill>
              </a:rPr>
              <a:t>stressihormonien </a:t>
            </a:r>
            <a:r>
              <a:rPr lang="fi" dirty="0">
                <a:solidFill>
                  <a:schemeClr val="dk1"/>
                </a:solidFill>
              </a:rPr>
              <a:t>erittymistä verenkiertoon</a:t>
            </a:r>
          </a:p>
          <a:p>
            <a:pPr marL="1219170" lvl="1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b="1" dirty="0">
                <a:solidFill>
                  <a:schemeClr val="dk1"/>
                </a:solidFill>
              </a:rPr>
              <a:t>parasympaattinen </a:t>
            </a:r>
            <a:r>
              <a:rPr lang="fi" b="1" dirty="0" smtClean="0">
                <a:solidFill>
                  <a:schemeClr val="dk1"/>
                </a:solidFill>
              </a:rPr>
              <a:t>hermosto:</a:t>
            </a:r>
            <a:r>
              <a:rPr lang="fi" dirty="0" smtClean="0">
                <a:solidFill>
                  <a:schemeClr val="dk1"/>
                </a:solidFill>
              </a:rPr>
              <a:t> aktiivinen </a:t>
            </a:r>
            <a:r>
              <a:rPr lang="fi" dirty="0">
                <a:solidFill>
                  <a:schemeClr val="dk1"/>
                </a:solidFill>
              </a:rPr>
              <a:t>lepotilassa, kun elimistö palautuu rasituksesta ja täydentää energiavarastojaan</a:t>
            </a: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dirty="0">
                <a:solidFill>
                  <a:schemeClr val="dk1"/>
                </a:solidFill>
              </a:rPr>
              <a:t>a</a:t>
            </a:r>
            <a:r>
              <a:rPr lang="fi" sz="2400" dirty="0" smtClean="0">
                <a:solidFill>
                  <a:schemeClr val="dk1"/>
                </a:solidFill>
              </a:rPr>
              <a:t>utonominen hermosto </a:t>
            </a:r>
            <a:r>
              <a:rPr lang="fi" sz="2400" dirty="0">
                <a:solidFill>
                  <a:schemeClr val="dk1"/>
                </a:solidFill>
              </a:rPr>
              <a:t>tärkeä </a:t>
            </a:r>
            <a:r>
              <a:rPr lang="fi" sz="2400" dirty="0" smtClean="0">
                <a:solidFill>
                  <a:schemeClr val="dk1"/>
                </a:solidFill>
              </a:rPr>
              <a:t>nopeiden </a:t>
            </a:r>
            <a:r>
              <a:rPr lang="fi" sz="2400" dirty="0">
                <a:solidFill>
                  <a:schemeClr val="dk1"/>
                </a:solidFill>
              </a:rPr>
              <a:t>tunnereaktioiden </a:t>
            </a:r>
            <a:r>
              <a:rPr lang="fi" sz="2400" dirty="0" smtClean="0">
                <a:solidFill>
                  <a:schemeClr val="dk1"/>
                </a:solidFill>
              </a:rPr>
              <a:t>yhteydessä </a:t>
            </a:r>
          </a:p>
          <a:p>
            <a:pPr marL="203195" indent="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  <a:buNone/>
            </a:pPr>
            <a:r>
              <a:rPr lang="fi" sz="2400" dirty="0">
                <a:solidFill>
                  <a:schemeClr val="dk1"/>
                </a:solidFill>
                <a:latin typeface="Calibri" panose="020F0502020204030204" pitchFamily="34" charset="0"/>
              </a:rPr>
              <a:t>	</a:t>
            </a:r>
            <a:r>
              <a:rPr lang="fi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→</a:t>
            </a:r>
            <a:r>
              <a:rPr lang="fi" sz="2400" dirty="0" smtClean="0">
                <a:solidFill>
                  <a:schemeClr val="dk1"/>
                </a:solidFill>
              </a:rPr>
              <a:t> </a:t>
            </a:r>
            <a:r>
              <a:rPr lang="fi" sz="2400" dirty="0">
                <a:solidFill>
                  <a:schemeClr val="dk1"/>
                </a:solidFill>
              </a:rPr>
              <a:t>voi käynnistyä ennen tietoista kokemusta reaktion aiheuttajasta</a:t>
            </a:r>
          </a:p>
          <a:p>
            <a:pPr marL="609585" indent="-406390">
              <a:lnSpc>
                <a:spcPct val="100000"/>
              </a:lnSpc>
              <a:spcBef>
                <a:spcPts val="667"/>
              </a:spcBef>
              <a:buClr>
                <a:schemeClr val="dk1"/>
              </a:buClr>
              <a:buSzPct val="100000"/>
            </a:pPr>
            <a:r>
              <a:rPr lang="fi" sz="2400" b="1" dirty="0">
                <a:solidFill>
                  <a:schemeClr val="dk1"/>
                </a:solidFill>
              </a:rPr>
              <a:t>taistele tai pakene </a:t>
            </a:r>
            <a:r>
              <a:rPr lang="fi" sz="2400" b="1" dirty="0" smtClean="0">
                <a:solidFill>
                  <a:schemeClr val="dk1"/>
                </a:solidFill>
              </a:rPr>
              <a:t>-reaktio: </a:t>
            </a:r>
            <a:r>
              <a:rPr lang="fi" sz="2400" dirty="0" smtClean="0">
                <a:solidFill>
                  <a:schemeClr val="dk1"/>
                </a:solidFill>
              </a:rPr>
              <a:t>sympaattisen </a:t>
            </a:r>
            <a:r>
              <a:rPr lang="fi" sz="2400" dirty="0">
                <a:solidFill>
                  <a:schemeClr val="dk1"/>
                </a:solidFill>
              </a:rPr>
              <a:t>hermoston toiminta kiihdyttää elimistön valmiustilaan nopeana </a:t>
            </a:r>
            <a:r>
              <a:rPr lang="fi" sz="2400" dirty="0" smtClean="0">
                <a:solidFill>
                  <a:schemeClr val="dk1"/>
                </a:solidFill>
              </a:rPr>
              <a:t>reaktiona</a:t>
            </a:r>
            <a:endParaRPr lang="fi"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380</Words>
  <Application>Microsoft Office PowerPoint</Application>
  <PresentationFormat>Laajakuva</PresentationFormat>
  <Paragraphs>49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Mitä tunteet ovat?</vt:lpstr>
      <vt:lpstr>Tunteen määrittely</vt:lpstr>
      <vt:lpstr>Perustunteet</vt:lpstr>
      <vt:lpstr>Tunteiden ilmaisu</vt:lpstr>
      <vt:lpstr>Tunteiden tarttuminen ja empatia</vt:lpstr>
      <vt:lpstr>PowerPoint-esitys</vt:lpstr>
      <vt:lpstr>Tunnereaktio</vt:lpstr>
      <vt:lpstr>Tunnekokemus</vt:lpstr>
      <vt:lpstr>Tunteet kehossa</vt:lpstr>
      <vt:lpstr>PowerPoint-esitys</vt:lpstr>
      <vt:lpstr>PowerPoint-esitys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tunteet ovat?</dc:title>
  <dc:creator>Holm, Kristiina M</dc:creator>
  <cp:lastModifiedBy>Syrjäläinen Jarno Antero</cp:lastModifiedBy>
  <cp:revision>4</cp:revision>
  <dcterms:created xsi:type="dcterms:W3CDTF">2017-11-30T17:03:05Z</dcterms:created>
  <dcterms:modified xsi:type="dcterms:W3CDTF">2019-11-26T07:40:09Z</dcterms:modified>
</cp:coreProperties>
</file>