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36"/>
  </p:handoutMasterIdLst>
  <p:sldIdLst>
    <p:sldId id="256" r:id="rId2"/>
    <p:sldId id="259" r:id="rId3"/>
    <p:sldId id="258" r:id="rId4"/>
    <p:sldId id="260" r:id="rId5"/>
    <p:sldId id="274" r:id="rId6"/>
    <p:sldId id="262" r:id="rId7"/>
    <p:sldId id="273" r:id="rId8"/>
    <p:sldId id="272" r:id="rId9"/>
    <p:sldId id="261" r:id="rId10"/>
    <p:sldId id="271" r:id="rId11"/>
    <p:sldId id="263" r:id="rId12"/>
    <p:sldId id="265" r:id="rId13"/>
    <p:sldId id="264" r:id="rId14"/>
    <p:sldId id="287" r:id="rId15"/>
    <p:sldId id="288" r:id="rId16"/>
    <p:sldId id="284" r:id="rId17"/>
    <p:sldId id="285" r:id="rId18"/>
    <p:sldId id="266" r:id="rId19"/>
    <p:sldId id="294" r:id="rId20"/>
    <p:sldId id="267" r:id="rId21"/>
    <p:sldId id="268" r:id="rId22"/>
    <p:sldId id="269" r:id="rId23"/>
    <p:sldId id="295" r:id="rId24"/>
    <p:sldId id="277" r:id="rId25"/>
    <p:sldId id="278" r:id="rId26"/>
    <p:sldId id="289" r:id="rId27"/>
    <p:sldId id="279" r:id="rId28"/>
    <p:sldId id="280" r:id="rId29"/>
    <p:sldId id="291" r:id="rId30"/>
    <p:sldId id="281" r:id="rId31"/>
    <p:sldId id="282" r:id="rId32"/>
    <p:sldId id="292" r:id="rId33"/>
    <p:sldId id="283" r:id="rId34"/>
    <p:sldId id="293" r:id="rId35"/>
  </p:sldIdLst>
  <p:sldSz cx="9144000" cy="6858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23" autoAdjust="0"/>
  </p:normalViewPr>
  <p:slideViewPr>
    <p:cSldViewPr>
      <p:cViewPr varScale="1">
        <p:scale>
          <a:sx n="71" d="100"/>
          <a:sy n="71" d="100"/>
        </p:scale>
        <p:origin x="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D8000-709F-40C7-964C-D02E94458C5E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07CC-BB11-4927-A380-F69F960C4B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24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DA6673-967F-4603-88E9-264570CC0727}" type="datetimeFigureOut">
              <a:rPr lang="fi-FI" smtClean="0"/>
              <a:pPr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520A3E6-2A25-4747-A20B-A629B664A6D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LsxtTYy8W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uppatieteet.fi/hakeminen/valintamenettely/valintakokeita-ja-tilastoja-edellisilta-vuosilt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Taloustieto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YH2 </a:t>
            </a:r>
            <a:r>
              <a:rPr lang="fi-FI" dirty="0" smtClean="0"/>
              <a:t>2018 </a:t>
            </a:r>
            <a:endParaRPr lang="fi-FI" dirty="0"/>
          </a:p>
          <a:p>
            <a:r>
              <a:rPr lang="fi-FI" dirty="0"/>
              <a:t>Karhulan lukio</a:t>
            </a:r>
          </a:p>
        </p:txBody>
      </p:sp>
      <p:sp>
        <p:nvSpPr>
          <p:cNvPr id="4" name="AutoShape 2" descr="data:image/jpeg;base64,/9j/4AAQSkZJRgABAQAAAQABAAD/2wCEAAkGBxMTEhQUExQVFRUXFRcYGBgYGBgXFRgUFxUWFhcVFBQYHCggGBolHBQUITEhJSkrLi4uFx8zODMsNygtLisBCgoKDg0OGhAQGywkHyQsLCwsLCwsLCwsLCwsLCwsLCwsLCwsLCwsLCwsLCwsLCwsLCwsLCwsLCwsLCwsLDc4N//AABEIANAA8wMBIgACEQEDEQH/xAAbAAACAgMBAAAAAAAAAAAAAAAEBQMGAQIHAP/EAEEQAAEDAgQEBAIIAwcDBQAAAAEAAgMEEQUSITEGQVFhEyJxgTKRFCNCUmKhsdFywfAHFTNDgpLhU3PCFjREorL/xAAZAQADAQEBAAAAAAAAAAAAAAAAAQIDBAX/xAAmEQACAgICAgEEAwEAAAAAAAAAAQIREiEDMUFRBBMiYYFCcZEy/9oADAMBAAIRAxEAPwDlEUR6KdlNfkrI3BSOSLgwbspPPfJJvRURQG+ym/u7srxFgrTui48Gb0Scki1HkZR6fDDbZHRYM7orxFhI5BFswxQ+Qf0W+ygf3OeiljwpXwYQpBgg6KXNifAUf6EByWoouyvn9wjopo+Hh0Ttkv47KF9FPRDy07l0r/06OiweG29E7foh/FkcukoSdwgp6FwXWn8ON6KM8ON2ypqT9CXx5ro5D4B6KSGlcdl0Wq4QAuW3UNPggadlpolx5OqEOFUpHxBOhAOSIrIg0aBJDUFpvyWb472iW1DTCZ6YIOWmCMZUhyw9EYtdmU6fQqkgUJCNqJAlstSFdGSVhLAtX0/NDxVSOinCdCaaBTEseGjJAFHZV2PIHspGhbOC08SymgIaqmuEskiTx8oISmseAVSN+Fy6A8i8veKvKjopnQXvJNkVS0Tnc0ZDSsBFyE9pqdthYLltnZDi9iL+7JS4ZSAO4/mnEVFlAumsUYU/hghPGzZRFtNTtOxB9EcyhC2p6NrDcaf10RjSrjBDoHbSBTNpgt8y3BVpIDUQhbtjCyHLwcqAzkWCwLa61LkAaGMLQxBS5lC+RAmRyRhKK6mFrhNXy3QU7llN+iJUU/E2qt1G6uuK0Qd5he6qNfHYlODPK+RFpgd1HJWELEj7JfUuWhgo2bzTXUYpnHWynoaUuKbxN8MgEJN0aZVpCMQWW7mkahNsTyDUDkkr5idAkpWCdskZOVq6pstosOkdyKmfgktvhKq0OogjqtDyVJRElA9u4Q74kGkcSMTkoepup2gXWJ7KkjWPYCvKWy8maOR2hlI15539E5ibkaOa1EYaLqMhzxcOHpp+q412dvROyd4OrBl6g6+4TGN1wllK15GrhYcra/O6MfMGj+rlUmOwlxWHNuLWQsVY13Vv8QspBJbmqyAxTU7mncEX/JGgocTLYy2HVNSAJBWpS8YszNl1v0siH1QsqckFhOZQyS2QDq/XUoaSvHVZvlRDkhkahQTTJY/EhyUT6++ylzslzQx+kqGWVJ5Z3gqZjXFTkZudks8l0ixqAFpI3snb48u5VexeqGouhXejn5n9uymVs5Bso6WIvKOmw7xXXbdWPC8KyNu3Vw5Hn7rezljtUgbDcMcBsmVZGAzzWuiqStAHmGV3Q/qlNfOZHdrqO2N4xjoTTUrnmw11sArLgXCdrFwu4/l6Jtw1gez3DXl2HVXSmow0Kqs6Pj/GtXIWUeAxsA0F1NLhzTyCbZVqWq8Ueh9ONVRUMXwK48oVHxnAnx6ltx2XY3xoGqpGkEEISro5+T4qltaZwSamCgdFddN4g4K8U5o/IfyVKr8PdTEh4uevL2TUt0crjOHYqbQO6LynNa7lf5LyqxZSOsYniErQBDF4t+d9FpFSahzrtcdw0kD5c06pYhazQLddlmrpgba7LildaPTxvYEZsg/rVLqitmcfha0W0N7n3FkdidbDGB4hPsCdfZBVLXEB0UZc3S39FKNky/Bj6SLgS6v5WaQi3SODRqtYKWZ2r3W/Cs1ND5dzfZDbehJOiU14A1KilxgckroMOlZq9+a5NgQP1ThlDptqlUibkxHPJmdmAcHdUQ2plIAJPvumjqTssNpAni/JOLEVQ+TNvopsum6S8QcQ+BOY3MNrbjurDhrfFja8DQi+qeFdmSTbojpYuyNij7IuOnAGy3c5rRckD1To1wpbIHQ3GoUXjC3Sy1qMUYBcOB9FU8Rx68mQDfZPsy5OSMBpieJCxF1WpHF5RtHSeK7zFEVOEPjN7Xb1C0VR0cU8p7DcJw4NFz8uylq5GxOuD7EoIZ42hxPl6c0HiMucZrWtzUVspzUY0ls2xPEPEtYJzw5hBkIe4aDYdT+yW8O4H4zg8k5P/wBei6XhtHlA09Fp30a/G4XN5yJ6OlygKWpnawXPy5lS3SnDcQZJI/MbODiBfTQdFTdaPSujEPEEefI67SdrhOEj4noo5Ii7QObqD/JMpI80YbnsCBci17W5FCsUW7aYCzFPEqPCZbK0EuJ5nazf3TF7UlxClipx40RAc3cZviadx6o2pxymazM6Rli29rgut0yjmhMcddkz4w4dj0SfEcHjcDcAhLuB6xzpahrb+CHZmA/ZzO+Ee3JWWsytaS4gDqVTSY01KNlDn4SjzG2yyrS0SnVsTrcrlrTbrlJuPdYSon6UBz9F7/LRDSRNBTCVl91A6mbvspwXo0Fpo2OGWRgI3Gt0WyCws3QfyU4pzmvcWtbb5aqVwtupw8BQFJDoUvfT3Ny43+7f+SczSWFwLoCH6wZsoB5IwoTQC6J2cOym1rEaAX5FMIYDufkpHwPcDyPKyJjBIFxY227qkhUIMdxEU4ZcZsx252HP81LQ10co8pF+Y5j25qs8WVznTOu0FjDlve2m9/mkZxGMDMDY8tf0PNTj5OOfPUn6IMcoGzVEj3XILiBryGmnyRmB4r9E8rnF8f3b6t9P2VdxDHm8jrz+aCxy4a1zDcEXcOYPOyf4OdOWVo6DxFx7FExvgkPc72t69+y5pjPFVROfM8gfdGg90gknJV34MwJjhmfoT1AI9AOaTVbZ1clpXLZWaDFpWHRxLebbq9YMWPb42XMBy3c09CFLi/ATS0vgsCNwDoeenQqoRVklM86lpGmmh7iym76MOSKbVKjpgoWSBssDrEjkmE1eI2Wfqey4vVYu+92ue077nfe6sfD2NyVLxHIfOdjsDbr0Ri/INShHJIsmIVplNh8P6pthPDpdYyfCdm9fVH4Lw41huRmcfkPRW+lpg31VKN6K4fj5PKYHhWFtjbYew6Doml1o5wvvZZLwOYWiSXR3pJdG6rmMYASS+K1zuNtet0yxKsAbYHU/kOaGw/EdQw27E/om+PJEyxemVKrppwfBLXXIuADe46jVQUlHUNaWOZK7odbAIviuvlhr2PEgADBZttCLm4JPVMouOYLAvbI23xaAj8ioUEjJOOTTdFfmwqod5vDeQB0UmCYE+raJNGxkkXO5LSQbD2TbEeOWu8lPG9xccuYi2p0GVoNydVYKeP6NStabAtbrrpcm5/Uq1HYLGTu7I4mQUMB+wxurnHVzj1sNSTsAlT8YD3tzECZwvHG4EtgZt4spGhd266DYlJKzEXTObKfOC7LTR7eLLr9cR9wDboATzClmwR2V4e/S96l4BzSyG2Snit7Cw2BA3cSNXBLsM29IIdU0RJJ+kTm+src+V7hoS3K8C17jQW00WUOOF6x2viNivtG1rHNYNg3MRqQLX5XvbRZSxj7DKXo6KVF4eqkstXOsszpNZRotTZyyXXUTCQTfa6Qzbw3Dnp0stwEM6qadiTbooaqqeG3a3RJyRNh7nAKt8Q4w6GOdxuGsYXNPqDp80PiOMExkxHO4Xu0aFcn4o4qqJWvjPkbs4C9yL7ElTbfRjPl/igPEeJ3vbY/O/wCoR9LUl0LWus4Eagjn1+f6dlSbElda4cipWsjDnAuLRz2OnPkiTpHNzcajSRUX8LSOc17L+GXa32GouArfT4AGEeL8J+1yHr+6mxXHn0r8pjD4TbUDl+ill4hha1r2OD4naFm7mrNuVEOmvufQurODYXh0gFnN08vwno4jrZLZ8MkgANyByN9j3H9fmiKvirw3kQN+rdpZ2lj27JZPVVEptoegFz+SI5GfJJMbR49KxuUuuD13Ha/P/jslUoMjgcud52uATuNFLFgcunjFzQdgLZiOzVe8C4UYGghmW41c83ef2Tr0KPHOZTJeGGyt+ucGO+yG+Z2vW3JbUPCj2fGMgB05EjkQutUeGxs2AudyeaW47j9LC0sc4OeBo0WLgeXorWuzpfxnjthGBVxDGsdYWFg9x1NuR6nuiMSrJTdkF3Ot8QADR01PNcbqOIpzUiRznGJpNmMsNOVxzVgp+P4BoDJGe4097Kts1hyKqLHwqx30uUVReZreXM8kW6NbtyVrmrI4hZxF+g1d8lw/jDEc746mCYue0jMA437G3RXfBI5KiJkrW6PF7k8+YPvdXFUEeRpa2NsQxDO4uJ9B26IZ050vf/jqEzpcFaBd5zduV/VGV9G2RlgACNv29FomkP6cnbYqkp4q5oZKS2Vg8r27lv8AXJLZ+AZXNLPGZYi18rr29Ad/dCvmfG7QZXNP6c/RXbBcUbOwH7Q+Id7ckpR8kQUZupLYv4S4TZStBcfFlGmcjS3LK25sdtUBxtiTX2jLvqWG8pGpld8IhjA1drv126234vxdzY80b8kVy18guXPubeHTgbknTOL9G67VKBsj5GjIPFI+qiv5IGbeLKdr2/YcyiK8lzaSxihthjnPqGk2bMWEnbJS0w1v0zEj3I+61W/DqYOLXgERMH1LTe5vvO+/2nEm19gSdyknDWCixJcXxF2ZzjvUSC1nf9kWFhzsPsgXtFRUEWDfM8nQcu7nHkBz+W6JO2VxxaWyUyAb2+YXlB9AYdXNzHmTuSsJUajO6hmmbzKFlYd3uPoFq6NhHlNu/NY2yjOd5Ng3y9T+yAmwkvkDnPdYfZBs33TCln0DT5vZTPBtpYIqxUbRwNaNAFG+YHRRZydFCIRqLkKugKtxySxgdAQyQEacneq5fjdaanykBkw+IAWzd7q8ccVTTI2Nr3OsdcuvLmdgl+EYEyqBzDY6FvxD1fspdJWefySvkqJzIREPykWIOxTx0TrWBNrK411BA14hqwDb4J2fZvsJLaJRU4PMybw2sDmnVst/qy3rmOgQnYckpT8dAlHi8jYnREZ2nm7X5XWtDROe60YJvyH9aKy0XDYcRoZz0j0j/wBUh0+SumHYCQwNcWxt+5Fp/ukOpSdeCFxyl0UaDhb/AKzrHcRsGZ/vbZW7BMDs3ysEQ6nzSH35KwUuHBgswCNvXS/uSgq7iOGA+G0PnltfLG3MfUkaAJV7OiPx4x3Jh1JgkTdcuZ33nan26LTEscgptHOzO5Mb5nk+gXOeIONKqRzmC8A2LQLP9ydR7K0cF4tRuYGxDJNbzB3xuPNwcfiCrfg0hyRbxjoX4jxjWF+ZlM8RC+jmuu4dyBoiMDxPD6g5fCYyV3xNeNSezjujeLsZqKQMmZkfHmtI06O12IdyUeH1tDiAacjDI0h2R4AkaRz7juEKIU8qv9MlqeCqN97MLD+E2SKt/s2YdY5yOz2g/mNVeJZQ1hJ0DRc9gN9Ag8MxiGobmhkDwN+RH8TdwrSLfFx+jmmMcEVUDc4DZWjfJ8QHUsOqWYJxNPSgiN12Hdjvh72+6V2wS+y59/aHhsL3tbFDIap5FvDacrm31Lz8JPce6DKXDjuLHGDcc00sfnk8J4Hma+/L7pA83tqmmAcQR1QcY2SNYDYPcLNeOZaqlw7/AGeBhElVZ53EYPlH8Z+0e23qrpNWhh8KNud4sMjdAwcvEdtG38zyBQbRcu5A/ElKDGZMzWFo1cdBbof5KksrnseMwexjjpENJZh0cPss+Xe2ytskpJL8zHll7yu0poTsRG2/1j/xfmNkFU07Xi/nHiaGVwvUz/hgj/y2762AG4A+JWpeGZzjcrQBjWLCYMPlMsY2/wDj0rbe2Z9tOp5ZWrHCdAJZNc3hHzOLv8ScjYydI/w8x0GhyeFXixc0NYDdkQJdbW+aR3+Y++vS/XdH8PuLZXNaMz+f3Wd3n9ANSrSWJncnNWi3VdTkAytzOOjGi2tuvRo6qSjjIBLjmedz/JvRoXmRhoLibkjzOPP9h2WlbXxwszvNm3AuBca7HTkszrJ/FcsKJ5kOrS3KQCPksIsLRvISPiN+9kvxFwAzbWCUYtxY2E5CDf2+Q5n5JJXYxLKBZmVh5yHwwb9G/Gfksn0Y8nKl0OKbHHg9R2umA4wgacsjrO6bn5DVIKeid4fnLsp5/wDt4/mfrHfkgK7DWOafDJG+rR4Md+8z/M723UowU+RIujcbB2s0H73xH0YNfmhsYxRrG/WG1+bjb/bG3Urm+FPnp3kBznMO/hgsa6/WZ4uR3amskDpHWZZl9xHq4/xSvu4nuLKmmOXNrfYPLE18mlyDsZf/AAhbq4+qumDYc4R21/1+RvtE3l6qPh/CY4fhaA47n7WvVx1Kfup+YJ9NEnsri4f5MBnwtjhlkAk7EDJ7NChoeGqZmli8XuGuJcxp/CzZE4hUhsTnuEhLdwxuZx9AqliXE9a1pMVNJCy3+I9hc63XazUGksI9nQY4hbSwHQaD2AUWJSSMjvBGJH6DK52Uet1y2n48rGbyNePxsadOXmaAUyp/7TX/AOZC13djiD8nAp0Jc0Hrok4npMVewueW5Laxwutp3G7vzVi4RxGmlhaKezXNbZ7D8YOl78yL80rpv7RaV3xiSM925h82/sgcVjoqp3jU1VHDVDUOByZiNQHMNte/zuhREqTyi7/ssfEPD0NW3zi0g+GRtsw56/eHYrlmO4JPRvGfa/kkaTYkdCNWu7K74NxiWv8AArAIptAJAR4UnQ3Ggv8AL0VkqmtkaWvAexw1BALSFXRUoRntdnKxjxqXRx108ghbzYG3zcnSaa+qtLOBactbJTVErTu14cHC/I3AB+RSbiXghzLvpvM3UmO93N/gcfiHY6quYHj01K76t3lJ80Z+Fxv05O7jVMzqn9yOw4EKlrC2peyRwNmvaDct6vv9r0XLsfmNLiEppnFlni2U6ZiA5zLDRwuTorVDU4jWM8obRxHd+plcOeUGxA76eqa4Nw7TUgLwAX2uZXkE9SbnRvskaOOSVf6HcM1s80IfPF4TvlmH3g06t9CmFXVMjGZ5DRt1uejWjUk9Alj8UJbdlmt5yy3az/Q0+Z/Y6D1Qwnsc+YtJ08aVt5nDpBBbyfL2KZeVKgqsrHusHF0Qdo1rdamT+Fo/wx33HPKhxHp4Tm9/o8Z3v9qrl535i/8AuWviEEhoewu3t56qQdXO/wApv6dkRT4WSLPs2O9/CaSRfrK86yH8vVKyds1hY6UjLkkLTYWFqWEjbw2f5rx12HZOKKkZHmcXFzz8Uj/iPa+ga3sNFGXZbNAudg0bD1OwC2ipCTd5ueQ+yP3Pqiy0icyeILN8rfvbE/wj+axDSxxg5G25nmT3J3JU4jQGIVjg0+Ble9hGZpP2d9O6d0huu2R19RMwiQAPgIs9mXztaftj73cdFDUzy5iQ1s0DwAGgatBAGY9QdfRYZmleZYHnPYNe118tuYtyITigoGR3yi19+l+w5Kdsmm2LW4A8fBUTMbyaCCGjoLi9l5Psq8qplYnJfDa6Y5Ne8I3/AI6mXcdxZPKBrQPJlzG9zCPGl/1VMvlCS/Rg6e77yEHd5/Rgs38leKS2Wxta1gOSya2cnHTbAY6J7dXFrb/aP18w9HO8rPYFT/3cx51aXuH25CXkHsDo32spTJ4VzqR63A+aVVXFsDfK0ulkOgZGL3PTNsg3bghrPQ3bZ2v539Us+jR095JHhrAdSdPYdT2TqCpLow5zXNuL5XaOHYrmf9omJF9SI9QxjWkD8TtS75aeyaTZE1H/AKotMeNTzi9FTF7L/wCJKRGwn8I3PNQ1WLYrBr9GhI3OTM/9H3/JY4Ery+FjWvF4m5XM6C5s4diPzVtDmjXmi8dFpNq7KXS/2kuv9dTt/wBDiHA+jr/qrFhXGFLUHKHljj9iTQn0OzvYoLiPAYKq5IDJbaPbob/iA+ILlmNYbJTvySjuD9lw6gpppkZTg97OkY3w66N5norB324XAGJ45gMOnXT5WQ2Gf3fWXY+nZDUDR7Bdjrjctta47HVJODeL3tc2Cd2ZpsGPJ1YeTSeYOisXEmDR1PmHkmb8Mjf0d19U9oaV7S/QLV8AwO/w5JGHoS17fzAI+aTV3AMrfgljf2ddp/mEVRcWSQHwK0EOboJBrcciQN/VNI+KKZ8jWMkLi7TRpt7p7Q8YP8FFq+GKtm8LnD8NnD8kxwDiqopPq5mvdEOTgc7P4HHl2K6C7a262zNAu/KB1Nv5pZDUK6ZDNJ9LgvBM6POLh4FnDsQdkLg/DlPTecjO8amSSxIPUX0CL/vC4PhgZfvv8sY9BufZDvhzecnxLbPk8sTf4I/tH1SG6CanFnOB8IDKN5HnLEPTm/2+aCa4u85Ocf8AUmFoh/2YBue5+amJuQ4+YjZ8gs0f9uIKanonvdn1v994u634GbNSsnbZG1uofe5O0kwu7uIYRt6/qjaTDHk5tWk7vcQ6YjtyjHojqamYzU6uO7jqUR4hOwsOqC1E0hgjiHlAF9zu4nqTuVvlc78Lf/t/wpIoRvuepQWI4n4Rbdji07v5NTsp0gyKNrdBYH8z6rNQ1haWuJsRrbQ2S6iniM2Zjw7M3rt7JgYXeJnaRYixBS2Fi6nqDG0xl2dpBEb9+wa7uFtBhj3uY912Foscv2/4kypKRrARpqSfcopqEr7BR9mI4g3YAeikvooZprAkLWjnzDVVkuiiEYmebCvI4wjovJb9gchwqtbJISHC/MK4UkwsuLQRPYQ5tx0IVqwni5zbCUZh1G/uiUX2efH7etk3F8cpqAHyO8N/wXJyj8Ntt0iY+SnkuLskYbg/zHb91bcYljq4TkIJbqOvpZL6AMq4fDk0mj0Dudh1TTM29lp4f4qZUjJJZsoG32Xdx+yQ8c4LJKRJG27mixtzbe4+SqNZTPhfY6EG4I/UFWbA+K81mTGx2DuvqivKNlNtUyr4fiEtO8PjcWuHr8iOYV+wLits+j3Bj7ag7HuEoxvB45SXN8rj02Krs+AzM1GttiE9MpSxZ1Xxx/yl2MUcdRGWP57Hm08iOipWH4xVxaFpeOh/dMjjVS8eWENJ5n/lTiU+VPsps9M5khZrmDre4XXaPMGMvvlF7+gVRw3A8r/FmIc869gVYm4s1ugOY/1zTYRmlti2p4U8eYyTSlw5ACxt0unVPTU9K2zWtafm5Lp697ueUdBv81E2TX7vfdx9+SVWLNLoYz4m4/AAwdXau9mocnW51P3pNf8AawbIeN9joPc6lFw4e5xudO539gk9Bk5G0c3MnMeTn6gfwsTCmY9+up/E/wD8W7BehhjYep76lEMmJ0aPdS2aJBUNI1mp8x6u1+XRTGYn4R7lQwxdTdEk2G4CRoZp6fW7jdHXFlXDi7o3Fr9uRRj6h0kflNimpDUkFT4kGva2xsftcgi5A1zdbEH5WQUdLmblcNFO5mRthyQmCsWUuERMlzsBB6X09gnjZw2wJSdmJ2dYtsOqxW1DXnTlsU8hqlocVEotdBTV/ku3XWyHicS0A+/ojaemaLJXYyCipze+bynca7pt4eXZaXbyWJqhuXdVpATB5WUrbiC8jNAcZkiMBNhmjO4WZMOZKM0RsfuprIwEWOxSp0ToHZm7KjxlJ/sX5JIjzFvWykoq5zJQ/vqn0WIxSDz2SitoGkkxm6a2ap32izV0TKhnLbQ81S8SozE6x/JPMCc8eV2ykqMJBdme66FrRpdbFOHYxK0ZbZul07w6aV184AHJRtZHH8IWv0onbZMzcht4oG5UU1fyaPmldz6r2Y7foloT5H4J5JjfUk9lu2YDt2ULYHH+tfmjaWhtqVNijkzELydgmNPRnd2n6/JS07ANkTKwkaKcjohx0bwGNo01PXmpRI522iBpo7HzJk1RZtHZ5lOOepUeI4h4IGnNC4lBJcOaUO9zpBlcL6c+qQnJ9UPRXgsDglk9e+S7ASFnD6Fw0O3JMI6djNTupbBZM3paMOjDXi5HPmmlJThoFkK2UAX5LR2JtGl0WaqkN/EA5oCmrA5xDvZK5q4X8xt0Qsx1u02VXZVljq2gjKFimohbVAYd3fdNPFtupYwuNoW7pGhIKjFnA2aFDFVvkJB8qHJpaHaHjqtutghGQ5jfl0WKWMHXmp2VIby91Nt9jJm0bQF5TNmBC8gKOREoPEZCW2C3bUC2u6HmqV1niRiL4KE89Ezow1nO6EdKSvNN+ao3yGorQNlDLM539fyUESnaw8v+VJEpNkWT+jt8llgv3/IIlsF9/wA1sJmM31Ssmj0FMT/VgjmQMb8RCVTYqToBZCukc7cpFaQ3qcVa0WaEtfVSPOh/koQWjuVo+oI2QK2WDC6+2jlY6d4I0VHidcA801w+rcNCs5G/FJrss0jAfVatJbuoKeouihqsmzqW9m5cHBYhYAoywgqWJymyqNJq7KdQgcUqMwu02KZT0ocNkNDhpv2RYNNkFJVOLQCtqeide5uUzhoQ1FxNCVgolbmhbnBeHfyTqCSKwBGiKmpQeQQv0NuxBTc0NI0mmaD5UkfPO6awuW9VaafD2jkiIKFjdQE1MHFsRQYQ5xN3d0bTRZDZxv3TOSAei82BqMkWlRmCRg5r0ri7Ro0WppW8tFowPGl9E3JDJNRosLa5XlOQHFHvUV1gNJUzWAbruPKow0XRMNOSoRUtCwa8nZJsBmGNZuVFLiAGwSx0jisR26qRMIkq3FQ36rdYkjJ2RZJjNZaeOTopIaZxTOlwm6lySKUbFbadx1TOmwwkap1T4eAjI4gFm+Q3jw+xZS4aAmDKYbKUsssicDRZOVm0YpEbYS1G08vVQscSpcilstIPAutTEhWVFhqpG1ClyNKDYX20KKjIS3OssmISyANrZw1pKQMxCUOuW6InEX5ha9kBLA5osHXVqqJkMIcad93TqjBireWqQPqHsbshaWqkvcBPFMWVF2pcQa7siTMqbTYoWkl3LosQ8VNku0CxUtNdFZotEuJsGhcFqK5p5qkSYi7NcsuOq3diWcWbohwfgami5vrRbdRRVwJ+IfNVqCpLm2JshJ6prD5SSVKhY3Ivf0leVHHEIGhJXkYSF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68760"/>
            <a:ext cx="185074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4548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1709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73" y="3501008"/>
            <a:ext cx="15476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9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916832"/>
            <a:ext cx="7272808" cy="424847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1. Millainen hyödyke on..</a:t>
            </a:r>
          </a:p>
          <a:p>
            <a:r>
              <a:rPr lang="fi-FI" dirty="0"/>
              <a:t>A. wc-paperi</a:t>
            </a:r>
          </a:p>
          <a:p>
            <a:r>
              <a:rPr lang="fi-FI" dirty="0"/>
              <a:t>B. pesukone</a:t>
            </a:r>
          </a:p>
          <a:p>
            <a:r>
              <a:rPr lang="fi-FI" dirty="0"/>
              <a:t>C. kaivuri</a:t>
            </a:r>
          </a:p>
          <a:p>
            <a:r>
              <a:rPr lang="fi-FI" dirty="0"/>
              <a:t>D. t-paita</a:t>
            </a:r>
          </a:p>
          <a:p>
            <a:r>
              <a:rPr lang="fi-FI" dirty="0"/>
              <a:t>2. Keksi esine, joka on toiselle ihmiselle kestokulutushyödyke ja toiselle tuotantohyödyke.</a:t>
            </a:r>
          </a:p>
          <a:p>
            <a:r>
              <a:rPr lang="fi-FI" dirty="0"/>
              <a:t>3. Tuotannontekijät vaihtelevat maittain. Arvioi a. Kiinan b. Venäjän c. Suomen painopisteitä tuotannontekijöissä.</a:t>
            </a:r>
          </a:p>
          <a:p>
            <a:r>
              <a:rPr lang="fi-FI" dirty="0"/>
              <a:t>4. Millaisia tuotteita eri maissa valmistetaan johtuen tuotannontekijöistä (</a:t>
            </a:r>
            <a:r>
              <a:rPr lang="fi-FI" dirty="0" err="1"/>
              <a:t>vrt</a:t>
            </a:r>
            <a:r>
              <a:rPr lang="fi-FI" dirty="0"/>
              <a:t> esim. Suomi ja Kiina)?</a:t>
            </a:r>
          </a:p>
        </p:txBody>
      </p:sp>
    </p:spTree>
    <p:extLst>
      <p:ext uri="{BB962C8B-B14F-4D97-AF65-F5344CB8AC3E}">
        <p14:creationId xmlns:p14="http://schemas.microsoft.com/office/powerpoint/2010/main" val="18299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Vuoden </a:t>
            </a:r>
            <a:r>
              <a:rPr lang="fi-FI" dirty="0" err="1"/>
              <a:t>turhake</a:t>
            </a:r>
            <a:r>
              <a:rPr lang="fi-FI" dirty="0"/>
              <a:t> </a:t>
            </a:r>
            <a:br>
              <a:rPr lang="fi-FI" dirty="0"/>
            </a:br>
            <a:r>
              <a:rPr lang="fi-FI" sz="1800" dirty="0"/>
              <a:t>(Suomen Luonto -lehti)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27584" y="1844824"/>
            <a:ext cx="3698696" cy="387932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2000 </a:t>
            </a:r>
            <a:r>
              <a:rPr lang="fi-FI" b="1" dirty="0" smtClean="0"/>
              <a:t>lehtipuhallin</a:t>
            </a:r>
            <a:endParaRPr lang="fi-FI" b="1" dirty="0"/>
          </a:p>
          <a:p>
            <a:r>
              <a:rPr lang="fi-FI" b="1" dirty="0"/>
              <a:t>2001 </a:t>
            </a:r>
            <a:r>
              <a:rPr lang="fi-FI" b="1" dirty="0" smtClean="0"/>
              <a:t>vaipankätkijä</a:t>
            </a:r>
            <a:endParaRPr lang="fi-FI" b="1" dirty="0"/>
          </a:p>
          <a:p>
            <a:r>
              <a:rPr lang="fi-FI" b="1" dirty="0"/>
              <a:t>2002 ulkomainen </a:t>
            </a:r>
            <a:r>
              <a:rPr lang="fi-FI" b="1" dirty="0" smtClean="0"/>
              <a:t>pullovesi</a:t>
            </a:r>
            <a:endParaRPr lang="fi-FI" b="1" dirty="0"/>
          </a:p>
          <a:p>
            <a:r>
              <a:rPr lang="fi-FI" b="1" dirty="0"/>
              <a:t>2003 hampurilaisaterian </a:t>
            </a:r>
            <a:r>
              <a:rPr lang="fi-FI" b="1" dirty="0" smtClean="0"/>
              <a:t>kylkiäinen</a:t>
            </a:r>
            <a:endParaRPr lang="fi-FI" b="1" dirty="0"/>
          </a:p>
          <a:p>
            <a:r>
              <a:rPr lang="fi-FI" b="1" dirty="0"/>
              <a:t>2004 juotava </a:t>
            </a:r>
            <a:r>
              <a:rPr lang="fi-FI" b="1" dirty="0" smtClean="0"/>
              <a:t>jogurtti</a:t>
            </a:r>
          </a:p>
          <a:p>
            <a:r>
              <a:rPr lang="fi-FI" b="1" dirty="0"/>
              <a:t>2005 </a:t>
            </a:r>
            <a:r>
              <a:rPr lang="fi-FI" b="1" dirty="0" smtClean="0"/>
              <a:t>kaupunkimaasturi</a:t>
            </a:r>
            <a:endParaRPr lang="fi-FI" b="1" dirty="0"/>
          </a:p>
          <a:p>
            <a:r>
              <a:rPr lang="fi-FI" b="1" dirty="0"/>
              <a:t>2006 </a:t>
            </a:r>
            <a:r>
              <a:rPr lang="fi-FI" b="1" dirty="0" smtClean="0"/>
              <a:t>tuplapuhelinluettelot</a:t>
            </a:r>
          </a:p>
          <a:p>
            <a:r>
              <a:rPr lang="fi-FI" b="1" dirty="0"/>
              <a:t>2007 </a:t>
            </a:r>
            <a:r>
              <a:rPr lang="fi-FI" b="1" dirty="0" smtClean="0"/>
              <a:t>mönkijä</a:t>
            </a:r>
            <a:endParaRPr lang="fi-FI" b="1" dirty="0"/>
          </a:p>
          <a:p>
            <a:r>
              <a:rPr lang="fi-FI" b="1" dirty="0"/>
              <a:t>2008 pantiton pullo</a:t>
            </a:r>
          </a:p>
          <a:p>
            <a:endParaRPr lang="fi-FI" b="1" dirty="0"/>
          </a:p>
          <a:p>
            <a:endParaRPr lang="fi-FI" b="1" dirty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>
          <a:xfrm>
            <a:off x="4497390" y="1844824"/>
            <a:ext cx="3830317" cy="4392488"/>
          </a:xfrm>
        </p:spPr>
        <p:txBody>
          <a:bodyPr>
            <a:noAutofit/>
          </a:bodyPr>
          <a:lstStyle/>
          <a:p>
            <a:endParaRPr lang="fi-FI" sz="1400" b="1" dirty="0"/>
          </a:p>
          <a:p>
            <a:r>
              <a:rPr lang="fi-FI" sz="2000" b="1" dirty="0"/>
              <a:t>2009 </a:t>
            </a:r>
            <a:r>
              <a:rPr lang="fi-FI" sz="2000" b="1" dirty="0" smtClean="0"/>
              <a:t>ilotulite</a:t>
            </a:r>
            <a:endParaRPr lang="fi-FI" sz="2000" b="1" dirty="0"/>
          </a:p>
          <a:p>
            <a:r>
              <a:rPr lang="fi-FI" sz="2000" b="1" dirty="0"/>
              <a:t>2010 </a:t>
            </a:r>
            <a:r>
              <a:rPr lang="fi-FI" sz="2000" b="1" dirty="0" smtClean="0"/>
              <a:t>turkis</a:t>
            </a:r>
            <a:endParaRPr lang="fi-FI" sz="2000" b="1" dirty="0"/>
          </a:p>
          <a:p>
            <a:r>
              <a:rPr lang="fi-FI" sz="2000" b="1" dirty="0">
                <a:solidFill>
                  <a:srgbClr val="222222"/>
                </a:solidFill>
                <a:latin typeface="Franklin Gothic Book" panose="020B0503020102020204" pitchFamily="34" charset="0"/>
              </a:rPr>
              <a:t>2011 </a:t>
            </a:r>
            <a:r>
              <a:rPr lang="fi-FI" sz="2000" b="1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Flush@Go</a:t>
            </a:r>
            <a:r>
              <a:rPr lang="fi-FI" sz="2000" b="1" dirty="0">
                <a:solidFill>
                  <a:srgbClr val="222222"/>
                </a:solidFill>
                <a:latin typeface="Franklin Gothic Book" panose="020B0503020102020204" pitchFamily="34" charset="0"/>
              </a:rPr>
              <a:t> –</a:t>
            </a:r>
            <a:r>
              <a:rPr lang="fi-FI" sz="2000" b="1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vessapaperihylsy</a:t>
            </a:r>
            <a:endParaRPr lang="fi-FI" sz="2000" b="1" dirty="0">
              <a:latin typeface="Franklin Gothic Book" panose="020B0503020102020204" pitchFamily="34" charset="0"/>
            </a:endParaRPr>
          </a:p>
          <a:p>
            <a:r>
              <a:rPr lang="fi-FI" sz="2000" b="1" dirty="0">
                <a:solidFill>
                  <a:srgbClr val="222222"/>
                </a:solidFill>
                <a:latin typeface="Franklin Gothic Book" panose="020B0503020102020204" pitchFamily="34" charset="0"/>
              </a:rPr>
              <a:t>2012 </a:t>
            </a:r>
            <a:r>
              <a:rPr lang="fi-FI" sz="2000" b="1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Saippua-automaatti</a:t>
            </a:r>
            <a:endParaRPr lang="fi-FI" sz="2000" b="1" dirty="0">
              <a:latin typeface="Franklin Gothic Book" panose="020B0503020102020204" pitchFamily="34" charset="0"/>
            </a:endParaRPr>
          </a:p>
          <a:p>
            <a:r>
              <a:rPr lang="fi-FI" sz="2000" b="1" dirty="0">
                <a:solidFill>
                  <a:srgbClr val="222222"/>
                </a:solidFill>
                <a:latin typeface="Franklin Gothic Book" panose="020B0503020102020204" pitchFamily="34" charset="0"/>
              </a:rPr>
              <a:t>2013 Hajustettu </a:t>
            </a:r>
            <a:r>
              <a:rPr lang="fi-FI" sz="2000" b="1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roskapussi</a:t>
            </a:r>
          </a:p>
          <a:p>
            <a:r>
              <a:rPr lang="fi-FI" sz="2000" b="1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2014 Hyönteisansa</a:t>
            </a:r>
          </a:p>
          <a:p>
            <a:r>
              <a:rPr lang="fi-FI" sz="2000" b="1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2015 Kanamunakotelo</a:t>
            </a:r>
          </a:p>
          <a:p>
            <a:r>
              <a:rPr lang="fi-FI" sz="2000" b="1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2016 Muovikassi</a:t>
            </a:r>
          </a:p>
          <a:p>
            <a:r>
              <a:rPr lang="fi-FI" sz="2000" b="1" dirty="0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2017 </a:t>
            </a:r>
            <a:r>
              <a:rPr lang="fi-FI" sz="2000" b="1" dirty="0" err="1" smtClean="0">
                <a:solidFill>
                  <a:srgbClr val="222222"/>
                </a:solidFill>
                <a:latin typeface="Franklin Gothic Book" panose="020B0503020102020204" pitchFamily="34" charset="0"/>
              </a:rPr>
              <a:t>Fleece</a:t>
            </a:r>
            <a:r>
              <a:rPr lang="fi-FI" sz="2000" b="1" dirty="0">
                <a:latin typeface="Franklin Gothic Book" panose="020B0503020102020204" pitchFamily="34" charset="0"/>
              </a:rPr>
              <a:t/>
            </a:r>
            <a:br>
              <a:rPr lang="fi-FI" sz="2000" b="1" dirty="0">
                <a:latin typeface="Franklin Gothic Book" panose="020B0503020102020204" pitchFamily="34" charset="0"/>
              </a:rPr>
            </a:br>
            <a:endParaRPr lang="fi-FI" sz="20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Tuotantomahdollisuuksien käyrä:  A = leipä B = voi</a:t>
            </a:r>
          </a:p>
        </p:txBody>
      </p:sp>
      <p:pic>
        <p:nvPicPr>
          <p:cNvPr id="4" name="Sisällön paikkamerkki 3" descr="300px-Tmk_pie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5" y="2276871"/>
            <a:ext cx="4616643" cy="381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Talouskasvu ja tuottavuus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1772816"/>
            <a:ext cx="7160676" cy="439248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Markkinataloudessa </a:t>
            </a:r>
            <a:r>
              <a:rPr lang="fi-FI" dirty="0" smtClean="0"/>
              <a:t>pyritään talous </a:t>
            </a:r>
            <a:r>
              <a:rPr lang="fi-FI" dirty="0"/>
              <a:t>-ja tuotannon kasvuun eli </a:t>
            </a:r>
            <a:r>
              <a:rPr lang="fi-FI" b="1" dirty="0" smtClean="0"/>
              <a:t>tuottavuuden parantamiseen </a:t>
            </a:r>
            <a:r>
              <a:rPr lang="fi-FI" dirty="0" smtClean="0"/>
              <a:t>(= </a:t>
            </a:r>
            <a:r>
              <a:rPr lang="fi-FI" i="1" dirty="0" smtClean="0"/>
              <a:t>työn </a:t>
            </a:r>
            <a:r>
              <a:rPr lang="fi-FI" i="1" dirty="0"/>
              <a:t>tuotos työtunteja kohden</a:t>
            </a:r>
            <a:r>
              <a:rPr lang="fi-FI" dirty="0"/>
              <a:t>)</a:t>
            </a:r>
          </a:p>
          <a:p>
            <a:r>
              <a:rPr lang="fi-FI" i="1" dirty="0"/>
              <a:t>Keinoja:</a:t>
            </a:r>
          </a:p>
          <a:p>
            <a:r>
              <a:rPr lang="fi-FI" b="1" dirty="0"/>
              <a:t>1. Investoinnit </a:t>
            </a:r>
            <a:r>
              <a:rPr lang="fi-FI" dirty="0"/>
              <a:t>(koneiden ja laitteiden kehittäminen, uudet tehtaat, tuotannon kasvattaminen)</a:t>
            </a:r>
          </a:p>
          <a:p>
            <a:r>
              <a:rPr lang="fi-FI" b="1" dirty="0"/>
              <a:t>2. Uudet </a:t>
            </a:r>
            <a:r>
              <a:rPr lang="fi-FI" b="1" dirty="0" smtClean="0"/>
              <a:t>keksinnöt/innovaatiot</a:t>
            </a:r>
            <a:endParaRPr lang="fi-FI" b="1" dirty="0"/>
          </a:p>
          <a:p>
            <a:r>
              <a:rPr lang="fi-FI" b="1" dirty="0"/>
              <a:t>3. Työvoiman motivointi</a:t>
            </a:r>
          </a:p>
          <a:p>
            <a:r>
              <a:rPr lang="fi-FI" b="1" dirty="0"/>
              <a:t>4. Työn uudelleenorganisointi</a:t>
            </a:r>
          </a:p>
          <a:p>
            <a:r>
              <a:rPr lang="fi-FI" b="1" dirty="0"/>
              <a:t>5. </a:t>
            </a:r>
            <a:r>
              <a:rPr lang="fi-FI" b="1" dirty="0" smtClean="0"/>
              <a:t>Koulutus</a:t>
            </a:r>
          </a:p>
          <a:p>
            <a:r>
              <a:rPr lang="fi-FI" b="1" dirty="0" smtClean="0"/>
              <a:t>(6. Työajan pidentäminen)</a:t>
            </a:r>
            <a:endParaRPr lang="fi-FI" b="1" dirty="0"/>
          </a:p>
          <a:p>
            <a:r>
              <a:rPr lang="fi-FI" dirty="0">
                <a:sym typeface="Wingdings" pitchFamily="2" charset="2"/>
              </a:rPr>
              <a:t> kuinka kauan talouskasvua voidaan kasvattaa?</a:t>
            </a:r>
            <a:endParaRPr lang="fi-FI" dirty="0"/>
          </a:p>
          <a:p>
            <a:r>
              <a:rPr lang="fi-FI" dirty="0">
                <a:sym typeface="Wingdings" pitchFamily="2" charset="2"/>
              </a:rPr>
              <a:t>- ympäristön </a:t>
            </a:r>
            <a:r>
              <a:rPr lang="fi-FI" dirty="0" smtClean="0">
                <a:sym typeface="Wingdings" pitchFamily="2" charset="2"/>
              </a:rPr>
              <a:t>kuormitukset kasvavat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46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1080120"/>
          </a:xfrm>
        </p:spPr>
        <p:txBody>
          <a:bodyPr>
            <a:normAutofit fontScale="90000"/>
          </a:bodyPr>
          <a:lstStyle/>
          <a:p>
            <a:r>
              <a:rPr lang="fi-FI" dirty="0"/>
              <a:t>Suomen bkt:n </a:t>
            </a:r>
            <a:r>
              <a:rPr lang="fi-FI" dirty="0" smtClean="0"/>
              <a:t>kehitys asukasta kohden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301" y="1844824"/>
            <a:ext cx="633385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Talouskriisi 2008-2009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532" y="1916832"/>
            <a:ext cx="5822812" cy="42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Talouskasvun ja ympäristökysymyksen yhdistäminen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05349"/>
            <a:ext cx="348549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905349"/>
            <a:ext cx="3947809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Viherpesu: Volkswagenin </a:t>
            </a:r>
            <a:r>
              <a:rPr lang="fi-FI" dirty="0"/>
              <a:t>ohjelmistohuijaus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020067"/>
            <a:ext cx="7704856" cy="3425157"/>
          </a:xfrm>
        </p:spPr>
        <p:txBody>
          <a:bodyPr>
            <a:noAutofit/>
          </a:bodyPr>
          <a:lstStyle/>
          <a:p>
            <a:r>
              <a:rPr lang="fi-FI" sz="1800" dirty="0"/>
              <a:t>Yhdysvaltain ympäristövirasto EPA tiedotti perjantaina 18. syyskuuta, että Volkswagen on läpäissyt autojen päästömittauksia huijausjärjestelmän avulla.</a:t>
            </a:r>
          </a:p>
          <a:p>
            <a:endParaRPr lang="fi-FI" sz="1800" dirty="0"/>
          </a:p>
          <a:p>
            <a:r>
              <a:rPr lang="fi-FI" sz="1800" dirty="0"/>
              <a:t> EPA:n mukaan Volkswagenin dieselautoihin asentama ohjelmistoalgoritmi tunnisti, milloin auto on päästömittauksessa ja sääteli mittauksen aikana auton päästöjä.</a:t>
            </a:r>
          </a:p>
          <a:p>
            <a:endParaRPr lang="fi-FI" sz="1800" dirty="0"/>
          </a:p>
          <a:p>
            <a:r>
              <a:rPr lang="fi-FI" sz="1800" dirty="0"/>
              <a:t> Volkswagen on myöntänyt, että päästötesteissä huijauksen mahdollistanut ohjelmisto on yhdessätoista miljoonassa Volkswagen Group -konsernin dieselautossa. Yhtiö joutuu kutsumaan noin puoli miljoonaa autoa korjauksiin Yhdysvalloissa.</a:t>
            </a:r>
          </a:p>
          <a:p>
            <a:endParaRPr lang="fi-FI" sz="1800" dirty="0"/>
          </a:p>
          <a:p>
            <a:r>
              <a:rPr lang="fi-FI" sz="1800" dirty="0"/>
              <a:t> Kyseessä ovat Volkswagenin, Audin, Skodan EA 189-dieselmallit</a:t>
            </a:r>
          </a:p>
        </p:txBody>
      </p:sp>
    </p:spTree>
    <p:extLst>
      <p:ext uri="{BB962C8B-B14F-4D97-AF65-F5344CB8AC3E}">
        <p14:creationId xmlns:p14="http://schemas.microsoft.com/office/powerpoint/2010/main" val="2222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b="1" dirty="0"/>
              <a:t>Huoltotase </a:t>
            </a:r>
            <a:r>
              <a:rPr lang="fi-FI" sz="2800" dirty="0"/>
              <a:t>= mistä tarjolla olevat hyödykkeet ovat </a:t>
            </a:r>
            <a:r>
              <a:rPr lang="fi-FI" sz="2800" b="1" dirty="0"/>
              <a:t>peräisin</a:t>
            </a:r>
            <a:r>
              <a:rPr lang="fi-FI" sz="2800" dirty="0"/>
              <a:t> ja mihin ne ovat </a:t>
            </a:r>
            <a:r>
              <a:rPr lang="fi-FI" sz="2800" b="1" dirty="0"/>
              <a:t>päätyneet  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1108937" y="2100462"/>
            <a:ext cx="2939521" cy="432048"/>
          </a:xfrm>
        </p:spPr>
        <p:txBody>
          <a:bodyPr>
            <a:normAutofit/>
          </a:bodyPr>
          <a:lstStyle/>
          <a:p>
            <a:r>
              <a:rPr lang="fi-FI" i="1" dirty="0"/>
              <a:t>Kokonaistarjonta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>
          <a:xfrm>
            <a:off x="4526280" y="2020067"/>
            <a:ext cx="2944368" cy="504056"/>
          </a:xfrm>
        </p:spPr>
        <p:txBody>
          <a:bodyPr/>
          <a:lstStyle/>
          <a:p>
            <a:r>
              <a:rPr lang="fi-FI" i="1" dirty="0"/>
              <a:t>Kokonaiskysyntä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1298448" y="2612904"/>
            <a:ext cx="3227832" cy="3111239"/>
          </a:xfrm>
        </p:spPr>
        <p:txBody>
          <a:bodyPr/>
          <a:lstStyle/>
          <a:p>
            <a:r>
              <a:rPr lang="fi-FI" dirty="0"/>
              <a:t>Kotimaassa tehdyt hyödykkeet (= BKT)</a:t>
            </a:r>
          </a:p>
          <a:p>
            <a:r>
              <a:rPr lang="fi-FI" dirty="0"/>
              <a:t>Tuontituotteet </a:t>
            </a:r>
            <a:r>
              <a:rPr lang="fi-FI" dirty="0" err="1"/>
              <a:t>-ja</a:t>
            </a:r>
            <a:r>
              <a:rPr lang="fi-FI" dirty="0"/>
              <a:t> palvelut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4"/>
          </p:nvPr>
        </p:nvSpPr>
        <p:spPr>
          <a:xfrm>
            <a:off x="4645151" y="2612904"/>
            <a:ext cx="3227832" cy="3111685"/>
          </a:xfrm>
        </p:spPr>
        <p:txBody>
          <a:bodyPr/>
          <a:lstStyle/>
          <a:p>
            <a:r>
              <a:rPr lang="fi-FI" dirty="0"/>
              <a:t>Kotitalouksien kulutus</a:t>
            </a:r>
          </a:p>
          <a:p>
            <a:r>
              <a:rPr lang="fi-FI" dirty="0"/>
              <a:t>Investoinnit</a:t>
            </a:r>
          </a:p>
          <a:p>
            <a:r>
              <a:rPr lang="fi-FI" dirty="0"/>
              <a:t>Vienti</a:t>
            </a:r>
          </a:p>
          <a:p>
            <a:r>
              <a:rPr lang="fi-FI" dirty="0"/>
              <a:t>Varastot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8" y="817582"/>
            <a:ext cx="8821015" cy="5923786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9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 &amp; poissaolot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1. Tuntityöskentely: </a:t>
            </a:r>
            <a:r>
              <a:rPr lang="fi-FI" dirty="0" smtClean="0"/>
              <a:t>töiden </a:t>
            </a:r>
            <a:r>
              <a:rPr lang="fi-FI" dirty="0"/>
              <a:t>tekeminen, </a:t>
            </a:r>
            <a:r>
              <a:rPr lang="fi-FI" dirty="0" smtClean="0"/>
              <a:t>aktiivisuus..</a:t>
            </a:r>
            <a:endParaRPr lang="fi-FI" dirty="0"/>
          </a:p>
          <a:p>
            <a:r>
              <a:rPr lang="fi-FI" dirty="0"/>
              <a:t>2. Koe</a:t>
            </a:r>
          </a:p>
          <a:p>
            <a:r>
              <a:rPr lang="fi-FI" dirty="0"/>
              <a:t>Selvittämättömät poissaolot: kurssi jää arvostelematta, luvattomiin poissaoloihin </a:t>
            </a:r>
            <a:r>
              <a:rPr lang="fi-FI" dirty="0" smtClean="0"/>
              <a:t>lisätehtäviä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8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Huoltotase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095024" y="2119256"/>
            <a:ext cx="6564422" cy="3974039"/>
          </a:xfrm>
        </p:spPr>
        <p:txBody>
          <a:bodyPr>
            <a:normAutofit/>
          </a:bodyPr>
          <a:lstStyle/>
          <a:p>
            <a:r>
              <a:rPr lang="fi-FI" sz="2800" b="1" dirty="0"/>
              <a:t>Kokonaistarjonta – ja kysyntä aina tasapainossa</a:t>
            </a:r>
            <a:r>
              <a:rPr lang="fi-FI" sz="2800" dirty="0"/>
              <a:t> (yhtä suuria)</a:t>
            </a:r>
          </a:p>
          <a:p>
            <a:r>
              <a:rPr lang="fi-FI" sz="2800" dirty="0" smtClean="0">
                <a:sym typeface="Wingdings" panose="05000000000000000000" pitchFamily="2" charset="2"/>
              </a:rPr>
              <a:t> </a:t>
            </a:r>
            <a:r>
              <a:rPr lang="fi-FI" sz="2800" dirty="0" smtClean="0"/>
              <a:t>Vertailusta </a:t>
            </a:r>
            <a:r>
              <a:rPr lang="fi-FI" sz="2800" dirty="0"/>
              <a:t>näkee esim. vuosittaiset </a:t>
            </a:r>
            <a:r>
              <a:rPr lang="fi-FI" sz="2800" i="1" dirty="0"/>
              <a:t>investointien muutoksen </a:t>
            </a:r>
            <a:r>
              <a:rPr lang="fi-FI" sz="2800" dirty="0"/>
              <a:t>ja </a:t>
            </a:r>
            <a:r>
              <a:rPr lang="fi-FI" sz="2800" i="1" dirty="0"/>
              <a:t>viennin näkymät</a:t>
            </a:r>
            <a:r>
              <a:rPr lang="fi-FI" sz="2800" dirty="0"/>
              <a:t> (erittäin tärkeä Suomen taloudelle) sekä </a:t>
            </a:r>
            <a:r>
              <a:rPr lang="fi-FI" sz="2800" i="1" dirty="0"/>
              <a:t>tuonnin osuuden kulutuksesta </a:t>
            </a:r>
            <a:r>
              <a:rPr lang="fi-FI" sz="2800" dirty="0" smtClean="0"/>
              <a:t>(</a:t>
            </a:r>
            <a:r>
              <a:rPr lang="fi-FI" sz="2800" dirty="0" smtClean="0"/>
              <a:t>tällä hetkellä n. 38%</a:t>
            </a:r>
            <a:r>
              <a:rPr lang="fi-FI" sz="2800" dirty="0" smtClean="0"/>
              <a:t>)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Bruttokansantuote (BKT)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= </a:t>
            </a:r>
            <a:r>
              <a:rPr lang="fi-FI" b="1" i="1" dirty="0"/>
              <a:t>vuoden aikana tuotettujen tavaroiden ja palveluiden arvo</a:t>
            </a:r>
            <a:r>
              <a:rPr lang="fi-FI" dirty="0"/>
              <a:t> </a:t>
            </a:r>
            <a:r>
              <a:rPr lang="fi-FI" dirty="0">
                <a:sym typeface="Wingdings" pitchFamily="2" charset="2"/>
              </a:rPr>
              <a:t> lasketaan vain lopputuotteet (esim. leipä mutta ei jauhoja)</a:t>
            </a:r>
          </a:p>
          <a:p>
            <a:r>
              <a:rPr lang="fi-FI" dirty="0">
                <a:sym typeface="Wingdings" pitchFamily="2" charset="2"/>
              </a:rPr>
              <a:t>BKT on yleinen taloudellisen elintason mittari maiden välillä </a:t>
            </a:r>
          </a:p>
          <a:p>
            <a:r>
              <a:rPr lang="fi-FI" dirty="0">
                <a:sym typeface="Wingdings" pitchFamily="2" charset="2"/>
              </a:rPr>
              <a:t>Mitataan USA:n dollareissa</a:t>
            </a:r>
          </a:p>
          <a:p>
            <a:endParaRPr lang="fi-FI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BKT:n ongelmia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5024" y="1844824"/>
            <a:ext cx="7221392" cy="3878245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Kotityötä</a:t>
            </a:r>
            <a:r>
              <a:rPr lang="fi-FI" dirty="0"/>
              <a:t> tai </a:t>
            </a:r>
            <a:r>
              <a:rPr lang="fi-FI" b="1" dirty="0"/>
              <a:t>harmaata taloutta</a:t>
            </a:r>
            <a:r>
              <a:rPr lang="fi-FI" dirty="0"/>
              <a:t> ei mitata kunnolla</a:t>
            </a:r>
          </a:p>
          <a:p>
            <a:r>
              <a:rPr lang="fi-FI" dirty="0"/>
              <a:t>BKT ei kerro </a:t>
            </a:r>
            <a:r>
              <a:rPr lang="fi-FI" b="1" dirty="0"/>
              <a:t>todellisesta ostovoimasta </a:t>
            </a:r>
            <a:r>
              <a:rPr lang="fi-FI" dirty="0"/>
              <a:t>sillä hyödykkeiden hinnat erilaiset eri maissa </a:t>
            </a:r>
            <a:r>
              <a:rPr lang="fi-FI" dirty="0">
                <a:sym typeface="Wingdings" pitchFamily="2" charset="2"/>
              </a:rPr>
              <a:t> mm. Big Mac -indeksi</a:t>
            </a:r>
            <a:endParaRPr lang="fi-FI" dirty="0"/>
          </a:p>
          <a:p>
            <a:r>
              <a:rPr lang="fi-FI" dirty="0"/>
              <a:t>BKT ei kuvaa </a:t>
            </a:r>
            <a:r>
              <a:rPr lang="fi-FI" b="1" dirty="0"/>
              <a:t>hyvinvoinnin jakautumista </a:t>
            </a:r>
            <a:r>
              <a:rPr lang="fi-FI" dirty="0"/>
              <a:t>valtiossa (</a:t>
            </a:r>
            <a:r>
              <a:rPr lang="fi-FI" i="1" dirty="0"/>
              <a:t>eriarvoinen yhteiskunta</a:t>
            </a:r>
            <a:r>
              <a:rPr lang="fi-FI" dirty="0"/>
              <a:t>)</a:t>
            </a:r>
          </a:p>
          <a:p>
            <a:r>
              <a:rPr lang="fi-FI" dirty="0"/>
              <a:t>BKT ei kuvaa </a:t>
            </a:r>
            <a:r>
              <a:rPr lang="fi-FI" b="1" dirty="0"/>
              <a:t>ympäristön tilaa, koulutus- ja asuinoloja</a:t>
            </a:r>
            <a:r>
              <a:rPr lang="fi-FI" dirty="0"/>
              <a:t> ym. hyvinvoinnin osa-alueita</a:t>
            </a:r>
          </a:p>
          <a:p>
            <a:r>
              <a:rPr lang="fi-FI" dirty="0">
                <a:sym typeface="Wingdings" pitchFamily="2" charset="2"/>
              </a:rPr>
              <a:t> vaihtoehtoiset hyvinvoinnin mittarit esim. YK:n </a:t>
            </a:r>
            <a:r>
              <a:rPr lang="fi-FI" b="1" dirty="0">
                <a:sym typeface="Wingdings" pitchFamily="2" charset="2"/>
              </a:rPr>
              <a:t>HDI-indeksi </a:t>
            </a:r>
            <a:r>
              <a:rPr lang="fi-FI" dirty="0" smtClean="0">
                <a:sym typeface="Wingdings" pitchFamily="2" charset="2"/>
              </a:rPr>
              <a:t>(</a:t>
            </a:r>
            <a:r>
              <a:rPr lang="fi-FI" i="1" dirty="0" smtClean="0">
                <a:sym typeface="Wingdings" pitchFamily="2" charset="2"/>
              </a:rPr>
              <a:t>koulutus, elinajanodote, bkt</a:t>
            </a:r>
            <a:r>
              <a:rPr lang="fi-FI" dirty="0" smtClean="0">
                <a:sym typeface="Wingdings" pitchFamily="2" charset="2"/>
              </a:rPr>
              <a:t>)</a:t>
            </a:r>
            <a:endParaRPr lang="fi-FI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23" y="782775"/>
            <a:ext cx="7200800" cy="5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817582"/>
            <a:ext cx="6912768" cy="51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BKT laski v. 2009 laman aikana.</a:t>
            </a:r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7" y="2055645"/>
            <a:ext cx="729681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Harmaa talous = pimeä työ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916832"/>
            <a:ext cx="7200800" cy="3806237"/>
          </a:xfrm>
        </p:spPr>
        <p:txBody>
          <a:bodyPr>
            <a:normAutofit/>
          </a:bodyPr>
          <a:lstStyle/>
          <a:p>
            <a:r>
              <a:rPr lang="fi-FI" sz="2800" i="1" u="sng" dirty="0" smtClean="0"/>
              <a:t>Ongelmia: </a:t>
            </a:r>
          </a:p>
          <a:p>
            <a:r>
              <a:rPr lang="fi-FI" sz="2800" dirty="0" smtClean="0"/>
              <a:t>verotulot </a:t>
            </a:r>
            <a:r>
              <a:rPr lang="fi-FI" sz="2800" dirty="0"/>
              <a:t>ei kerry valtiolle</a:t>
            </a:r>
          </a:p>
          <a:p>
            <a:r>
              <a:rPr lang="fi-FI" sz="2800" dirty="0"/>
              <a:t>eläke ei kerry</a:t>
            </a:r>
          </a:p>
          <a:p>
            <a:r>
              <a:rPr lang="fi-FI" sz="2800" dirty="0"/>
              <a:t>työntekijää ei ole vakuutettu</a:t>
            </a:r>
          </a:p>
          <a:p>
            <a:r>
              <a:rPr lang="fi-FI" sz="2800" dirty="0"/>
              <a:t>pimeästä työstä ei ole takuuta</a:t>
            </a:r>
          </a:p>
          <a:p>
            <a:r>
              <a:rPr lang="fi-FI" sz="2800" dirty="0"/>
              <a:t>vääristää kilpailua</a:t>
            </a:r>
          </a:p>
          <a:p>
            <a:r>
              <a:rPr lang="fi-FI" sz="2800" dirty="0"/>
              <a:t>rikos</a:t>
            </a:r>
          </a:p>
        </p:txBody>
      </p:sp>
    </p:spTree>
    <p:extLst>
      <p:ext uri="{BB962C8B-B14F-4D97-AF65-F5344CB8AC3E}">
        <p14:creationId xmlns:p14="http://schemas.microsoft.com/office/powerpoint/2010/main" val="5499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Kysynnän ja tarjonnan laki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556792"/>
            <a:ext cx="7416824" cy="4166277"/>
          </a:xfrm>
        </p:spPr>
        <p:txBody>
          <a:bodyPr/>
          <a:lstStyle/>
          <a:p>
            <a:r>
              <a:rPr lang="fi-FI" b="1" i="1" u="sng" dirty="0"/>
              <a:t>Kysyntä</a:t>
            </a:r>
          </a:p>
          <a:p>
            <a:r>
              <a:rPr lang="fi-FI" dirty="0"/>
              <a:t>= </a:t>
            </a:r>
            <a:r>
              <a:rPr lang="fi-FI" i="1" dirty="0"/>
              <a:t>ihmisten halu ostaa </a:t>
            </a:r>
            <a:r>
              <a:rPr lang="fi-FI" dirty="0"/>
              <a:t>tuote/palvelu</a:t>
            </a:r>
          </a:p>
          <a:p>
            <a:r>
              <a:rPr lang="fi-FI" dirty="0"/>
              <a:t>Siihen </a:t>
            </a:r>
            <a:r>
              <a:rPr lang="fi-FI" dirty="0" smtClean="0"/>
              <a:t>vaikuttavat </a:t>
            </a:r>
            <a:r>
              <a:rPr lang="fi-FI" dirty="0"/>
              <a:t>1. </a:t>
            </a:r>
            <a:r>
              <a:rPr lang="fi-FI" b="1" dirty="0"/>
              <a:t>hinta</a:t>
            </a:r>
            <a:r>
              <a:rPr lang="fi-FI" dirty="0"/>
              <a:t> (halutaan ostaa mahd. halvalla) 2. </a:t>
            </a:r>
            <a:r>
              <a:rPr lang="fi-FI" b="1" dirty="0"/>
              <a:t>laatu </a:t>
            </a:r>
            <a:r>
              <a:rPr lang="fi-FI" dirty="0"/>
              <a:t>3. </a:t>
            </a:r>
            <a:r>
              <a:rPr lang="fi-FI" b="1" dirty="0"/>
              <a:t>palvelu</a:t>
            </a:r>
            <a:r>
              <a:rPr lang="fi-FI" dirty="0"/>
              <a:t> 4. tuotteen hyvä </a:t>
            </a:r>
            <a:r>
              <a:rPr lang="fi-FI" b="1" dirty="0"/>
              <a:t>maine</a:t>
            </a:r>
            <a:r>
              <a:rPr lang="fi-FI" dirty="0"/>
              <a:t> (</a:t>
            </a:r>
            <a:r>
              <a:rPr lang="fi-FI" b="1" dirty="0" smtClean="0"/>
              <a:t>brändi eli </a:t>
            </a:r>
            <a:r>
              <a:rPr lang="fi-FI" b="1" dirty="0" smtClean="0"/>
              <a:t>tuotemerkki</a:t>
            </a:r>
            <a:r>
              <a:rPr lang="fi-FI" dirty="0" smtClean="0"/>
              <a:t>) </a:t>
            </a:r>
            <a:r>
              <a:rPr lang="fi-FI" dirty="0"/>
              <a:t>5. </a:t>
            </a:r>
            <a:r>
              <a:rPr lang="fi-FI" b="1" dirty="0"/>
              <a:t>korvaavat tuotteet</a:t>
            </a:r>
            <a:r>
              <a:rPr lang="fi-FI" dirty="0"/>
              <a:t> 6. </a:t>
            </a:r>
            <a:r>
              <a:rPr lang="fi-FI" b="1" dirty="0"/>
              <a:t>Tulotaso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789040"/>
            <a:ext cx="4165491" cy="284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1" y="692696"/>
            <a:ext cx="7513233" cy="5030373"/>
          </a:xfrm>
        </p:spPr>
        <p:txBody>
          <a:bodyPr>
            <a:noAutofit/>
          </a:bodyPr>
          <a:lstStyle/>
          <a:p>
            <a:r>
              <a:rPr lang="fi-FI" sz="1400" b="1" dirty="0"/>
              <a:t>TOP 20 – Maailman arvokkaimmat </a:t>
            </a:r>
            <a:r>
              <a:rPr lang="fi-FI" sz="1400" b="1" dirty="0" smtClean="0"/>
              <a:t>brändit (2017)</a:t>
            </a:r>
            <a:endParaRPr lang="fi-FI" sz="1400" b="1" dirty="0"/>
          </a:p>
          <a:p>
            <a:r>
              <a:rPr lang="fi-FI" sz="1400" b="1" dirty="0"/>
              <a:t>Google</a:t>
            </a:r>
            <a:r>
              <a:rPr lang="fi-FI" sz="1400" dirty="0"/>
              <a:t>, 245,5 B</a:t>
            </a:r>
          </a:p>
          <a:p>
            <a:r>
              <a:rPr lang="fi-FI" sz="1400" b="1" dirty="0"/>
              <a:t>Apple</a:t>
            </a:r>
            <a:r>
              <a:rPr lang="fi-FI" sz="1400" dirty="0"/>
              <a:t>, 234,7 B</a:t>
            </a:r>
          </a:p>
          <a:p>
            <a:r>
              <a:rPr lang="fi-FI" sz="1400" b="1" dirty="0"/>
              <a:t>Microsoft</a:t>
            </a:r>
            <a:r>
              <a:rPr lang="fi-FI" sz="1400" dirty="0"/>
              <a:t>, 143,2 B</a:t>
            </a:r>
          </a:p>
          <a:p>
            <a:r>
              <a:rPr lang="fi-FI" sz="1400" b="1" dirty="0"/>
              <a:t>Amazon</a:t>
            </a:r>
            <a:r>
              <a:rPr lang="fi-FI" sz="1400" dirty="0"/>
              <a:t>, 137,3 B</a:t>
            </a:r>
          </a:p>
          <a:p>
            <a:r>
              <a:rPr lang="fi-FI" sz="1400" b="1" dirty="0"/>
              <a:t>Facebook</a:t>
            </a:r>
            <a:r>
              <a:rPr lang="fi-FI" sz="1400" dirty="0"/>
              <a:t>, 129,8 B</a:t>
            </a:r>
          </a:p>
          <a:p>
            <a:r>
              <a:rPr lang="fi-FI" sz="1400" b="1" dirty="0"/>
              <a:t>AT&amp;T</a:t>
            </a:r>
            <a:r>
              <a:rPr lang="fi-FI" sz="1400" dirty="0"/>
              <a:t>, 115,0 B</a:t>
            </a:r>
          </a:p>
          <a:p>
            <a:r>
              <a:rPr lang="fi-FI" sz="1400" b="1" dirty="0"/>
              <a:t>VISA</a:t>
            </a:r>
            <a:r>
              <a:rPr lang="fi-FI" sz="1400" dirty="0"/>
              <a:t>, 111,0 B</a:t>
            </a:r>
          </a:p>
          <a:p>
            <a:r>
              <a:rPr lang="fi-FI" sz="1400" b="1" dirty="0" err="1"/>
              <a:t>Tencent</a:t>
            </a:r>
            <a:r>
              <a:rPr lang="fi-FI" sz="1400" dirty="0"/>
              <a:t>, 108,3 B</a:t>
            </a:r>
          </a:p>
          <a:p>
            <a:r>
              <a:rPr lang="fi-FI" sz="1400" b="1" dirty="0"/>
              <a:t>IBM</a:t>
            </a:r>
            <a:r>
              <a:rPr lang="fi-FI" sz="1400" dirty="0"/>
              <a:t>, 102,1 B</a:t>
            </a:r>
          </a:p>
          <a:p>
            <a:r>
              <a:rPr lang="fi-FI" sz="1400" b="1" dirty="0"/>
              <a:t>McDonald’s</a:t>
            </a:r>
            <a:r>
              <a:rPr lang="fi-FI" sz="1400" dirty="0"/>
              <a:t>, 97,7 B</a:t>
            </a:r>
          </a:p>
          <a:p>
            <a:r>
              <a:rPr lang="fi-FI" sz="1400" b="1" dirty="0"/>
              <a:t>Verizon</a:t>
            </a:r>
            <a:r>
              <a:rPr lang="fi-FI" sz="1400" dirty="0"/>
              <a:t>, 89,3 B</a:t>
            </a:r>
          </a:p>
          <a:p>
            <a:r>
              <a:rPr lang="fi-FI" sz="1400" b="1" dirty="0"/>
              <a:t>Marlboro</a:t>
            </a:r>
            <a:r>
              <a:rPr lang="fi-FI" sz="1400" dirty="0"/>
              <a:t>, 87,5 B</a:t>
            </a:r>
          </a:p>
          <a:p>
            <a:r>
              <a:rPr lang="fi-FI" sz="1400" b="1" dirty="0"/>
              <a:t>Coca Cola</a:t>
            </a:r>
            <a:r>
              <a:rPr lang="fi-FI" sz="1400" dirty="0"/>
              <a:t>, 78,1 B</a:t>
            </a:r>
          </a:p>
          <a:p>
            <a:r>
              <a:rPr lang="fi-FI" sz="1400" b="1" dirty="0"/>
              <a:t>Alibaba Group</a:t>
            </a:r>
            <a:r>
              <a:rPr lang="fi-FI" sz="1400" dirty="0"/>
              <a:t>, 59,1 B</a:t>
            </a:r>
          </a:p>
          <a:p>
            <a:r>
              <a:rPr lang="fi-FI" sz="1400" b="1" dirty="0"/>
              <a:t>WELLS FARGO</a:t>
            </a:r>
            <a:r>
              <a:rPr lang="fi-FI" sz="1400" dirty="0"/>
              <a:t>, 58,4 B</a:t>
            </a:r>
          </a:p>
          <a:p>
            <a:r>
              <a:rPr lang="fi-FI" sz="1400" b="1" dirty="0"/>
              <a:t>UPS</a:t>
            </a:r>
            <a:r>
              <a:rPr lang="fi-FI" sz="1400" dirty="0"/>
              <a:t>, 58,3 B</a:t>
            </a:r>
          </a:p>
          <a:p>
            <a:r>
              <a:rPr lang="fi-FI" sz="1400" b="1" dirty="0"/>
              <a:t>China Mobile</a:t>
            </a:r>
            <a:r>
              <a:rPr lang="fi-FI" sz="1400" dirty="0"/>
              <a:t>, 56,5 B</a:t>
            </a:r>
          </a:p>
          <a:p>
            <a:r>
              <a:rPr lang="fi-FI" sz="1400" b="1" dirty="0"/>
              <a:t>Disney</a:t>
            </a:r>
            <a:r>
              <a:rPr lang="fi-FI" sz="1400" dirty="0"/>
              <a:t>, 52,0 B</a:t>
            </a:r>
          </a:p>
          <a:p>
            <a:r>
              <a:rPr lang="fi-FI" sz="1400" b="1" dirty="0"/>
              <a:t>GE</a:t>
            </a:r>
            <a:r>
              <a:rPr lang="fi-FI" sz="1400" dirty="0"/>
              <a:t>, 50,2 B</a:t>
            </a:r>
          </a:p>
          <a:p>
            <a:r>
              <a:rPr lang="fi-FI" sz="1400" b="1" dirty="0" err="1"/>
              <a:t>MasterCard</a:t>
            </a:r>
            <a:r>
              <a:rPr lang="fi-FI" sz="1400" dirty="0"/>
              <a:t>, 49,9 B</a:t>
            </a:r>
          </a:p>
          <a:p>
            <a:endParaRPr lang="fi-FI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94167"/>
            <a:ext cx="999554" cy="99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95" y="1366777"/>
            <a:ext cx="1617722" cy="5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19" y="4786288"/>
            <a:ext cx="1695447" cy="11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97" y="4911415"/>
            <a:ext cx="1440160" cy="101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799" y="2465971"/>
            <a:ext cx="2530026" cy="5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90" y="3401385"/>
            <a:ext cx="1068336" cy="8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Suomen arvokkaimmat brändit vuonna </a:t>
            </a:r>
            <a:r>
              <a:rPr lang="fi-FI" dirty="0" smtClean="0"/>
              <a:t>2017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392488"/>
          </a:xfrm>
        </p:spPr>
        <p:txBody>
          <a:bodyPr>
            <a:normAutofit fontScale="62500" lnSpcReduction="20000"/>
          </a:bodyPr>
          <a:lstStyle/>
          <a:p>
            <a:r>
              <a:rPr lang="fi-FI" b="1" dirty="0"/>
              <a:t>1. Nokia (1.)</a:t>
            </a:r>
          </a:p>
          <a:p>
            <a:endParaRPr lang="fi-FI" b="1" dirty="0"/>
          </a:p>
          <a:p>
            <a:r>
              <a:rPr lang="fi-FI" b="1" dirty="0"/>
              <a:t>2. Kone (2.)</a:t>
            </a:r>
          </a:p>
          <a:p>
            <a:endParaRPr lang="fi-FI" b="1" dirty="0"/>
          </a:p>
          <a:p>
            <a:r>
              <a:rPr lang="fi-FI" b="1" dirty="0"/>
              <a:t>3. Kesko (4.)</a:t>
            </a:r>
          </a:p>
          <a:p>
            <a:endParaRPr lang="fi-FI" b="1" dirty="0"/>
          </a:p>
          <a:p>
            <a:r>
              <a:rPr lang="fi-FI" b="1" dirty="0"/>
              <a:t>4. Elisa (6.)</a:t>
            </a:r>
          </a:p>
          <a:p>
            <a:endParaRPr lang="fi-FI" b="1" dirty="0"/>
          </a:p>
          <a:p>
            <a:r>
              <a:rPr lang="fi-FI" b="1" dirty="0"/>
              <a:t>5. If (3.)</a:t>
            </a:r>
          </a:p>
          <a:p>
            <a:endParaRPr lang="fi-FI" b="1" dirty="0"/>
          </a:p>
          <a:p>
            <a:r>
              <a:rPr lang="fi-FI" b="1" dirty="0"/>
              <a:t>6. Valio (5.)</a:t>
            </a:r>
          </a:p>
          <a:p>
            <a:endParaRPr lang="fi-FI" b="1" dirty="0"/>
          </a:p>
          <a:p>
            <a:r>
              <a:rPr lang="fi-FI" b="1" dirty="0"/>
              <a:t>7. Fortum (8.)</a:t>
            </a:r>
          </a:p>
          <a:p>
            <a:endParaRPr lang="fi-FI" b="1" dirty="0"/>
          </a:p>
          <a:p>
            <a:r>
              <a:rPr lang="fi-FI" b="1" dirty="0"/>
              <a:t>8. Pohjola Pankki (10.), vuodesta 2016 lähtien OP </a:t>
            </a:r>
            <a:r>
              <a:rPr lang="fi-FI" b="1" dirty="0" smtClean="0"/>
              <a:t>Yrityspankki</a:t>
            </a:r>
          </a:p>
          <a:p>
            <a:pPr marL="0" indent="0">
              <a:buNone/>
            </a:pPr>
            <a:endParaRPr lang="fi-FI" b="1" dirty="0" smtClean="0"/>
          </a:p>
          <a:p>
            <a:r>
              <a:rPr lang="fi-FI" b="1" dirty="0"/>
              <a:t>9. DNA (9.)</a:t>
            </a:r>
          </a:p>
          <a:p>
            <a:endParaRPr lang="fi-FI" b="1" dirty="0"/>
          </a:p>
          <a:p>
            <a:r>
              <a:rPr lang="fi-FI" b="1" dirty="0"/>
              <a:t>10. Nokian Renkaat (ei listalla</a:t>
            </a:r>
            <a:r>
              <a:rPr lang="fi-FI" b="1" dirty="0" smtClean="0"/>
              <a:t>)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1205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Aiheet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1. Talouden peruskäsitteet ja kansantalouden kiertokulku</a:t>
            </a:r>
            <a:r>
              <a:rPr lang="fi-FI"/>
              <a:t>, tuottavuus</a:t>
            </a:r>
            <a:endParaRPr lang="fi-FI" dirty="0"/>
          </a:p>
          <a:p>
            <a:r>
              <a:rPr lang="fi-FI" dirty="0"/>
              <a:t>2. Vapaa kilpailu, talouden mittaaminen ja yrittäjyys</a:t>
            </a:r>
          </a:p>
          <a:p>
            <a:r>
              <a:rPr lang="fi-FI" dirty="0"/>
              <a:t>3. Valtion ja kuntien talous ja verotus</a:t>
            </a:r>
          </a:p>
          <a:p>
            <a:r>
              <a:rPr lang="fi-FI" dirty="0"/>
              <a:t>4. Rahoitusmarkkinat: pankit, sijoittaminen, lainaaminen, Euroopan talous- ja rahaliitto</a:t>
            </a:r>
          </a:p>
          <a:p>
            <a:r>
              <a:rPr lang="fi-FI" dirty="0"/>
              <a:t>5. Talouden häiriöt: työttömyys, suhdanteet, inflaatio</a:t>
            </a:r>
          </a:p>
          <a:p>
            <a:r>
              <a:rPr lang="fi-FI" dirty="0"/>
              <a:t>6. Ulkomaankauppa: vienti ja tuonti</a:t>
            </a:r>
          </a:p>
        </p:txBody>
      </p:sp>
    </p:spTree>
    <p:extLst>
      <p:ext uri="{BB962C8B-B14F-4D97-AF65-F5344CB8AC3E}">
        <p14:creationId xmlns:p14="http://schemas.microsoft.com/office/powerpoint/2010/main" val="3363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Kysynnän ja tarjonnan laki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1844824"/>
            <a:ext cx="7416824" cy="3878245"/>
          </a:xfrm>
        </p:spPr>
        <p:txBody>
          <a:bodyPr/>
          <a:lstStyle/>
          <a:p>
            <a:r>
              <a:rPr lang="fi-FI" b="1" i="1" u="sng" dirty="0"/>
              <a:t>Tarjonta</a:t>
            </a:r>
          </a:p>
          <a:p>
            <a:r>
              <a:rPr lang="fi-FI" dirty="0"/>
              <a:t>= </a:t>
            </a:r>
            <a:r>
              <a:rPr lang="fi-FI" i="1" dirty="0"/>
              <a:t>Yritysten </a:t>
            </a:r>
            <a:r>
              <a:rPr lang="fi-FI" i="1" dirty="0" smtClean="0"/>
              <a:t>valmius </a:t>
            </a:r>
            <a:r>
              <a:rPr lang="fi-FI" i="1" dirty="0"/>
              <a:t>myydä </a:t>
            </a:r>
            <a:r>
              <a:rPr lang="fi-FI" dirty="0"/>
              <a:t>tuote/palvelu</a:t>
            </a:r>
          </a:p>
          <a:p>
            <a:r>
              <a:rPr lang="fi-FI" dirty="0"/>
              <a:t>Myyntihintaan vaikuttaa 1. </a:t>
            </a:r>
            <a:r>
              <a:rPr lang="fi-FI" b="1" dirty="0"/>
              <a:t>voitto</a:t>
            </a:r>
            <a:r>
              <a:rPr lang="fi-FI" dirty="0"/>
              <a:t> 2. </a:t>
            </a:r>
            <a:r>
              <a:rPr lang="fi-FI" b="1" dirty="0" smtClean="0"/>
              <a:t>tuotanto – ja kuljetuskustannukset</a:t>
            </a:r>
            <a:r>
              <a:rPr lang="fi-FI" dirty="0" smtClean="0"/>
              <a:t> </a:t>
            </a:r>
            <a:r>
              <a:rPr lang="fi-FI" dirty="0"/>
              <a:t>(palkat, </a:t>
            </a:r>
            <a:r>
              <a:rPr lang="fi-FI" dirty="0" smtClean="0"/>
              <a:t>raaka-aineet, energia) </a:t>
            </a:r>
            <a:endParaRPr lang="fi-FI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33" y="3783946"/>
            <a:ext cx="4113339" cy="287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Kysynnän ja tarjonnan laki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2020067"/>
            <a:ext cx="7344816" cy="3703002"/>
          </a:xfrm>
        </p:spPr>
        <p:txBody>
          <a:bodyPr/>
          <a:lstStyle/>
          <a:p>
            <a:r>
              <a:rPr lang="fi-FI" b="1" i="1" u="sng" dirty="0"/>
              <a:t>Tasapainohinta</a:t>
            </a:r>
          </a:p>
          <a:p>
            <a:r>
              <a:rPr lang="fi-FI" dirty="0"/>
              <a:t>= Kun kysyntä ja tarjonta kohtaavat määräytyy tuotteen/palvelun </a:t>
            </a:r>
            <a:r>
              <a:rPr lang="fi-FI" b="1" dirty="0" smtClean="0"/>
              <a:t>hinta markkinoilla</a:t>
            </a:r>
            <a:endParaRPr lang="fi-F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5" y="3429000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7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Myyjän ja ostajan markkinat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119256"/>
            <a:ext cx="7416824" cy="4046047"/>
          </a:xfrm>
        </p:spPr>
        <p:txBody>
          <a:bodyPr>
            <a:noAutofit/>
          </a:bodyPr>
          <a:lstStyle/>
          <a:p>
            <a:r>
              <a:rPr lang="fi-FI" sz="2800" b="1" dirty="0" smtClean="0"/>
              <a:t>Myyjän markkinat</a:t>
            </a:r>
            <a:r>
              <a:rPr lang="fi-FI" sz="2800" dirty="0" smtClean="0"/>
              <a:t>: tuote/palvelu on haluttu ja </a:t>
            </a:r>
            <a:r>
              <a:rPr lang="fi-FI" sz="2800" i="1" dirty="0" smtClean="0"/>
              <a:t>myyntihinta on </a:t>
            </a:r>
            <a:r>
              <a:rPr lang="fi-FI" sz="2800" i="1" dirty="0" smtClean="0"/>
              <a:t>korkea</a:t>
            </a:r>
            <a:r>
              <a:rPr lang="fi-FI" sz="2800" dirty="0" smtClean="0"/>
              <a:t> </a:t>
            </a:r>
            <a:r>
              <a:rPr lang="fi-FI" sz="2800" dirty="0" smtClean="0">
                <a:sym typeface="Wingdings" panose="05000000000000000000" pitchFamily="2" charset="2"/>
              </a:rPr>
              <a:t> </a:t>
            </a:r>
            <a:r>
              <a:rPr lang="fi-FI" sz="2800" dirty="0" smtClean="0"/>
              <a:t>esim</a:t>
            </a:r>
            <a:r>
              <a:rPr lang="fi-FI" sz="2800" dirty="0" smtClean="0"/>
              <a:t>. asunnot pääkaupunkiseudulla, brändituotteet </a:t>
            </a:r>
          </a:p>
          <a:p>
            <a:endParaRPr lang="fi-FI" sz="2800" dirty="0"/>
          </a:p>
          <a:p>
            <a:r>
              <a:rPr lang="fi-FI" sz="2800" b="1" dirty="0" smtClean="0"/>
              <a:t>Ostajan markkinat</a:t>
            </a:r>
            <a:r>
              <a:rPr lang="fi-FI" sz="2800" dirty="0" smtClean="0"/>
              <a:t>: tuotteita/palveluita enemmän saatavilla kuin ostajia, </a:t>
            </a:r>
            <a:r>
              <a:rPr lang="fi-FI" sz="2800" b="1" dirty="0" smtClean="0"/>
              <a:t>hinta </a:t>
            </a:r>
            <a:r>
              <a:rPr lang="fi-FI" sz="2800" b="1" dirty="0" smtClean="0"/>
              <a:t>laskee </a:t>
            </a:r>
            <a:r>
              <a:rPr lang="fi-FI" sz="2800" b="1" dirty="0" smtClean="0">
                <a:sym typeface="Wingdings" panose="05000000000000000000" pitchFamily="2" charset="2"/>
              </a:rPr>
              <a:t> </a:t>
            </a:r>
            <a:r>
              <a:rPr lang="fi-FI" sz="2800" dirty="0" smtClean="0"/>
              <a:t>esim</a:t>
            </a:r>
            <a:r>
              <a:rPr lang="fi-FI" sz="2800" dirty="0" smtClean="0"/>
              <a:t>. asuntokauppa Itä- ja Pohjois-Suomessa, peruselintarvikkeet (peruna, sipuli..)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537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2119256"/>
            <a:ext cx="7344816" cy="4118055"/>
          </a:xfrm>
        </p:spPr>
        <p:txBody>
          <a:bodyPr>
            <a:normAutofit/>
          </a:bodyPr>
          <a:lstStyle/>
          <a:p>
            <a:r>
              <a:rPr lang="fi-FI" sz="2800" dirty="0"/>
              <a:t>1. Miksi mansikat ovat Karhulan torilla alkukesästä kalliimpia kuin kesän lopulla?</a:t>
            </a:r>
          </a:p>
          <a:p>
            <a:r>
              <a:rPr lang="fi-FI" sz="2800" dirty="0"/>
              <a:t>2. Miksi 65 neliön asunto maksaa Helsingin Ullanlinnassa 350 000 euroa ja Ilomantsissa 35 000 euroa?</a:t>
            </a:r>
          </a:p>
          <a:p>
            <a:r>
              <a:rPr lang="fi-FI" sz="2800" dirty="0"/>
              <a:t>3. Miksi jauhojen tai perunan myynti ei kasva juurikaan, vaikka niiden hinta laskisi?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15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Video: Hehkulamppuhuijaus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4118055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www.youtube.com/watch?v=JLsxtTYy8WA</a:t>
            </a:r>
            <a:endParaRPr lang="fi-FI" dirty="0" smtClean="0"/>
          </a:p>
          <a:p>
            <a:r>
              <a:rPr lang="fi-FI" dirty="0" smtClean="0"/>
              <a:t>1. Mitä on suunniteltu vanheneminen?</a:t>
            </a:r>
          </a:p>
          <a:p>
            <a:r>
              <a:rPr lang="fi-FI" dirty="0" smtClean="0"/>
              <a:t>2. Miten se sai alkunsa?</a:t>
            </a:r>
          </a:p>
          <a:p>
            <a:r>
              <a:rPr lang="fi-FI" dirty="0"/>
              <a:t>3</a:t>
            </a:r>
            <a:r>
              <a:rPr lang="fi-FI" dirty="0" smtClean="0"/>
              <a:t>. Miten se vaikuttaa kysyntään ja tarjontaan?</a:t>
            </a:r>
          </a:p>
          <a:p>
            <a:r>
              <a:rPr lang="fi-FI" dirty="0"/>
              <a:t>4</a:t>
            </a:r>
            <a:r>
              <a:rPr lang="fi-FI" dirty="0" smtClean="0"/>
              <a:t>. Mitä vaikutuksia on ympäristölle?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64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Talousalan opinnot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Talous- ja kauppatieteen opinnot antavat vahvan pohjan työskennellä liike-elämässä</a:t>
            </a:r>
          </a:p>
          <a:p>
            <a:r>
              <a:rPr lang="fi-FI" dirty="0"/>
              <a:t>Työllisyystilanne on pääosin hyvä </a:t>
            </a:r>
          </a:p>
          <a:p>
            <a:r>
              <a:rPr lang="fi-FI" dirty="0"/>
              <a:t>Yliopistoissa koulutetaan </a:t>
            </a:r>
            <a:r>
              <a:rPr lang="fi-FI" b="1" dirty="0"/>
              <a:t>ekonomeja</a:t>
            </a:r>
            <a:r>
              <a:rPr lang="fi-FI" dirty="0"/>
              <a:t> ja </a:t>
            </a:r>
            <a:r>
              <a:rPr lang="fi-FI" dirty="0" err="1"/>
              <a:t>amk:ssa</a:t>
            </a:r>
            <a:r>
              <a:rPr lang="fi-FI" dirty="0"/>
              <a:t> </a:t>
            </a:r>
            <a:r>
              <a:rPr lang="fi-FI" b="1" dirty="0"/>
              <a:t>tradenomeja</a:t>
            </a:r>
          </a:p>
          <a:p>
            <a:r>
              <a:rPr lang="fi-FI" dirty="0"/>
              <a:t>Lähes joka neljännen ekonomin työkieli on </a:t>
            </a:r>
            <a:r>
              <a:rPr lang="fi-FI" b="1" dirty="0"/>
              <a:t>englanti</a:t>
            </a:r>
          </a:p>
          <a:p>
            <a:r>
              <a:rPr lang="fi-FI" u="sng" dirty="0"/>
              <a:t>Ekonomien </a:t>
            </a:r>
            <a:r>
              <a:rPr lang="fi-FI" u="sng" dirty="0" smtClean="0"/>
              <a:t>keskiarvopalkka </a:t>
            </a:r>
            <a:r>
              <a:rPr lang="fi-FI" u="sng" dirty="0"/>
              <a:t>v. </a:t>
            </a:r>
            <a:r>
              <a:rPr lang="fi-FI" u="sng" dirty="0" smtClean="0"/>
              <a:t>2017 </a:t>
            </a:r>
            <a:r>
              <a:rPr lang="fi-FI" b="1" u="sng" dirty="0" smtClean="0"/>
              <a:t>5736</a:t>
            </a:r>
            <a:r>
              <a:rPr lang="fi-FI" u="sng" dirty="0" smtClean="0"/>
              <a:t> </a:t>
            </a:r>
            <a:r>
              <a:rPr lang="fi-FI" u="sng" dirty="0"/>
              <a:t>€! </a:t>
            </a:r>
            <a:r>
              <a:rPr lang="fi-FI" dirty="0"/>
              <a:t>(Suomen ekonomit, </a:t>
            </a:r>
            <a:r>
              <a:rPr lang="fi-FI" dirty="0" smtClean="0"/>
              <a:t>2017)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109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Tilastoja kauppatieteeseen </a:t>
            </a:r>
            <a:r>
              <a:rPr lang="fi-FI" dirty="0" err="1" smtClean="0"/>
              <a:t>sisäänpäässeistä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http://www.kauppatieteet.fi/hakeminen/valintamenettely/valintakokeita-ja-tilastoja-edellisilta-vuosilta/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595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Talouden peruskäsitteitä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Taloudessa tuotetaan </a:t>
            </a:r>
            <a:r>
              <a:rPr lang="fi-FI" b="1" dirty="0"/>
              <a:t>hyödykkeitä</a:t>
            </a:r>
            <a:r>
              <a:rPr lang="fi-FI" dirty="0"/>
              <a:t> (tavarat &amp; palvelut) </a:t>
            </a:r>
            <a:endParaRPr lang="fi-FI" dirty="0">
              <a:sym typeface="Wingdings" pitchFamily="2" charset="2"/>
            </a:endParaRPr>
          </a:p>
          <a:p>
            <a:r>
              <a:rPr lang="fi-FI" dirty="0">
                <a:sym typeface="Wingdings" pitchFamily="2" charset="2"/>
              </a:rPr>
              <a:t>1. kertakulutushyödykkeet (ruoka..)</a:t>
            </a:r>
          </a:p>
          <a:p>
            <a:r>
              <a:rPr lang="fi-FI" dirty="0">
                <a:sym typeface="Wingdings" pitchFamily="2" charset="2"/>
              </a:rPr>
              <a:t>2. puolikestohyödykkeet (vaatteet..)</a:t>
            </a:r>
          </a:p>
          <a:p>
            <a:r>
              <a:rPr lang="fi-FI" dirty="0">
                <a:sym typeface="Wingdings" pitchFamily="2" charset="2"/>
              </a:rPr>
              <a:t>3. kestokulutushyödykkeet (autot, jääkaapit..)</a:t>
            </a:r>
          </a:p>
          <a:p>
            <a:r>
              <a:rPr lang="fi-FI" dirty="0">
                <a:sym typeface="Wingdings" pitchFamily="2" charset="2"/>
              </a:rPr>
              <a:t>4. Tuotantohyödykkeet (koneet, laitteet, joilla tehdään jotakin toista tuotetta)</a:t>
            </a:r>
          </a:p>
          <a:p>
            <a:r>
              <a:rPr lang="fi-FI" dirty="0">
                <a:sym typeface="Wingdings" pitchFamily="2" charset="2"/>
              </a:rPr>
              <a:t> Hyödykkeillä tyydytetään </a:t>
            </a:r>
            <a:r>
              <a:rPr lang="fi-FI" b="1" dirty="0">
                <a:sym typeface="Wingdings" pitchFamily="2" charset="2"/>
              </a:rPr>
              <a:t>fyysisiä ja yhteiskunnallisia tarpeita</a:t>
            </a:r>
            <a:endParaRPr lang="fi-FI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15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392488" cy="52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Talouden peruskäsitteitä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Hyödykkeiden tuotantoon tarvitaan </a:t>
            </a:r>
            <a:r>
              <a:rPr lang="fi-FI" b="1" dirty="0"/>
              <a:t>tuotannontekijöitä: </a:t>
            </a:r>
          </a:p>
          <a:p>
            <a:r>
              <a:rPr lang="fi-FI" dirty="0"/>
              <a:t>1</a:t>
            </a:r>
            <a:r>
              <a:rPr lang="fi-FI" i="1" dirty="0"/>
              <a:t>. raaka-aineet </a:t>
            </a:r>
          </a:p>
          <a:p>
            <a:r>
              <a:rPr lang="fi-FI" dirty="0"/>
              <a:t>2. </a:t>
            </a:r>
            <a:r>
              <a:rPr lang="fi-FI" i="1" dirty="0"/>
              <a:t>työvoima </a:t>
            </a:r>
          </a:p>
          <a:p>
            <a:r>
              <a:rPr lang="fi-FI" dirty="0"/>
              <a:t>3. </a:t>
            </a:r>
            <a:r>
              <a:rPr lang="fi-FI" i="1" dirty="0"/>
              <a:t>pääoma</a:t>
            </a:r>
            <a:r>
              <a:rPr lang="fi-FI" dirty="0"/>
              <a:t> eli </a:t>
            </a:r>
            <a:r>
              <a:rPr lang="fi-FI" dirty="0" err="1"/>
              <a:t>reaali</a:t>
            </a:r>
            <a:r>
              <a:rPr lang="fi-FI" dirty="0"/>
              <a:t> - ja finanssipääoma  (koneet ja laitteet + raha) </a:t>
            </a:r>
          </a:p>
          <a:p>
            <a:r>
              <a:rPr lang="fi-FI" dirty="0"/>
              <a:t>4. </a:t>
            </a:r>
            <a:r>
              <a:rPr lang="fi-FI" i="1" dirty="0"/>
              <a:t>tieto ja osaaminen</a:t>
            </a:r>
          </a:p>
        </p:txBody>
      </p:sp>
    </p:spTree>
    <p:extLst>
      <p:ext uri="{BB962C8B-B14F-4D97-AF65-F5344CB8AC3E}">
        <p14:creationId xmlns:p14="http://schemas.microsoft.com/office/powerpoint/2010/main" val="37308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91" y="1268761"/>
            <a:ext cx="5932781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sta">
  <a:themeElements>
    <a:clrScheme name="Nas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s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721</TotalTime>
  <Words>1091</Words>
  <Application>Microsoft Office PowerPoint</Application>
  <PresentationFormat>Näytössä katseltava diaesitys (4:3)</PresentationFormat>
  <Paragraphs>185</Paragraphs>
  <Slides>34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41" baseType="lpstr">
      <vt:lpstr>Brush Script MT</vt:lpstr>
      <vt:lpstr>Calibri</vt:lpstr>
      <vt:lpstr>Constantia</vt:lpstr>
      <vt:lpstr>Franklin Gothic Book</vt:lpstr>
      <vt:lpstr>Rage Italic</vt:lpstr>
      <vt:lpstr>Wingdings</vt:lpstr>
      <vt:lpstr>Nasta</vt:lpstr>
      <vt:lpstr>Taloustieto</vt:lpstr>
      <vt:lpstr>Arviointi &amp; poissaolot</vt:lpstr>
      <vt:lpstr>Aiheet</vt:lpstr>
      <vt:lpstr>Talousalan opinnot</vt:lpstr>
      <vt:lpstr>Tilastoja kauppatieteeseen sisäänpäässeistä</vt:lpstr>
      <vt:lpstr>Talouden peruskäsitteitä</vt:lpstr>
      <vt:lpstr>PowerPoint-esitys</vt:lpstr>
      <vt:lpstr>Talouden peruskäsitteitä</vt:lpstr>
      <vt:lpstr>PowerPoint-esitys</vt:lpstr>
      <vt:lpstr>Kysymyksiä</vt:lpstr>
      <vt:lpstr>Vuoden turhake  (Suomen Luonto -lehti)</vt:lpstr>
      <vt:lpstr>Tuotantomahdollisuuksien käyrä:  A = leipä B = voi</vt:lpstr>
      <vt:lpstr>Talouskasvu ja tuottavuus</vt:lpstr>
      <vt:lpstr>Suomen bkt:n kehitys asukasta kohden</vt:lpstr>
      <vt:lpstr>Talouskriisi 2008-2009</vt:lpstr>
      <vt:lpstr>Talouskasvun ja ympäristökysymyksen yhdistäminen</vt:lpstr>
      <vt:lpstr>Viherpesu: Volkswagenin ohjelmistohuijaus</vt:lpstr>
      <vt:lpstr>Huoltotase = mistä tarjolla olevat hyödykkeet ovat peräisin ja mihin ne ovat päätyneet  </vt:lpstr>
      <vt:lpstr>PowerPoint-esitys</vt:lpstr>
      <vt:lpstr>Huoltotase</vt:lpstr>
      <vt:lpstr>Bruttokansantuote (BKT)</vt:lpstr>
      <vt:lpstr>BKT:n ongelmia</vt:lpstr>
      <vt:lpstr>PowerPoint-esitys</vt:lpstr>
      <vt:lpstr>PowerPoint-esitys</vt:lpstr>
      <vt:lpstr>BKT laski v. 2009 laman aikana.</vt:lpstr>
      <vt:lpstr>Harmaa talous = pimeä työ</vt:lpstr>
      <vt:lpstr>Kysynnän ja tarjonnan laki  </vt:lpstr>
      <vt:lpstr>PowerPoint-esitys</vt:lpstr>
      <vt:lpstr>Suomen arvokkaimmat brändit vuonna 2017 </vt:lpstr>
      <vt:lpstr>Kysynnän ja tarjonnan laki</vt:lpstr>
      <vt:lpstr>Kysynnän ja tarjonnan laki</vt:lpstr>
      <vt:lpstr>Myyjän ja ostajan markkinat</vt:lpstr>
      <vt:lpstr>Kysymyksiä</vt:lpstr>
      <vt:lpstr>Video: Hehkulamppuhuijaus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Taloustieto</dc:title>
  <dc:creator>Anttila</dc:creator>
  <cp:lastModifiedBy>Anttila Petri Juha</cp:lastModifiedBy>
  <cp:revision>69</cp:revision>
  <cp:lastPrinted>2016-02-12T10:18:30Z</cp:lastPrinted>
  <dcterms:created xsi:type="dcterms:W3CDTF">2011-10-06T16:27:13Z</dcterms:created>
  <dcterms:modified xsi:type="dcterms:W3CDTF">2018-10-02T08:09:53Z</dcterms:modified>
</cp:coreProperties>
</file>