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1"/>
  </p:notesMasterIdLst>
  <p:sldIdLst>
    <p:sldId id="256" r:id="rId4"/>
    <p:sldId id="287" r:id="rId5"/>
    <p:sldId id="288" r:id="rId6"/>
    <p:sldId id="289" r:id="rId7"/>
    <p:sldId id="290" r:id="rId8"/>
    <p:sldId id="292" r:id="rId9"/>
    <p:sldId id="283" r:id="rId10"/>
    <p:sldId id="284" r:id="rId11"/>
    <p:sldId id="280" r:id="rId12"/>
    <p:sldId id="266" r:id="rId13"/>
    <p:sldId id="285" r:id="rId14"/>
    <p:sldId id="267" r:id="rId15"/>
    <p:sldId id="263" r:id="rId16"/>
    <p:sldId id="270" r:id="rId17"/>
    <p:sldId id="271" r:id="rId18"/>
    <p:sldId id="272" r:id="rId19"/>
    <p:sldId id="274" r:id="rId20"/>
    <p:sldId id="273" r:id="rId21"/>
    <p:sldId id="275" r:id="rId22"/>
    <p:sldId id="276" r:id="rId23"/>
    <p:sldId id="277" r:id="rId24"/>
    <p:sldId id="278" r:id="rId25"/>
    <p:sldId id="279" r:id="rId26"/>
    <p:sldId id="282" r:id="rId27"/>
    <p:sldId id="291" r:id="rId28"/>
    <p:sldId id="281" r:id="rId29"/>
    <p:sldId id="293" r:id="rId3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21BDF-4DEA-46CF-B684-19CA6D9C3B36}" type="datetimeFigureOut">
              <a:rPr lang="fi-FI" smtClean="0"/>
              <a:pPr/>
              <a:t>22.10.2019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509FF-35DC-40F1-B978-CA7D0EE77734}" type="slidenum">
              <a:rPr lang="fi-FI" smtClean="0"/>
              <a:pPr/>
              <a:t>‹#›</a:t>
            </a:fld>
            <a:endParaRPr lang="fi-FI"/>
          </a:p>
        </p:txBody>
      </p:sp>
    </p:spTree>
    <p:extLst>
      <p:ext uri="{BB962C8B-B14F-4D97-AF65-F5344CB8AC3E}">
        <p14:creationId xmlns:p14="http://schemas.microsoft.com/office/powerpoint/2010/main" val="319285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A4FA9-BEA9-42A2-B097-C0E0AF5285CD}"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6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B07509FF-35DC-40F1-B978-CA7D0EE77734}" type="slidenum">
              <a:rPr lang="fi-FI" smtClean="0"/>
              <a:pPr/>
              <a:t>21</a:t>
            </a:fld>
            <a:endParaRPr lang="fi-FI"/>
          </a:p>
        </p:txBody>
      </p:sp>
    </p:spTree>
    <p:extLst>
      <p:ext uri="{BB962C8B-B14F-4D97-AF65-F5344CB8AC3E}">
        <p14:creationId xmlns:p14="http://schemas.microsoft.com/office/powerpoint/2010/main" val="156942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Ref idx="1002">
        <a:schemeClr val="bg2"/>
      </p:bgRef>
    </p:bg>
    <p:spTree>
      <p:nvGrpSpPr>
        <p:cNvPr id="1" name=""/>
        <p:cNvGrpSpPr/>
        <p:nvPr/>
      </p:nvGrpSpPr>
      <p:grpSpPr>
        <a:xfrm>
          <a:off x="0" y="0"/>
          <a:ext cx="0" cy="0"/>
          <a:chOff x="0" y="0"/>
          <a:chExt cx="0" cy="0"/>
        </a:xfrm>
      </p:grpSpPr>
      <p:sp>
        <p:nvSpPr>
          <p:cNvPr id="9" name="Otsikk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i-FI"/>
              <a:t>Muokkaa perustyyl. napsautt.</a:t>
            </a:r>
            <a:endParaRPr kumimoji="0" lang="en-US"/>
          </a:p>
        </p:txBody>
      </p:sp>
      <p:sp>
        <p:nvSpPr>
          <p:cNvPr id="17" name="Alaotsikk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a:t>Muokkaa alaotsikon perustyyliä napsautt.</a:t>
            </a:r>
            <a:endParaRPr kumimoji="0" lang="en-US"/>
          </a:p>
        </p:txBody>
      </p:sp>
      <p:sp>
        <p:nvSpPr>
          <p:cNvPr id="30" name="Päivämäärän paikkamerkki 29"/>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19" name="Alatunnisteen paikkamerkki 18"/>
          <p:cNvSpPr>
            <a:spLocks noGrp="1"/>
          </p:cNvSpPr>
          <p:nvPr>
            <p:ph type="ftr" sz="quarter" idx="11"/>
          </p:nvPr>
        </p:nvSpPr>
        <p:spPr/>
        <p:txBody>
          <a:bodyPr/>
          <a:lstStyle/>
          <a:p>
            <a:endParaRPr lang="fi-FI"/>
          </a:p>
        </p:txBody>
      </p:sp>
      <p:sp>
        <p:nvSpPr>
          <p:cNvPr id="27" name="Dian numeron paikkamerkki 26"/>
          <p:cNvSpPr>
            <a:spLocks noGrp="1"/>
          </p:cNvSpPr>
          <p:nvPr>
            <p:ph type="sldNum" sz="quarter" idx="12"/>
          </p:nvPr>
        </p:nvSpPr>
        <p:spPr/>
        <p:txBody>
          <a:bodyPr/>
          <a:lstStyle/>
          <a:p>
            <a:fld id="{A1EB1EAD-E0BB-4A3C-9443-24B88AAA2641}"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914401"/>
            <a:ext cx="2057400" cy="5211763"/>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457200" y="914401"/>
            <a:ext cx="6019800" cy="5211763"/>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pPr>
              <a:defRPr/>
            </a:pPr>
            <a:fld id="{DC1353E2-35BC-461F-8800-892CFAF5021C}" type="datetimeFigureOut">
              <a:rPr lang="fi-FI"/>
              <a:pPr>
                <a:defRPr/>
              </a:pPr>
              <a:t>22.10.2019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4C40D499-3300-4268-95EA-DC0E4221B60B}" type="slidenum">
              <a:rPr lang="fi-FI"/>
              <a:pPr>
                <a:defRPr/>
              </a:pPr>
              <a:t>‹#›</a:t>
            </a:fld>
            <a:endParaRPr lang="fi-FI"/>
          </a:p>
        </p:txBody>
      </p:sp>
    </p:spTree>
    <p:extLst>
      <p:ext uri="{BB962C8B-B14F-4D97-AF65-F5344CB8AC3E}">
        <p14:creationId xmlns:p14="http://schemas.microsoft.com/office/powerpoint/2010/main" val="2876101382"/>
      </p:ext>
    </p:extLst>
  </p:cSld>
  <p:clrMapOvr>
    <a:masterClrMapping/>
  </p:clrMapOvr>
  <p:transition spd="slow" advTm="5163">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E9A33F9E-89AD-45F7-B6BF-ED135D583513}" type="datetimeFigureOut">
              <a:rPr lang="fi-FI"/>
              <a:pPr>
                <a:defRPr/>
              </a:pPr>
              <a:t>22.10.2019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5FD0AC0-BD6E-4996-9E32-8FF67F1BA06D}" type="slidenum">
              <a:rPr lang="fi-FI"/>
              <a:pPr>
                <a:defRPr/>
              </a:pPr>
              <a:t>‹#›</a:t>
            </a:fld>
            <a:endParaRPr lang="fi-FI"/>
          </a:p>
        </p:txBody>
      </p:sp>
    </p:spTree>
    <p:extLst>
      <p:ext uri="{BB962C8B-B14F-4D97-AF65-F5344CB8AC3E}">
        <p14:creationId xmlns:p14="http://schemas.microsoft.com/office/powerpoint/2010/main" val="3099326657"/>
      </p:ext>
    </p:extLst>
  </p:cSld>
  <p:clrMapOvr>
    <a:masterClrMapping/>
  </p:clrMapOvr>
  <p:transition spd="slow" advTm="5163">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DEE118D2-50B1-4A50-8181-B3B62CC110BC}" type="datetimeFigureOut">
              <a:rPr lang="fi-FI"/>
              <a:pPr>
                <a:defRPr/>
              </a:pPr>
              <a:t>22.10.2019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54CEF2C0-3716-47AA-9856-C0113E3F4324}" type="slidenum">
              <a:rPr lang="fi-FI"/>
              <a:pPr>
                <a:defRPr/>
              </a:pPr>
              <a:t>‹#›</a:t>
            </a:fld>
            <a:endParaRPr lang="fi-FI"/>
          </a:p>
        </p:txBody>
      </p:sp>
    </p:spTree>
    <p:extLst>
      <p:ext uri="{BB962C8B-B14F-4D97-AF65-F5344CB8AC3E}">
        <p14:creationId xmlns:p14="http://schemas.microsoft.com/office/powerpoint/2010/main" val="3873916586"/>
      </p:ext>
    </p:extLst>
  </p:cSld>
  <p:clrMapOvr>
    <a:masterClrMapping/>
  </p:clrMapOvr>
  <p:transition spd="slow" advTm="5163">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4149834A-2ECB-45EA-A102-ADE351BF489D}" type="datetimeFigureOut">
              <a:rPr lang="fi-FI"/>
              <a:pPr>
                <a:defRPr/>
              </a:pPr>
              <a:t>22.10.2019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954781B-FF4D-4CE8-A5BB-CE781591572D}" type="slidenum">
              <a:rPr lang="fi-FI"/>
              <a:pPr>
                <a:defRPr/>
              </a:pPr>
              <a:t>‹#›</a:t>
            </a:fld>
            <a:endParaRPr lang="fi-FI"/>
          </a:p>
        </p:txBody>
      </p:sp>
    </p:spTree>
    <p:extLst>
      <p:ext uri="{BB962C8B-B14F-4D97-AF65-F5344CB8AC3E}">
        <p14:creationId xmlns:p14="http://schemas.microsoft.com/office/powerpoint/2010/main" val="3782757932"/>
      </p:ext>
    </p:extLst>
  </p:cSld>
  <p:clrMapOvr>
    <a:masterClrMapping/>
  </p:clrMapOvr>
  <p:transition spd="slow" advTm="5163">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92184E50-6ACF-4018-A143-3F9034E011AD}" type="datetimeFigureOut">
              <a:rPr lang="fi-FI"/>
              <a:pPr>
                <a:defRPr/>
              </a:pPr>
              <a:t>22.10.2019</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AABF58BD-F703-4F2A-94AB-80BFA45424F9}" type="slidenum">
              <a:rPr lang="fi-FI"/>
              <a:pPr>
                <a:defRPr/>
              </a:pPr>
              <a:t>‹#›</a:t>
            </a:fld>
            <a:endParaRPr lang="fi-FI"/>
          </a:p>
        </p:txBody>
      </p:sp>
    </p:spTree>
    <p:extLst>
      <p:ext uri="{BB962C8B-B14F-4D97-AF65-F5344CB8AC3E}">
        <p14:creationId xmlns:p14="http://schemas.microsoft.com/office/powerpoint/2010/main" val="3335439107"/>
      </p:ext>
    </p:extLst>
  </p:cSld>
  <p:clrMapOvr>
    <a:masterClrMapping/>
  </p:clrMapOvr>
  <p:transition spd="slow" advTm="5163">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CAC6DCCB-C788-43C3-9E78-F9D4FA4282C5}" type="datetimeFigureOut">
              <a:rPr lang="fi-FI"/>
              <a:pPr>
                <a:defRPr/>
              </a:pPr>
              <a:t>22.10.2019</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774E832F-6C7F-4D1A-8593-A4615BB7ACE9}" type="slidenum">
              <a:rPr lang="fi-FI"/>
              <a:pPr>
                <a:defRPr/>
              </a:pPr>
              <a:t>‹#›</a:t>
            </a:fld>
            <a:endParaRPr lang="fi-FI"/>
          </a:p>
        </p:txBody>
      </p:sp>
    </p:spTree>
    <p:extLst>
      <p:ext uri="{BB962C8B-B14F-4D97-AF65-F5344CB8AC3E}">
        <p14:creationId xmlns:p14="http://schemas.microsoft.com/office/powerpoint/2010/main" val="380991428"/>
      </p:ext>
    </p:extLst>
  </p:cSld>
  <p:clrMapOvr>
    <a:masterClrMapping/>
  </p:clrMapOvr>
  <p:transition spd="slow" advTm="5163">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F9A3CB3-E1C2-4E97-B715-4149F276CE0D}" type="datetimeFigureOut">
              <a:rPr lang="fi-FI"/>
              <a:pPr>
                <a:defRPr/>
              </a:pPr>
              <a:t>22.10.2019</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8A7A7563-DB9E-4EFE-B137-18005277D2BE}" type="slidenum">
              <a:rPr lang="fi-FI"/>
              <a:pPr>
                <a:defRPr/>
              </a:pPr>
              <a:t>‹#›</a:t>
            </a:fld>
            <a:endParaRPr lang="fi-FI"/>
          </a:p>
        </p:txBody>
      </p:sp>
    </p:spTree>
    <p:extLst>
      <p:ext uri="{BB962C8B-B14F-4D97-AF65-F5344CB8AC3E}">
        <p14:creationId xmlns:p14="http://schemas.microsoft.com/office/powerpoint/2010/main" val="3266165364"/>
      </p:ext>
    </p:extLst>
  </p:cSld>
  <p:clrMapOvr>
    <a:masterClrMapping/>
  </p:clrMapOvr>
  <p:transition spd="slow" advTm="5163">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C16C40DF-B570-42A1-9C56-D403097A66CF}" type="datetimeFigureOut">
              <a:rPr lang="fi-FI"/>
              <a:pPr>
                <a:defRPr/>
              </a:pPr>
              <a:t>22.10.2019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826A84D-B88E-4A52-94BF-0C1187B5C036}" type="slidenum">
              <a:rPr lang="fi-FI"/>
              <a:pPr>
                <a:defRPr/>
              </a:pPr>
              <a:t>‹#›</a:t>
            </a:fld>
            <a:endParaRPr lang="fi-FI"/>
          </a:p>
        </p:txBody>
      </p:sp>
    </p:spTree>
    <p:extLst>
      <p:ext uri="{BB962C8B-B14F-4D97-AF65-F5344CB8AC3E}">
        <p14:creationId xmlns:p14="http://schemas.microsoft.com/office/powerpoint/2010/main" val="1518082182"/>
      </p:ext>
    </p:extLst>
  </p:cSld>
  <p:clrMapOvr>
    <a:masterClrMapping/>
  </p:clrMapOvr>
  <p:transition spd="slow" advTm="5163">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D310EBDA-BF58-4C47-874A-B24FC0435640}" type="datetimeFigureOut">
              <a:rPr lang="fi-FI"/>
              <a:pPr>
                <a:defRPr/>
              </a:pPr>
              <a:t>22.10.2019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E71209A5-CE76-45AD-9E94-EB45AFD420AB}" type="slidenum">
              <a:rPr lang="fi-FI"/>
              <a:pPr>
                <a:defRPr/>
              </a:pPr>
              <a:t>‹#›</a:t>
            </a:fld>
            <a:endParaRPr lang="fi-FI"/>
          </a:p>
        </p:txBody>
      </p:sp>
    </p:spTree>
    <p:extLst>
      <p:ext uri="{BB962C8B-B14F-4D97-AF65-F5344CB8AC3E}">
        <p14:creationId xmlns:p14="http://schemas.microsoft.com/office/powerpoint/2010/main" val="485383549"/>
      </p:ext>
    </p:extLst>
  </p:cSld>
  <p:clrMapOvr>
    <a:masterClrMapping/>
  </p:clrMapOvr>
  <p:transition spd="slow" advTm="5163">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E0053DA8-5F54-4CE6-8FAD-F888F7202E23}" type="datetimeFigureOut">
              <a:rPr lang="fi-FI"/>
              <a:pPr>
                <a:defRPr/>
              </a:pPr>
              <a:t>22.10.2019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E05DC0B-04C1-48FC-9E3E-8D6497863F62}" type="slidenum">
              <a:rPr lang="fi-FI"/>
              <a:pPr>
                <a:defRPr/>
              </a:pPr>
              <a:t>‹#›</a:t>
            </a:fld>
            <a:endParaRPr lang="fi-FI"/>
          </a:p>
        </p:txBody>
      </p:sp>
    </p:spTree>
    <p:extLst>
      <p:ext uri="{BB962C8B-B14F-4D97-AF65-F5344CB8AC3E}">
        <p14:creationId xmlns:p14="http://schemas.microsoft.com/office/powerpoint/2010/main" val="190203228"/>
      </p:ext>
    </p:extLst>
  </p:cSld>
  <p:clrMapOvr>
    <a:masterClrMapping/>
  </p:clrMapOvr>
  <p:transition spd="slow" advTm="5163">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C19132E3-A527-47C3-A836-5AE88F75F4F1}" type="datetimeFigureOut">
              <a:rPr lang="fi-FI"/>
              <a:pPr>
                <a:defRPr/>
              </a:pPr>
              <a:t>22.10.2019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F872BFE-7C7C-4D37-92BE-72F9D2022ACA}" type="slidenum">
              <a:rPr lang="fi-FI"/>
              <a:pPr>
                <a:defRPr/>
              </a:pPr>
              <a:t>‹#›</a:t>
            </a:fld>
            <a:endParaRPr lang="fi-FI"/>
          </a:p>
        </p:txBody>
      </p:sp>
    </p:spTree>
    <p:extLst>
      <p:ext uri="{BB962C8B-B14F-4D97-AF65-F5344CB8AC3E}">
        <p14:creationId xmlns:p14="http://schemas.microsoft.com/office/powerpoint/2010/main" val="966333427"/>
      </p:ext>
    </p:extLst>
  </p:cSld>
  <p:clrMapOvr>
    <a:masterClrMapping/>
  </p:clrMapOvr>
  <p:transition spd="slow" advTm="5163">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5" name="Pyöristetty suorakulmi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yöristetty suorakulmi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Otsikk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i-FI"/>
              <a:t>Muokkaa perustyyl. napsautt.</a:t>
            </a:r>
            <a:endParaRPr kumimoji="0" lang="en-US"/>
          </a:p>
        </p:txBody>
      </p:sp>
      <p:sp>
        <p:nvSpPr>
          <p:cNvPr id="20" name="Alaotsikk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a:t>Muokkaa alaotsikon perustyyliä napsautt.</a:t>
            </a:r>
            <a:endParaRPr kumimoji="0" lang="en-US"/>
          </a:p>
        </p:txBody>
      </p:sp>
      <p:sp>
        <p:nvSpPr>
          <p:cNvPr id="19" name="Päivämäärän paikkamerkki 18"/>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11" name="Dian numeron paikkamerkki 10"/>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964396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02920" y="4983480"/>
            <a:ext cx="8183880" cy="1051560"/>
          </a:xfrm>
        </p:spPr>
        <p:txBody>
          <a:bodyPr/>
          <a:lstStyle/>
          <a:p>
            <a:r>
              <a:rPr kumimoji="0" lang="fi-FI"/>
              <a:t>Muokkaa perustyyl. napsautt.</a:t>
            </a:r>
            <a:endParaRPr kumimoji="0" lang="en-US"/>
          </a:p>
        </p:txBody>
      </p:sp>
      <p:sp>
        <p:nvSpPr>
          <p:cNvPr id="3" name="Sisällön paikkamerkki 2"/>
          <p:cNvSpPr>
            <a:spLocks noGrp="1"/>
          </p:cNvSpPr>
          <p:nvPr>
            <p:ph idx="1"/>
          </p:nvPr>
        </p:nvSpPr>
        <p:spPr>
          <a:xfrm>
            <a:off x="502920" y="530352"/>
            <a:ext cx="8183880" cy="4187952"/>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4281034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14" name="Pyöristetty suorakulmi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yöristetty suorakulmi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Otsikk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i-FI"/>
              <a:t>Muokkaa perustyyl. napsautt.</a:t>
            </a:r>
            <a:endParaRPr kumimoji="0" lang="en-US"/>
          </a:p>
        </p:txBody>
      </p:sp>
      <p:sp>
        <p:nvSpPr>
          <p:cNvPr id="3" name="Tekstin paikkamerkki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a:t>Muokkaa tekstin perustyylejä napsauttamalla</a:t>
            </a:r>
          </a:p>
        </p:txBody>
      </p:sp>
      <p:sp>
        <p:nvSpPr>
          <p:cNvPr id="4" name="Päivämäärän paikkamerkki 3"/>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271221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Sisällön paikkamerkk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1809546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02920" y="4983480"/>
            <a:ext cx="8183880" cy="1051560"/>
          </a:xfrm>
        </p:spPr>
        <p:txBody>
          <a:bodyPr anchor="b"/>
          <a:lstStyle>
            <a:lvl1pPr>
              <a:defRPr b="1"/>
            </a:lvl1pPr>
            <a:extLst/>
          </a:lstStyle>
          <a:p>
            <a:r>
              <a:rPr kumimoji="0" lang="fi-FI"/>
              <a:t>Muokkaa perustyyl. napsautt.</a:t>
            </a:r>
            <a:endParaRPr kumimoji="0" lang="en-US"/>
          </a:p>
        </p:txBody>
      </p:sp>
      <p:sp>
        <p:nvSpPr>
          <p:cNvPr id="3" name="Tekstin paikkamerkki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a:t>Muokkaa tekstin perustyylejä napsauttamalla</a:t>
            </a:r>
          </a:p>
        </p:txBody>
      </p:sp>
      <p:sp>
        <p:nvSpPr>
          <p:cNvPr id="4" name="Tekstin paikkamerkki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a:t>Muokkaa tekstin perustyylejä napsauttamalla</a:t>
            </a:r>
          </a:p>
        </p:txBody>
      </p:sp>
      <p:sp>
        <p:nvSpPr>
          <p:cNvPr id="5" name="Sisällön paikkamerkk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6" name="Sisällön paikkamerkk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7" name="Päivämäärän paikkamerkki 6"/>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3123801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äivämäärän paikkamerkki 2"/>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1885385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7" name="Pyöristetty suorakulmi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äivämäärän paikkamerkki 1"/>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10666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2">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i-FI"/>
              <a:t>Muokkaa perustyyl. napsautt.</a:t>
            </a:r>
            <a:endParaRPr kumimoji="0" lang="en-US"/>
          </a:p>
        </p:txBody>
      </p:sp>
      <p:sp>
        <p:nvSpPr>
          <p:cNvPr id="3" name="Tekstin paikkamerkki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a:t>Muokkaa tekstin perustyylejä napsauttamalla</a:t>
            </a:r>
          </a:p>
        </p:txBody>
      </p:sp>
      <p:sp>
        <p:nvSpPr>
          <p:cNvPr id="4" name="Päivämäärän paikkamerkki 3"/>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EB1EAD-E0BB-4A3C-9443-24B88AAA2641}" type="slidenum">
              <a:rPr lang="fi-FI" smtClean="0"/>
              <a:pPr/>
              <a:t>‹#›</a:t>
            </a:fld>
            <a:endParaRPr lang="fi-FI"/>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i-FI"/>
              <a:t>Muokkaa perustyyl. napsautt.</a:t>
            </a:r>
            <a:endParaRPr kumimoji="0" lang="en-US"/>
          </a:p>
        </p:txBody>
      </p:sp>
      <p:sp>
        <p:nvSpPr>
          <p:cNvPr id="3" name="Tekstin paikkamerkki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Sisällön paikkamerkk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3532347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5" name="Pyöristetty suorakulmi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Yhdestä kulmasta pyöristetty suorakulmi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Otsikk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i-FI"/>
              <a:t>Muokkaa perustyyl. napsautt.</a:t>
            </a:r>
            <a:endParaRPr kumimoji="0" lang="en-US"/>
          </a:p>
        </p:txBody>
      </p:sp>
      <p:sp>
        <p:nvSpPr>
          <p:cNvPr id="4" name="Tekstin paikkamerkki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C3880B8-AC5C-41AB-B60D-C5C58DFB4C9E}" type="slidenum">
              <a:rPr lang="fi-FI" smtClean="0"/>
              <a:pPr/>
              <a:t>‹#›</a:t>
            </a:fld>
            <a:endParaRPr lang="fi-FI"/>
          </a:p>
        </p:txBody>
      </p:sp>
      <p:sp>
        <p:nvSpPr>
          <p:cNvPr id="3" name="Kuvan paikkamerkki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i-FI"/>
              <a:t>Lisää kuva napsauttamalla kuvaketta</a:t>
            </a:r>
            <a:endParaRPr kumimoji="0" lang="en-US"/>
          </a:p>
        </p:txBody>
      </p:sp>
    </p:spTree>
    <p:extLst>
      <p:ext uri="{BB962C8B-B14F-4D97-AF65-F5344CB8AC3E}">
        <p14:creationId xmlns:p14="http://schemas.microsoft.com/office/powerpoint/2010/main" val="3963077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502920" y="4983480"/>
            <a:ext cx="8183880" cy="1051560"/>
          </a:xfrm>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502920" y="530352"/>
            <a:ext cx="8183880" cy="4187952"/>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371311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533404"/>
            <a:ext cx="1981200" cy="5257799"/>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533400" y="533402"/>
            <a:ext cx="5943600" cy="5257801"/>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61FD6C2-68B8-4B77-9C5C-7339957A3686}" type="datetimeFigureOut">
              <a:rPr lang="fi-FI" smtClean="0"/>
              <a:pPr/>
              <a:t>22.10.2019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3880B8-AC5C-41AB-B60D-C5C58DFB4C9E}" type="slidenum">
              <a:rPr lang="fi-FI" smtClean="0"/>
              <a:pPr/>
              <a:t>‹#›</a:t>
            </a:fld>
            <a:endParaRPr lang="fi-FI"/>
          </a:p>
        </p:txBody>
      </p:sp>
    </p:spTree>
    <p:extLst>
      <p:ext uri="{BB962C8B-B14F-4D97-AF65-F5344CB8AC3E}">
        <p14:creationId xmlns:p14="http://schemas.microsoft.com/office/powerpoint/2010/main" val="81269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088"/>
            <a:ext cx="8229600" cy="1143000"/>
          </a:xfrm>
        </p:spPr>
        <p:txBody>
          <a:bodyPr/>
          <a:lstStyle/>
          <a:p>
            <a:r>
              <a:rPr kumimoji="0" lang="fi-FI"/>
              <a:t>Muokkaa perustyyl. napsautt.</a:t>
            </a:r>
            <a:endParaRPr kumimoji="0" lang="en-US"/>
          </a:p>
        </p:txBody>
      </p:sp>
      <p:sp>
        <p:nvSpPr>
          <p:cNvPr id="3" name="Sisällön paikkamerkk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Sisällön paikkamerkk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088"/>
            <a:ext cx="8229600" cy="1143000"/>
          </a:xfrm>
        </p:spPr>
        <p:txBody>
          <a:bodyPr tIns="45720" anchor="b"/>
          <a:lstStyle>
            <a:lvl1pPr>
              <a:defRPr/>
            </a:lvl1pPr>
          </a:lstStyle>
          <a:p>
            <a:r>
              <a:rPr kumimoji="0" lang="fi-FI"/>
              <a:t>Muokkaa perustyyl. napsautt.</a:t>
            </a:r>
            <a:endParaRPr kumimoji="0" lang="en-US"/>
          </a:p>
        </p:txBody>
      </p:sp>
      <p:sp>
        <p:nvSpPr>
          <p:cNvPr id="3" name="Tekstin paikkamerkki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sp>
        <p:nvSpPr>
          <p:cNvPr id="4" name="Tekstin paikkamerkki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sp>
        <p:nvSpPr>
          <p:cNvPr id="5" name="Sisällön paikkamerkk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6" name="Sisällön paikkamerkk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7" name="Päivämäärän paikkamerkki 6"/>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i-FI"/>
              <a:t>Muokkaa perustyyl. napsautt.</a:t>
            </a:r>
            <a:endParaRPr kumimoji="0" lang="en-US"/>
          </a:p>
        </p:txBody>
      </p:sp>
      <p:sp>
        <p:nvSpPr>
          <p:cNvPr id="3" name="Päivämäärän paikkamerkki 2"/>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i-FI"/>
              <a:t>Muokkaa perustyyl. napsautt.</a:t>
            </a:r>
            <a:endParaRPr kumimoji="0" lang="en-US"/>
          </a:p>
        </p:txBody>
      </p:sp>
      <p:sp>
        <p:nvSpPr>
          <p:cNvPr id="3" name="Tekstin paikkamerkki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i-FI"/>
              <a:t>Muokkaa tekstin perustyylejä napsauttamalla</a:t>
            </a:r>
          </a:p>
        </p:txBody>
      </p:sp>
      <p:sp>
        <p:nvSpPr>
          <p:cNvPr id="4" name="Sisällön paikkamerkk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1EB1EAD-E0BB-4A3C-9443-24B88AAA2641}"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9" name="Yhdestä kulmasta leikattu ja pyöristetty suorakulmi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Suorakulmainen kolmi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Otsikk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i-FI"/>
              <a:t>Muokkaa perustyyl. napsautt.</a:t>
            </a:r>
            <a:endParaRPr kumimoji="0" lang="en-US"/>
          </a:p>
        </p:txBody>
      </p:sp>
      <p:sp>
        <p:nvSpPr>
          <p:cNvPr id="4" name="Tekstin paikkamerkki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i-FI"/>
              <a:t>Muokkaa tekstin perustyylejä napsauttamalla</a:t>
            </a:r>
          </a:p>
        </p:txBody>
      </p:sp>
      <p:sp>
        <p:nvSpPr>
          <p:cNvPr id="5" name="Päivämäärän paikkamerkki 4"/>
          <p:cNvSpPr>
            <a:spLocks noGrp="1"/>
          </p:cNvSpPr>
          <p:nvPr>
            <p:ph type="dt" sz="half" idx="10"/>
          </p:nvPr>
        </p:nvSpPr>
        <p:spPr/>
        <p:txBody>
          <a:bodyPr/>
          <a:lstStyle/>
          <a:p>
            <a:fld id="{EE6F6699-46FA-4863-B7BE-C753D5A06900}" type="datetimeFigureOut">
              <a:rPr lang="fi-FI" smtClean="0"/>
              <a:pPr/>
              <a:t>22.10.2019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8077200" y="6356350"/>
            <a:ext cx="609600" cy="365125"/>
          </a:xfrm>
        </p:spPr>
        <p:txBody>
          <a:bodyPr/>
          <a:lstStyle/>
          <a:p>
            <a:fld id="{A1EB1EAD-E0BB-4A3C-9443-24B88AAA2641}" type="slidenum">
              <a:rPr lang="fi-FI" smtClean="0"/>
              <a:pPr/>
              <a:t>‹#›</a:t>
            </a:fld>
            <a:endParaRPr lang="fi-FI"/>
          </a:p>
        </p:txBody>
      </p:sp>
      <p:sp>
        <p:nvSpPr>
          <p:cNvPr id="3" name="Kuvan paikkamerkki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i-FI"/>
              <a:t>Lisää kuva napsauttamalla kuvaketta</a:t>
            </a:r>
            <a:endParaRPr kumimoji="0" lang="en-US" dirty="0"/>
          </a:p>
        </p:txBody>
      </p:sp>
      <p:sp>
        <p:nvSpPr>
          <p:cNvPr id="10" name="Puolivapaa piirt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uolivapaa piirt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uolivapaa piirt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uolivapaa piirt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tsikon paikkamerkki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i-FI"/>
              <a:t>Muokkaa perustyyl. napsautt.</a:t>
            </a:r>
            <a:endParaRPr kumimoji="0" lang="en-US"/>
          </a:p>
        </p:txBody>
      </p:sp>
      <p:sp>
        <p:nvSpPr>
          <p:cNvPr id="30" name="Tekstin paikkamerkki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10" name="Päivämäärän paikkamerkki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6F6699-46FA-4863-B7BE-C753D5A06900}" type="datetimeFigureOut">
              <a:rPr lang="fi-FI" smtClean="0"/>
              <a:pPr/>
              <a:t>22.10.2019</a:t>
            </a:fld>
            <a:endParaRPr lang="fi-FI"/>
          </a:p>
        </p:txBody>
      </p:sp>
      <p:sp>
        <p:nvSpPr>
          <p:cNvPr id="22" name="Alatunnisteen paikkamerk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i-FI"/>
          </a:p>
        </p:txBody>
      </p:sp>
      <p:sp>
        <p:nvSpPr>
          <p:cNvPr id="18" name="Dian numeron paikkamerkki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EB1EAD-E0BB-4A3C-9443-24B88AAA2641}" type="slidenum">
              <a:rPr lang="fi-FI" smtClean="0"/>
              <a:pPr/>
              <a:t>‹#›</a:t>
            </a:fld>
            <a:endParaRPr lang="fi-FI"/>
          </a:p>
        </p:txBody>
      </p:sp>
      <p:grpSp>
        <p:nvGrpSpPr>
          <p:cNvPr id="2" name="Ryhmä 1"/>
          <p:cNvGrpSpPr/>
          <p:nvPr/>
        </p:nvGrpSpPr>
        <p:grpSpPr>
          <a:xfrm>
            <a:off x="-19017" y="202408"/>
            <a:ext cx="9180548" cy="649224"/>
            <a:chOff x="-19045" y="216550"/>
            <a:chExt cx="9180548" cy="649224"/>
          </a:xfrm>
        </p:grpSpPr>
        <p:sp>
          <p:nvSpPr>
            <p:cNvPr id="12" name="Puolivapaa piirt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uolivapaa piirt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05F341-CE77-4B1D-86B3-A2FDD4CBAF21}" type="datetimeFigureOut">
              <a:rPr lang="fi-FI"/>
              <a:pPr>
                <a:defRPr/>
              </a:pPr>
              <a:t>22.10.2019</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A50CA2-E2DA-47DF-8B0F-7A0E2E2368EB}" type="slidenum">
              <a:rPr lang="fi-FI"/>
              <a:pPr>
                <a:defRPr/>
              </a:pPr>
              <a:t>‹#›</a:t>
            </a:fld>
            <a:endParaRPr lang="fi-FI"/>
          </a:p>
        </p:txBody>
      </p:sp>
    </p:spTree>
    <p:extLst>
      <p:ext uri="{BB962C8B-B14F-4D97-AF65-F5344CB8AC3E}">
        <p14:creationId xmlns:p14="http://schemas.microsoft.com/office/powerpoint/2010/main" val="670276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5163">
    <p:newsflash/>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yöristetty suorakulmi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yöristetty suorakulmi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tsikon paikkamerkki 12"/>
          <p:cNvSpPr>
            <a:spLocks noGrp="1"/>
          </p:cNvSpPr>
          <p:nvPr>
            <p:ph type="title"/>
          </p:nvPr>
        </p:nvSpPr>
        <p:spPr>
          <a:xfrm>
            <a:off x="502920" y="4985590"/>
            <a:ext cx="8183880" cy="1051560"/>
          </a:xfrm>
          <a:prstGeom prst="rect">
            <a:avLst/>
          </a:prstGeom>
        </p:spPr>
        <p:txBody>
          <a:bodyPr vert="horz" anchor="b">
            <a:normAutofit/>
          </a:bodyPr>
          <a:lstStyle/>
          <a:p>
            <a:r>
              <a:rPr kumimoji="0" lang="fi-FI"/>
              <a:t>Muokkaa perustyyl. napsautt.</a:t>
            </a:r>
            <a:endParaRPr kumimoji="0" lang="en-US"/>
          </a:p>
        </p:txBody>
      </p:sp>
      <p:sp>
        <p:nvSpPr>
          <p:cNvPr id="4" name="Tekstin paikkamerkki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25" name="Päivämäärän paikkamerkki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1FD6C2-68B8-4B77-9C5C-7339957A3686}" type="datetimeFigureOut">
              <a:rPr lang="fi-FI" smtClean="0"/>
              <a:pPr/>
              <a:t>22.10.2019</a:t>
            </a:fld>
            <a:endParaRPr lang="fi-FI"/>
          </a:p>
        </p:txBody>
      </p:sp>
      <p:sp>
        <p:nvSpPr>
          <p:cNvPr id="18" name="Alatunnisteen paikkamerk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i-FI"/>
          </a:p>
        </p:txBody>
      </p:sp>
      <p:sp>
        <p:nvSpPr>
          <p:cNvPr id="5" name="Dian numeron paikkamerkki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C3880B8-AC5C-41AB-B60D-C5C58DFB4C9E}" type="slidenum">
              <a:rPr lang="fi-FI" smtClean="0"/>
              <a:pPr/>
              <a:t>‹#›</a:t>
            </a:fld>
            <a:endParaRPr lang="fi-FI"/>
          </a:p>
        </p:txBody>
      </p:sp>
    </p:spTree>
    <p:extLst>
      <p:ext uri="{BB962C8B-B14F-4D97-AF65-F5344CB8AC3E}">
        <p14:creationId xmlns:p14="http://schemas.microsoft.com/office/powerpoint/2010/main" val="11070924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908720"/>
            <a:ext cx="7848872" cy="2664296"/>
          </a:xfrm>
        </p:spPr>
        <p:txBody>
          <a:bodyPr>
            <a:normAutofit/>
          </a:bodyPr>
          <a:lstStyle/>
          <a:p>
            <a:pPr algn="ctr"/>
            <a:r>
              <a:rPr lang="fi-FI" sz="4800" dirty="0">
                <a:solidFill>
                  <a:srgbClr val="F9F299"/>
                </a:solidFill>
                <a:latin typeface="Adobe Kaiti Std R" panose="02020400000000000000" pitchFamily="18" charset="-128"/>
                <a:ea typeface="Adobe Kaiti Std R" panose="02020400000000000000" pitchFamily="18" charset="-128"/>
              </a:rPr>
              <a:t>Sotilasvirkatalosta </a:t>
            </a:r>
            <a:br>
              <a:rPr lang="fi-FI" sz="4800" dirty="0">
                <a:solidFill>
                  <a:srgbClr val="F9F299"/>
                </a:solidFill>
                <a:latin typeface="Adobe Kaiti Std R" panose="02020400000000000000" pitchFamily="18" charset="-128"/>
                <a:ea typeface="Adobe Kaiti Std R" panose="02020400000000000000" pitchFamily="18" charset="-128"/>
              </a:rPr>
            </a:br>
            <a:r>
              <a:rPr lang="fi-FI" sz="4800" dirty="0">
                <a:solidFill>
                  <a:srgbClr val="F9F299"/>
                </a:solidFill>
                <a:latin typeface="Adobe Kaiti Std R" panose="02020400000000000000" pitchFamily="18" charset="-128"/>
                <a:ea typeface="Adobe Kaiti Std R" panose="02020400000000000000" pitchFamily="18" charset="-128"/>
              </a:rPr>
              <a:t>maatalousoppilaitokseksi</a:t>
            </a:r>
            <a:br>
              <a:rPr lang="fi-FI" sz="5400" dirty="0">
                <a:solidFill>
                  <a:srgbClr val="F9F299"/>
                </a:solidFill>
                <a:latin typeface="Adobe Kaiti Std R" panose="02020400000000000000" pitchFamily="18" charset="-128"/>
                <a:ea typeface="Adobe Kaiti Std R" panose="02020400000000000000" pitchFamily="18" charset="-128"/>
              </a:rPr>
            </a:br>
            <a:r>
              <a:rPr lang="fi-FI" sz="5400" dirty="0"/>
              <a:t>Sinisen talon historiaa</a:t>
            </a:r>
          </a:p>
        </p:txBody>
      </p:sp>
      <p:sp>
        <p:nvSpPr>
          <p:cNvPr id="3" name="Alaotsikko 2"/>
          <p:cNvSpPr>
            <a:spLocks noGrp="1"/>
          </p:cNvSpPr>
          <p:nvPr>
            <p:ph type="subTitle" idx="1"/>
          </p:nvPr>
        </p:nvSpPr>
        <p:spPr>
          <a:xfrm>
            <a:off x="1691680" y="4149080"/>
            <a:ext cx="6080720" cy="1489720"/>
          </a:xfrm>
        </p:spPr>
        <p:txBody>
          <a:bodyPr>
            <a:normAutofit fontScale="55000" lnSpcReduction="20000"/>
          </a:bodyPr>
          <a:lstStyle/>
          <a:p>
            <a:r>
              <a:rPr lang="fi-FI" sz="2800" dirty="0"/>
              <a:t>Lähteet: </a:t>
            </a:r>
          </a:p>
          <a:p>
            <a:r>
              <a:rPr lang="fi-FI" sz="2800" dirty="0"/>
              <a:t>Pirkko Määttä: Uuteen satovuoteen  1992</a:t>
            </a:r>
          </a:p>
          <a:p>
            <a:r>
              <a:rPr lang="fi-FI" sz="2800" dirty="0"/>
              <a:t>Arina Kuryatnikova näyttötyö  2012</a:t>
            </a:r>
          </a:p>
          <a:p>
            <a:r>
              <a:rPr lang="fi-FI" sz="2800" dirty="0"/>
              <a:t>Kallio Reino, Vanhan </a:t>
            </a:r>
            <a:r>
              <a:rPr lang="fi-FI" sz="2800"/>
              <a:t>Saarijärven Historia 1987</a:t>
            </a:r>
            <a:endParaRPr lang="fi-FI" sz="2800" dirty="0"/>
          </a:p>
          <a:p>
            <a:r>
              <a:rPr lang="fi-FI" sz="2800" dirty="0"/>
              <a:t>Lehtonen Teija ja Lahtinen Saija, Tarvaalan kyläsuunnitelma 2004</a:t>
            </a:r>
          </a:p>
          <a:p>
            <a:r>
              <a:rPr lang="fi-FI" sz="2800" dirty="0"/>
              <a:t>www.ymparisto.fi, Keski-Suomen ympäristökeskus</a:t>
            </a:r>
          </a:p>
          <a:p>
            <a:endParaRPr lang="fi-FI" sz="2800" dirty="0"/>
          </a:p>
          <a:p>
            <a:endParaRPr lang="fi-FI" sz="2800" dirty="0"/>
          </a:p>
          <a:p>
            <a:endParaRPr lang="fi-FI" sz="2800" dirty="0"/>
          </a:p>
          <a:p>
            <a:endParaRPr lang="fi-FI" sz="2800"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Rakentaminen alkaa…</a:t>
            </a:r>
          </a:p>
        </p:txBody>
      </p:sp>
      <p:sp>
        <p:nvSpPr>
          <p:cNvPr id="3" name="Sisällön paikkamerkki 2"/>
          <p:cNvSpPr>
            <a:spLocks noGrp="1"/>
          </p:cNvSpPr>
          <p:nvPr>
            <p:ph idx="1"/>
          </p:nvPr>
        </p:nvSpPr>
        <p:spPr/>
        <p:txBody>
          <a:bodyPr/>
          <a:lstStyle/>
          <a:p>
            <a:r>
              <a:rPr lang="fi-FI" dirty="0">
                <a:latin typeface="Arial" pitchFamily="34" charset="0"/>
                <a:cs typeface="Arial" pitchFamily="34" charset="0"/>
              </a:rPr>
              <a:t>Rakentamisen alkuvaiheista löytyy hyvin vähän lähteitä </a:t>
            </a:r>
            <a:r>
              <a:rPr lang="fi-FI" sz="2000" i="1" dirty="0">
                <a:latin typeface="Arial" pitchFamily="34" charset="0"/>
                <a:cs typeface="Arial" pitchFamily="34" charset="0"/>
              </a:rPr>
              <a:t>(, ”3 kalliota ja suurempi määrä kiviä oli paikalta ammuttava” (K. </a:t>
            </a:r>
            <a:r>
              <a:rPr lang="fi-FI" sz="2000" i="1" dirty="0" err="1">
                <a:latin typeface="Arial" pitchFamily="34" charset="0"/>
                <a:cs typeface="Arial" pitchFamily="34" charset="0"/>
              </a:rPr>
              <a:t>Loune</a:t>
            </a:r>
            <a:r>
              <a:rPr lang="fi-FI" sz="2000" i="1" dirty="0">
                <a:latin typeface="Arial" pitchFamily="34" charset="0"/>
                <a:cs typeface="Arial" pitchFamily="34" charset="0"/>
              </a:rPr>
              <a:t> 1947)</a:t>
            </a:r>
            <a:endParaRPr lang="fi-FI" sz="2000" dirty="0"/>
          </a:p>
          <a:p>
            <a:pPr>
              <a:buNone/>
            </a:pPr>
            <a:endParaRPr lang="fi-FI" dirty="0"/>
          </a:p>
          <a:p>
            <a:r>
              <a:rPr lang="fi-FI" dirty="0">
                <a:latin typeface="Arial" pitchFamily="34" charset="0"/>
                <a:cs typeface="Arial" pitchFamily="34" charset="0"/>
              </a:rPr>
              <a:t>Vaasan läänin lääninarkkitehti Carl Axel </a:t>
            </a:r>
            <a:r>
              <a:rPr lang="fi-FI" dirty="0" err="1">
                <a:latin typeface="Arial" pitchFamily="34" charset="0"/>
                <a:cs typeface="Arial" pitchFamily="34" charset="0"/>
              </a:rPr>
              <a:t>Setterberg</a:t>
            </a:r>
            <a:r>
              <a:rPr lang="fi-FI" dirty="0">
                <a:latin typeface="Arial" pitchFamily="34" charset="0"/>
                <a:cs typeface="Arial" pitchFamily="34" charset="0"/>
              </a:rPr>
              <a:t> laati koulurakennusten piirustukset ja kustannusarvion.</a:t>
            </a: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476672"/>
            <a:ext cx="8229600" cy="5649491"/>
          </a:xfrm>
        </p:spPr>
        <p:txBody>
          <a:bodyPr>
            <a:normAutofit/>
          </a:bodyPr>
          <a:lstStyle/>
          <a:p>
            <a:pPr>
              <a:buNone/>
            </a:pPr>
            <a:r>
              <a:rPr lang="fi-FI" sz="2800" i="1" dirty="0"/>
              <a:t>   </a:t>
            </a:r>
          </a:p>
          <a:p>
            <a:r>
              <a:rPr lang="fi-FI" sz="2800" i="1" dirty="0"/>
              <a:t> ”</a:t>
            </a:r>
            <a:r>
              <a:rPr lang="fi-FI" sz="2800" i="1" dirty="0">
                <a:latin typeface="Arial" pitchFamily="34" charset="0"/>
                <a:cs typeface="Arial" pitchFamily="34" charset="0"/>
              </a:rPr>
              <a:t>Rakennushirret tuotiin paikalle tiettömien taipaleiden takaa, osaksi uittaen 15 virstan päästä.</a:t>
            </a:r>
          </a:p>
          <a:p>
            <a:pPr>
              <a:buNone/>
            </a:pPr>
            <a:endParaRPr lang="fi-FI" sz="2800" i="1" dirty="0">
              <a:latin typeface="Arial" pitchFamily="34" charset="0"/>
              <a:cs typeface="Arial" pitchFamily="34" charset="0"/>
            </a:endParaRPr>
          </a:p>
          <a:p>
            <a:r>
              <a:rPr lang="fi-FI" sz="2800" i="1" dirty="0">
                <a:latin typeface="Arial" pitchFamily="34" charset="0"/>
                <a:cs typeface="Arial" pitchFamily="34" charset="0"/>
              </a:rPr>
              <a:t> Muut rakentamisen tarvikkeet hankittiin eri paikkakunnilta mm.  lyijyvalkoinen ja maalaustarpeet  Vaasasta, rauta ja suuremmat naulat </a:t>
            </a:r>
            <a:r>
              <a:rPr lang="fi-FI" sz="2800" i="1" dirty="0" err="1">
                <a:latin typeface="Arial" pitchFamily="34" charset="0"/>
                <a:cs typeface="Arial" pitchFamily="34" charset="0"/>
              </a:rPr>
              <a:t>Kimingin</a:t>
            </a:r>
            <a:r>
              <a:rPr lang="fi-FI" sz="2800" i="1" dirty="0">
                <a:latin typeface="Arial" pitchFamily="34" charset="0"/>
                <a:cs typeface="Arial" pitchFamily="34" charset="0"/>
              </a:rPr>
              <a:t> rautatehtaalta,  ikkunalasi </a:t>
            </a:r>
            <a:r>
              <a:rPr lang="fi-FI" sz="2800" i="1" dirty="0" err="1">
                <a:latin typeface="Arial" pitchFamily="34" charset="0"/>
                <a:cs typeface="Arial" pitchFamily="34" charset="0"/>
              </a:rPr>
              <a:t>Sandnasin</a:t>
            </a:r>
            <a:r>
              <a:rPr lang="fi-FI" sz="2800" i="1" dirty="0">
                <a:latin typeface="Arial" pitchFamily="34" charset="0"/>
                <a:cs typeface="Arial" pitchFamily="34" charset="0"/>
              </a:rPr>
              <a:t> t. Grönvikin lasitehtaalta,  kaakeliuunitarpeet Kokkolasta sekä  rautatavara Oravaisten rautatehtaalta.” </a:t>
            </a:r>
            <a:r>
              <a:rPr lang="fi-FI" sz="2400" i="1" dirty="0">
                <a:latin typeface="Arial" pitchFamily="34" charset="0"/>
                <a:cs typeface="Arial" pitchFamily="34" charset="0"/>
              </a:rPr>
              <a:t>(K. </a:t>
            </a:r>
            <a:r>
              <a:rPr lang="fi-FI" sz="2400" i="1" dirty="0" err="1">
                <a:latin typeface="Arial" pitchFamily="34" charset="0"/>
                <a:cs typeface="Arial" pitchFamily="34" charset="0"/>
              </a:rPr>
              <a:t>Loune</a:t>
            </a:r>
            <a:r>
              <a:rPr lang="fi-FI" sz="2400" i="1" dirty="0">
                <a:latin typeface="Arial" pitchFamily="34" charset="0"/>
                <a:cs typeface="Arial" pitchFamily="34" charset="0"/>
              </a:rPr>
              <a:t>,) </a:t>
            </a:r>
          </a:p>
        </p:txBody>
      </p:sp>
    </p:spTree>
    <p:extLst>
      <p:ext uri="{BB962C8B-B14F-4D97-AF65-F5344CB8AC3E}">
        <p14:creationId xmlns:p14="http://schemas.microsoft.com/office/powerpoint/2010/main" val="41410831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Rakentaminen jatkuu…</a:t>
            </a:r>
          </a:p>
        </p:txBody>
      </p:sp>
      <p:sp>
        <p:nvSpPr>
          <p:cNvPr id="3" name="Sisällön paikkamerkki 2"/>
          <p:cNvSpPr>
            <a:spLocks noGrp="1"/>
          </p:cNvSpPr>
          <p:nvPr>
            <p:ph idx="1"/>
          </p:nvPr>
        </p:nvSpPr>
        <p:spPr>
          <a:xfrm>
            <a:off x="457200" y="1935480"/>
            <a:ext cx="8229600" cy="4013800"/>
          </a:xfrm>
        </p:spPr>
        <p:txBody>
          <a:bodyPr>
            <a:normAutofit/>
          </a:bodyPr>
          <a:lstStyle/>
          <a:p>
            <a:r>
              <a:rPr lang="fi-FI" dirty="0">
                <a:latin typeface="Arial" pitchFamily="34" charset="0"/>
                <a:cs typeface="Arial" pitchFamily="34" charset="0"/>
              </a:rPr>
              <a:t>Rakennustöitä johti kokkolalainen laivanrakennusmestari Karl Kankkonen</a:t>
            </a:r>
          </a:p>
          <a:p>
            <a:pPr>
              <a:buNone/>
            </a:pPr>
            <a:endParaRPr lang="fi-FI" dirty="0">
              <a:latin typeface="Arial" pitchFamily="34" charset="0"/>
              <a:cs typeface="Arial" pitchFamily="34" charset="0"/>
            </a:endParaRPr>
          </a:p>
          <a:p>
            <a:r>
              <a:rPr lang="fi-FI" dirty="0">
                <a:latin typeface="Arial" pitchFamily="34" charset="0"/>
                <a:cs typeface="Arial" pitchFamily="34" charset="0"/>
              </a:rPr>
              <a:t>Alkuperäinen kustannusarvio 12105 ruplaa 72 kopeekkaa, oli virheellinen, toteutunut kustannusarvio oli 25820 ruplaan  </a:t>
            </a:r>
            <a:r>
              <a:rPr lang="fi-FI" sz="2400" dirty="0"/>
              <a:t>(”</a:t>
            </a:r>
            <a:r>
              <a:rPr lang="fi-FI" sz="2400" i="1" dirty="0" err="1"/>
              <a:t>Setterberg</a:t>
            </a:r>
            <a:r>
              <a:rPr lang="fi-FI" sz="2400" i="1" dirty="0"/>
              <a:t> suunnitteli rakennettavaksi 12 erillistä rakennusta, joista 4 oli suurempaa, ainakin osaksi asuttavaa, talli 16 hevoselle, navetta 48 lehmälle ja muut tarpeelliset rakennukset</a:t>
            </a:r>
            <a:r>
              <a:rPr lang="fi-FI" sz="2400" dirty="0"/>
              <a:t>)</a:t>
            </a:r>
          </a:p>
          <a:p>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92696"/>
            <a:ext cx="8229600" cy="5433467"/>
          </a:xfrm>
        </p:spPr>
        <p:txBody>
          <a:bodyPr>
            <a:normAutofit/>
          </a:bodyPr>
          <a:lstStyle/>
          <a:p>
            <a:endParaRPr lang="fi-FI" dirty="0"/>
          </a:p>
          <a:p>
            <a:r>
              <a:rPr lang="fi-FI" dirty="0">
                <a:latin typeface="Arial" pitchFamily="34" charset="0"/>
                <a:cs typeface="Arial" pitchFamily="34" charset="0"/>
              </a:rPr>
              <a:t>Kustannusten nousua selitettiin rakennusten epäedullisella sijainnilla maastoon, mikä aiheutti kalliita tasoitustöitä.</a:t>
            </a:r>
          </a:p>
          <a:p>
            <a:pPr>
              <a:buNone/>
            </a:pPr>
            <a:endParaRPr lang="fi-FI" dirty="0">
              <a:latin typeface="Arial" pitchFamily="34" charset="0"/>
              <a:cs typeface="Arial" pitchFamily="34" charset="0"/>
            </a:endParaRPr>
          </a:p>
          <a:p>
            <a:r>
              <a:rPr lang="fi-FI" dirty="0">
                <a:latin typeface="Arial" pitchFamily="34" charset="0"/>
                <a:cs typeface="Arial" pitchFamily="34" charset="0"/>
              </a:rPr>
              <a:t> Materiaalien hankinnassa oli paljon vaikeuksia, ja työjohto teki </a:t>
            </a:r>
            <a:r>
              <a:rPr lang="fi-FI" dirty="0" err="1">
                <a:latin typeface="Arial" pitchFamily="34" charset="0"/>
                <a:cs typeface="Arial" pitchFamily="34" charset="0"/>
              </a:rPr>
              <a:t>Setterbergin</a:t>
            </a:r>
            <a:r>
              <a:rPr lang="fi-FI" dirty="0">
                <a:latin typeface="Arial" pitchFamily="34" charset="0"/>
                <a:cs typeface="Arial" pitchFamily="34" charset="0"/>
              </a:rPr>
              <a:t> mielestä virheitä: ”</a:t>
            </a:r>
            <a:r>
              <a:rPr lang="fi-FI" sz="2600" i="1" dirty="0">
                <a:latin typeface="Arial" pitchFamily="34" charset="0"/>
                <a:cs typeface="Arial" pitchFamily="34" charset="0"/>
              </a:rPr>
              <a:t>sangen hyviä rakennushirsiä ei ole sahattu, vaan veistämällä tehty ja siten menetetty paljon arvokasta lautatavaraa.” (K. </a:t>
            </a:r>
            <a:r>
              <a:rPr lang="fi-FI" sz="2600" i="1" dirty="0" err="1">
                <a:latin typeface="Arial" pitchFamily="34" charset="0"/>
                <a:cs typeface="Arial" pitchFamily="34" charset="0"/>
              </a:rPr>
              <a:t>Loune</a:t>
            </a:r>
            <a:r>
              <a:rPr lang="fi-FI" sz="2600" i="1" dirty="0">
                <a:latin typeface="Arial" pitchFamily="34" charset="0"/>
                <a:cs typeface="Arial" pitchFamily="34" charset="0"/>
              </a:rPr>
              <a:t>)</a:t>
            </a:r>
            <a:endParaRPr lang="fi-FI"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404664"/>
            <a:ext cx="8229600" cy="5721499"/>
          </a:xfrm>
        </p:spPr>
        <p:txBody>
          <a:bodyPr>
            <a:normAutofit/>
          </a:bodyPr>
          <a:lstStyle/>
          <a:p>
            <a:endParaRPr lang="fi-FI" sz="3600" dirty="0">
              <a:latin typeface="Arial" pitchFamily="34" charset="0"/>
              <a:cs typeface="Arial" pitchFamily="34" charset="0"/>
            </a:endParaRPr>
          </a:p>
          <a:p>
            <a:pPr>
              <a:buNone/>
            </a:pPr>
            <a:r>
              <a:rPr lang="fi-FI" b="1" dirty="0">
                <a:latin typeface="Arial" pitchFamily="34" charset="0"/>
                <a:cs typeface="Arial" pitchFamily="34" charset="0"/>
              </a:rPr>
              <a:t>Sininen talo valmistui vuonna 1863</a:t>
            </a:r>
          </a:p>
          <a:p>
            <a:r>
              <a:rPr lang="fi-FI" sz="2800" dirty="0">
                <a:latin typeface="Arial" pitchFamily="34" charset="0"/>
                <a:cs typeface="Arial" pitchFamily="34" charset="0"/>
              </a:rPr>
              <a:t>talosta on käytetty aikaisemmin myös muita nimiä mm. koulun johtajan / rehtorin asunto, Tarvaalan opiston päärakennus</a:t>
            </a:r>
          </a:p>
          <a:p>
            <a:pPr>
              <a:buNone/>
            </a:pPr>
            <a:r>
              <a:rPr lang="fi-FI" sz="2800" dirty="0">
                <a:latin typeface="Arial" pitchFamily="34" charset="0"/>
                <a:cs typeface="Arial" pitchFamily="34" charset="0"/>
              </a:rPr>
              <a:t> </a:t>
            </a:r>
          </a:p>
          <a:p>
            <a:pPr>
              <a:buNone/>
            </a:pPr>
            <a:r>
              <a:rPr lang="fi-FI" b="1" dirty="0">
                <a:latin typeface="Arial" pitchFamily="34" charset="0"/>
                <a:cs typeface="Arial" pitchFamily="34" charset="0"/>
              </a:rPr>
              <a:t>Maanviljelyskoulun avajaiset pidettiin 30.11.1867 </a:t>
            </a:r>
            <a:r>
              <a:rPr lang="fi-FI" sz="2800" dirty="0">
                <a:latin typeface="Arial" pitchFamily="34" charset="0"/>
                <a:cs typeface="Arial" pitchFamily="34" charset="0"/>
              </a:rPr>
              <a:t> </a:t>
            </a:r>
            <a:r>
              <a:rPr lang="fi-FI" sz="2400" dirty="0">
                <a:latin typeface="Arial" pitchFamily="34" charset="0"/>
                <a:cs typeface="Arial" pitchFamily="34" charset="0"/>
              </a:rPr>
              <a:t>  - </a:t>
            </a:r>
            <a:r>
              <a:rPr lang="fi-FI" sz="2600" dirty="0">
                <a:latin typeface="Arial" pitchFamily="34" charset="0"/>
                <a:cs typeface="Arial" pitchFamily="34" charset="0"/>
              </a:rPr>
              <a:t>kaikki koulun rakennustyöt valmiina</a:t>
            </a:r>
          </a:p>
          <a:p>
            <a:pPr>
              <a:buNone/>
            </a:pPr>
            <a:endParaRPr lang="fi-FI" sz="3600" dirty="0">
              <a:latin typeface="Arial" pitchFamily="34" charset="0"/>
              <a:cs typeface="Arial" pitchFamily="34" charset="0"/>
            </a:endParaRPr>
          </a:p>
          <a:p>
            <a:r>
              <a:rPr lang="fi-FI" sz="2400" dirty="0">
                <a:latin typeface="Arial" pitchFamily="34" charset="0"/>
                <a:cs typeface="Arial" pitchFamily="34" charset="0"/>
              </a:rPr>
              <a:t>katovuodet  v. 1862-1867 viivyttivät rakennustöitä</a:t>
            </a:r>
          </a:p>
          <a:p>
            <a:pPr>
              <a:buNone/>
            </a:pPr>
            <a:endParaRPr lang="fi-FI" sz="3600" dirty="0">
              <a:latin typeface="Arial" pitchFamily="34" charset="0"/>
              <a:cs typeface="Arial" pitchFamily="34" charset="0"/>
            </a:endParaRPr>
          </a:p>
          <a:p>
            <a:pPr>
              <a:buNone/>
            </a:pPr>
            <a:endParaRPr lang="fi-FI" sz="24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Tarkastuskertomus Tarvaalan koulutilasta v.1926 </a:t>
            </a:r>
          </a:p>
        </p:txBody>
      </p:sp>
      <p:sp>
        <p:nvSpPr>
          <p:cNvPr id="3" name="Sisällön paikkamerkki 2"/>
          <p:cNvSpPr>
            <a:spLocks noGrp="1"/>
          </p:cNvSpPr>
          <p:nvPr>
            <p:ph idx="1"/>
          </p:nvPr>
        </p:nvSpPr>
        <p:spPr/>
        <p:txBody>
          <a:bodyPr/>
          <a:lstStyle/>
          <a:p>
            <a:pPr>
              <a:buNone/>
            </a:pPr>
            <a:endParaRPr lang="fi-FI" sz="2800" i="1" dirty="0"/>
          </a:p>
          <a:p>
            <a:pPr>
              <a:buNone/>
            </a:pPr>
            <a:r>
              <a:rPr lang="fi-FI" sz="2800" i="1" dirty="0"/>
              <a:t>”</a:t>
            </a:r>
            <a:r>
              <a:rPr lang="fi-FI" sz="2800" i="1" dirty="0">
                <a:latin typeface="Arial" pitchFamily="34" charset="0"/>
                <a:cs typeface="Arial" pitchFamily="34" charset="0"/>
              </a:rPr>
              <a:t>Tarvaalan maanviljelyskoulu ei ollut toiminut vuosina 1909-1918, mikä on johtanut siihen, että kaikki koulun rakennukset ovat päässeet rappeutumaan.” </a:t>
            </a:r>
          </a:p>
          <a:p>
            <a:pPr>
              <a:buNone/>
            </a:pPr>
            <a:endParaRPr lang="fi-FI" sz="2800" dirty="0">
              <a:latin typeface="Arial" pitchFamily="34" charset="0"/>
              <a:cs typeface="Arial" pitchFamily="34" charset="0"/>
            </a:endParaRPr>
          </a:p>
          <a:p>
            <a:pPr>
              <a:buNone/>
            </a:pPr>
            <a:r>
              <a:rPr lang="fi-FI" sz="2800" dirty="0">
                <a:latin typeface="Arial" pitchFamily="34" charset="0"/>
                <a:cs typeface="Arial" pitchFamily="34" charset="0"/>
              </a:rPr>
              <a:t>Tarkastus pidettiin koulutilalla Maataloushallituksen määräyksestä.</a:t>
            </a:r>
          </a:p>
          <a:p>
            <a:pPr>
              <a:buNone/>
            </a:pPr>
            <a:endParaRPr lang="fi-FI" sz="2800"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Tarkastuskertomus Tarvaalan koulutilasta (1926) </a:t>
            </a:r>
          </a:p>
        </p:txBody>
      </p:sp>
      <p:sp>
        <p:nvSpPr>
          <p:cNvPr id="3" name="Sisällön paikkamerkki 2"/>
          <p:cNvSpPr>
            <a:spLocks noGrp="1"/>
          </p:cNvSpPr>
          <p:nvPr>
            <p:ph idx="1"/>
          </p:nvPr>
        </p:nvSpPr>
        <p:spPr/>
        <p:txBody>
          <a:bodyPr/>
          <a:lstStyle/>
          <a:p>
            <a:pPr>
              <a:buNone/>
            </a:pPr>
            <a:r>
              <a:rPr lang="fi-FI" i="1" dirty="0">
                <a:latin typeface="Arial" pitchFamily="34" charset="0"/>
                <a:cs typeface="Arial" pitchFamily="34" charset="0"/>
              </a:rPr>
              <a:t> </a:t>
            </a:r>
            <a:endParaRPr lang="fi-FI" sz="2800" i="1" dirty="0">
              <a:latin typeface="Arial" pitchFamily="34" charset="0"/>
              <a:cs typeface="Arial" pitchFamily="34" charset="0"/>
            </a:endParaRPr>
          </a:p>
          <a:p>
            <a:pPr>
              <a:buNone/>
            </a:pPr>
            <a:r>
              <a:rPr lang="fi-FI" sz="2800" i="1" dirty="0">
                <a:latin typeface="Arial" pitchFamily="34" charset="0"/>
                <a:cs typeface="Arial" pitchFamily="34" charset="0"/>
              </a:rPr>
              <a:t>”Johtajan rakennuksen erään nurkan kivijalka oli pahasti liitoksistaan </a:t>
            </a:r>
            <a:r>
              <a:rPr lang="fi-FI" sz="2800" i="1" dirty="0" err="1">
                <a:latin typeface="Arial" pitchFamily="34" charset="0"/>
                <a:cs typeface="Arial" pitchFamily="34" charset="0"/>
              </a:rPr>
              <a:t>longistunut</a:t>
            </a:r>
            <a:r>
              <a:rPr lang="fi-FI" sz="2800" i="1" dirty="0">
                <a:latin typeface="Arial" pitchFamily="34" charset="0"/>
                <a:cs typeface="Arial" pitchFamily="34" charset="0"/>
              </a:rPr>
              <a:t> ja särkymäisillään ja samoin olivat </a:t>
            </a:r>
            <a:r>
              <a:rPr lang="fi-FI" sz="2800" i="1" dirty="0" err="1">
                <a:latin typeface="Arial" pitchFamily="34" charset="0"/>
                <a:cs typeface="Arial" pitchFamily="34" charset="0"/>
              </a:rPr>
              <a:t>kiviporttaitten</a:t>
            </a:r>
            <a:r>
              <a:rPr lang="fi-FI" sz="2800" i="1" dirty="0">
                <a:latin typeface="Arial" pitchFamily="34" charset="0"/>
                <a:cs typeface="Arial" pitchFamily="34" charset="0"/>
              </a:rPr>
              <a:t> astimet </a:t>
            </a:r>
            <a:r>
              <a:rPr lang="fi-FI" sz="2800" i="1" dirty="0" err="1">
                <a:latin typeface="Arial" pitchFamily="34" charset="0"/>
                <a:cs typeface="Arial" pitchFamily="34" charset="0"/>
              </a:rPr>
              <a:t>liikkunneet</a:t>
            </a:r>
            <a:r>
              <a:rPr lang="fi-FI" sz="2800" i="1" dirty="0">
                <a:latin typeface="Arial" pitchFamily="34" charset="0"/>
                <a:cs typeface="Arial" pitchFamily="34" charset="0"/>
              </a:rPr>
              <a:t> ja osittain irtonaiset</a:t>
            </a:r>
            <a:r>
              <a:rPr lang="fi-FI" sz="2800" dirty="0">
                <a:latin typeface="Arial" pitchFamily="34" charset="0"/>
                <a:cs typeface="Arial" pitchFamily="34" charset="0"/>
              </a:rPr>
              <a:t>. …</a:t>
            </a:r>
            <a:r>
              <a:rPr lang="fi-FI" sz="2800" i="1" dirty="0">
                <a:latin typeface="Arial" pitchFamily="34" charset="0"/>
                <a:cs typeface="Arial" pitchFamily="34" charset="0"/>
              </a:rPr>
              <a:t>Rakennusten perustukset olisi sen vuoksi ajoissa korjattava.” (Tarkastus, s. 19)</a:t>
            </a:r>
          </a:p>
          <a:p>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20688"/>
            <a:ext cx="8229600" cy="5505475"/>
          </a:xfrm>
        </p:spPr>
        <p:txBody>
          <a:bodyPr>
            <a:normAutofit/>
          </a:bodyPr>
          <a:lstStyle/>
          <a:p>
            <a:r>
              <a:rPr lang="fi-FI" i="1" dirty="0"/>
              <a:t>Tarkastuksesta selviää myös se, että 1920- luvun koulun johtokunta oli sitä mieltä, että olisi parempi purkaa kaikki koulun vanhat rakennukset ja niiden tilalle perustaa uudet</a:t>
            </a:r>
            <a:r>
              <a:rPr lang="fi-FI" dirty="0"/>
              <a:t>.”</a:t>
            </a:r>
          </a:p>
          <a:p>
            <a:pPr>
              <a:buNone/>
            </a:pPr>
            <a:r>
              <a:rPr lang="fi-FI" dirty="0"/>
              <a:t> </a:t>
            </a:r>
            <a:r>
              <a:rPr lang="fi-FI" sz="2400" i="1" dirty="0"/>
              <a:t>”Muuten oli johtaja Parkkonen sitä mieltä, että kun koulun koulurakennukset ovat yleensäkin enemmän tai vähemmän ränsistyneet ja sitä paitsi vanhanaikaiset, olisi suotavaa, että vähitellen rakennettaisiin kokonaan uudet ajanmukaiset koulurakennukset, huomioon ottaen, että Tarvaalan koulu palvelee laajaa alaa Keski-Suomessa.” (Tarkastus, s. 20).</a:t>
            </a:r>
          </a:p>
          <a:p>
            <a:r>
              <a:rPr lang="fi-FI" i="1" dirty="0"/>
              <a:t>Johtajan asuinrakennusta ei kuitenkaan purettu   </a:t>
            </a:r>
          </a:p>
          <a:p>
            <a:pPr>
              <a:buNone/>
            </a:pPr>
            <a:endParaRPr lang="fi-FI" sz="2400" i="1" dirty="0"/>
          </a:p>
          <a:p>
            <a:pPr>
              <a:buNone/>
            </a:pPr>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548680"/>
            <a:ext cx="8229600" cy="5577483"/>
          </a:xfrm>
        </p:spPr>
        <p:txBody>
          <a:bodyPr>
            <a:normAutofit fontScale="92500"/>
          </a:bodyPr>
          <a:lstStyle/>
          <a:p>
            <a:pPr>
              <a:buNone/>
            </a:pPr>
            <a:endParaRPr lang="fi-FI" dirty="0"/>
          </a:p>
          <a:p>
            <a:r>
              <a:rPr lang="fi-FI" sz="3200" dirty="0">
                <a:latin typeface="Arial" pitchFamily="34" charset="0"/>
                <a:cs typeface="Arial" pitchFamily="34" charset="0"/>
              </a:rPr>
              <a:t>Tarvaalan koulun päärakennus oli rehtorin perheen asuinrakennuksena 1930-luvulle asti.</a:t>
            </a:r>
          </a:p>
          <a:p>
            <a:r>
              <a:rPr lang="fi-FI" sz="3200" dirty="0">
                <a:latin typeface="Arial" pitchFamily="34" charset="0"/>
                <a:cs typeface="Arial" pitchFamily="34" charset="0"/>
              </a:rPr>
              <a:t>1930-luvun alusta vuoteen 1963 rakennuksen toisessa päässä toimi Tarvaalan kylän posti</a:t>
            </a:r>
          </a:p>
          <a:p>
            <a:r>
              <a:rPr lang="fi-FI" sz="3200" dirty="0">
                <a:latin typeface="Arial" pitchFamily="34" charset="0"/>
                <a:cs typeface="Arial" pitchFamily="34" charset="0"/>
              </a:rPr>
              <a:t>Sota-aikana rakennus oli osittain tapaturmatoimistona, vuonna 1945 sotasairaalana</a:t>
            </a:r>
          </a:p>
          <a:p>
            <a:r>
              <a:rPr lang="fi-FI" sz="3200" dirty="0">
                <a:latin typeface="Arial" pitchFamily="34" charset="0"/>
                <a:cs typeface="Arial" pitchFamily="34" charset="0"/>
              </a:rPr>
              <a:t>1960-luvulla rakennus jaettiin kahdeksi asunnoksi </a:t>
            </a:r>
          </a:p>
          <a:p>
            <a:pPr>
              <a:buNone/>
            </a:pPr>
            <a:r>
              <a:rPr lang="fi-FI" sz="3200" dirty="0">
                <a:latin typeface="Arial" pitchFamily="34" charset="0"/>
                <a:cs typeface="Arial" pitchFamily="34" charset="0"/>
              </a:rPr>
              <a:t>					</a:t>
            </a:r>
            <a:r>
              <a:rPr lang="fi-FI" sz="1900" dirty="0">
                <a:latin typeface="Arial" pitchFamily="34" charset="0"/>
                <a:cs typeface="Arial" pitchFamily="34" charset="0"/>
              </a:rPr>
              <a:t>(Tarvaalan kyläsuunnitelma 2004)</a:t>
            </a:r>
          </a:p>
          <a:p>
            <a:endParaRPr lang="fi-FI" dirty="0"/>
          </a:p>
          <a:p>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Korjaustöitä Sinisessä talossa</a:t>
            </a:r>
          </a:p>
        </p:txBody>
      </p:sp>
      <p:sp>
        <p:nvSpPr>
          <p:cNvPr id="3" name="Sisällön paikkamerkki 2"/>
          <p:cNvSpPr>
            <a:spLocks noGrp="1"/>
          </p:cNvSpPr>
          <p:nvPr>
            <p:ph idx="1"/>
          </p:nvPr>
        </p:nvSpPr>
        <p:spPr/>
        <p:txBody>
          <a:bodyPr/>
          <a:lstStyle/>
          <a:p>
            <a:endParaRPr lang="fi-FI" dirty="0"/>
          </a:p>
          <a:p>
            <a:r>
              <a:rPr lang="fi-FI" sz="3200" dirty="0">
                <a:latin typeface="Arial" pitchFamily="34" charset="0"/>
                <a:cs typeface="Arial" pitchFamily="34" charset="0"/>
              </a:rPr>
              <a:t>1933 perusteellinen korjaus (pärekattoa ei uusittu)</a:t>
            </a:r>
          </a:p>
          <a:p>
            <a:r>
              <a:rPr lang="fi-FI" sz="3200" dirty="0">
                <a:latin typeface="Arial" pitchFamily="34" charset="0"/>
                <a:cs typeface="Arial" pitchFamily="34" charset="0"/>
              </a:rPr>
              <a:t>Sodan aikana koulun rakennuksissa ei tehty mitään korjauksia</a:t>
            </a:r>
          </a:p>
          <a:p>
            <a:r>
              <a:rPr lang="fi-FI" sz="3200" i="1" dirty="0">
                <a:latin typeface="Arial" pitchFamily="34" charset="0"/>
                <a:cs typeface="Arial" pitchFamily="34" charset="0"/>
              </a:rPr>
              <a:t>1954  ”suunnitelma koulunrakennusten muuttamisesta keskuslämmitykselle” </a:t>
            </a:r>
            <a:r>
              <a:rPr lang="fi-FI" sz="2000" i="1" dirty="0">
                <a:latin typeface="Arial" pitchFamily="34" charset="0"/>
                <a:cs typeface="Arial" pitchFamily="34" charset="0"/>
              </a:rPr>
              <a:t>(–lähteitä toteutuksesta ei ole löytynyt)</a:t>
            </a:r>
          </a:p>
          <a:p>
            <a:pPr>
              <a:buNone/>
            </a:pPr>
            <a:endParaRPr lang="fi-FI" i="1" dirty="0"/>
          </a:p>
          <a:p>
            <a:endParaRPr lang="fi-FI" sz="2400"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Tekstiruutu 2"/>
          <p:cNvSpPr txBox="1"/>
          <p:nvPr/>
        </p:nvSpPr>
        <p:spPr>
          <a:xfrm>
            <a:off x="467544" y="116632"/>
            <a:ext cx="8280920" cy="61863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3600" b="1" i="0" u="none" strike="noStrike" kern="1200" cap="none" spc="0" normalizeH="0" baseline="0" noProof="0" dirty="0" err="1">
                <a:ln>
                  <a:noFill/>
                </a:ln>
                <a:solidFill>
                  <a:srgbClr val="F9F299"/>
                </a:solidFill>
                <a:effectLst/>
                <a:uLnTx/>
                <a:uFillTx/>
                <a:latin typeface="Adobe Kaiti Std R" panose="02020400000000000000" pitchFamily="18" charset="-128"/>
                <a:ea typeface="Adobe Kaiti Std R" panose="02020400000000000000" pitchFamily="18" charset="-128"/>
                <a:cs typeface="+mn-cs"/>
              </a:rPr>
              <a:t>Tarvaala</a:t>
            </a:r>
            <a:r>
              <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 tunnettiin jo eräkaudella hämäläisissä asiakirjoissa erämaana.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Vuonna 1564 Lauri Laurinpoika Tarvainen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asettui asumaan tälle erämaa-alueelle ja perusti Tarvaalan.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3600" b="1" i="0" u="none" strike="noStrike" kern="1200" cap="none" spc="0" normalizeH="0" baseline="0" noProof="0" dirty="0" err="1">
                <a:ln>
                  <a:noFill/>
                </a:ln>
                <a:solidFill>
                  <a:srgbClr val="F9F299"/>
                </a:solidFill>
                <a:effectLst/>
                <a:uLnTx/>
                <a:uFillTx/>
                <a:latin typeface="Adobe Kaiti Std R" panose="02020400000000000000" pitchFamily="18" charset="-128"/>
                <a:ea typeface="Adobe Kaiti Std R" panose="02020400000000000000" pitchFamily="18" charset="-128"/>
                <a:cs typeface="+mn-cs"/>
              </a:rPr>
              <a:t>Tarvaala</a:t>
            </a:r>
            <a:r>
              <a:rPr kumimoji="0" lang="fi-FI" sz="36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 oli ensimmäisiä Saarijärvelle perustettuja tiloja. </a:t>
            </a:r>
          </a:p>
        </p:txBody>
      </p:sp>
    </p:spTree>
    <p:extLst>
      <p:ext uri="{BB962C8B-B14F-4D97-AF65-F5344CB8AC3E}">
        <p14:creationId xmlns:p14="http://schemas.microsoft.com/office/powerpoint/2010/main" val="2965161228"/>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Korjaustöitä Sinisessä talossa</a:t>
            </a:r>
          </a:p>
        </p:txBody>
      </p:sp>
      <p:sp>
        <p:nvSpPr>
          <p:cNvPr id="3" name="Sisällön paikkamerkki 2"/>
          <p:cNvSpPr>
            <a:spLocks noGrp="1"/>
          </p:cNvSpPr>
          <p:nvPr>
            <p:ph idx="1"/>
          </p:nvPr>
        </p:nvSpPr>
        <p:spPr/>
        <p:txBody>
          <a:bodyPr>
            <a:normAutofit fontScale="92500" lnSpcReduction="10000"/>
          </a:bodyPr>
          <a:lstStyle/>
          <a:p>
            <a:pPr>
              <a:buNone/>
            </a:pPr>
            <a:r>
              <a:rPr lang="fi-FI" b="1" i="1" dirty="0"/>
              <a:t>Ikkunoiden uusimistyöt</a:t>
            </a:r>
          </a:p>
          <a:p>
            <a:pPr>
              <a:buNone/>
            </a:pPr>
            <a:r>
              <a:rPr lang="fi-FI" dirty="0"/>
              <a:t>Tarvaalan koulun arkiston työselitys on päivätty 27.07.1981:</a:t>
            </a:r>
          </a:p>
          <a:p>
            <a:r>
              <a:rPr lang="fi-FI" dirty="0"/>
              <a:t>”</a:t>
            </a:r>
            <a:r>
              <a:rPr lang="fi-FI" sz="3000" i="1" dirty="0"/>
              <a:t>Vanhojen ikkunoiden alaosan puitteet poistetaan, karmien sivut veistetään suoriksi, ja näin saatuun aukkoon asennetaan uusi tehtaalla valmiiksi lasitettu, suojakäsitelty ja heloitettu ikkuna karmeineen. Vanhan ja uuden </a:t>
            </a:r>
            <a:r>
              <a:rPr lang="fi-FI" sz="3000" i="1" dirty="0" err="1"/>
              <a:t>karmeen</a:t>
            </a:r>
            <a:r>
              <a:rPr lang="fi-FI" sz="3000" i="1" dirty="0"/>
              <a:t> sauma tiivistetään polyuretaanivaahdolla ja peitetään listoilla molemmin pulin. Alareunan ulkopuolelle peltilista.”</a:t>
            </a:r>
          </a:p>
          <a:p>
            <a:endParaRPr lang="fi-FI"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Korjaustöitä Sinisessä talossa</a:t>
            </a:r>
          </a:p>
        </p:txBody>
      </p:sp>
      <p:sp>
        <p:nvSpPr>
          <p:cNvPr id="3" name="Sisällön paikkamerkki 2"/>
          <p:cNvSpPr>
            <a:spLocks noGrp="1"/>
          </p:cNvSpPr>
          <p:nvPr>
            <p:ph idx="1"/>
          </p:nvPr>
        </p:nvSpPr>
        <p:spPr>
          <a:xfrm>
            <a:off x="457200" y="2348880"/>
            <a:ext cx="8229600" cy="3777283"/>
          </a:xfrm>
        </p:spPr>
        <p:txBody>
          <a:bodyPr>
            <a:normAutofit lnSpcReduction="10000"/>
          </a:bodyPr>
          <a:lstStyle/>
          <a:p>
            <a:r>
              <a:rPr lang="fi-FI" sz="2800" dirty="0">
                <a:latin typeface="Arial" pitchFamily="34" charset="0"/>
                <a:cs typeface="Arial" pitchFamily="34" charset="0"/>
              </a:rPr>
              <a:t>Vuonna 1988 Tarvaalan maatalousoppilaitos  haki rakennusluvan johtajan asuinrakennuksen korjaus- ja muutostöihin Museovirastolta,      koska kyseessä oleva rakennus kuului suojeluluokkaan S1</a:t>
            </a:r>
            <a:r>
              <a:rPr lang="fi-FI" sz="1900" dirty="0">
                <a:latin typeface="Arial" pitchFamily="34" charset="0"/>
                <a:cs typeface="Arial" pitchFamily="34" charset="0"/>
              </a:rPr>
              <a:t> (S1= rakennus suojellaan kokonaan)</a:t>
            </a:r>
          </a:p>
          <a:p>
            <a:r>
              <a:rPr lang="fi-FI" sz="2800" dirty="0">
                <a:latin typeface="Arial" pitchFamily="34" charset="0"/>
                <a:cs typeface="Arial" pitchFamily="34" charset="0"/>
              </a:rPr>
              <a:t>Lupa myönnettiin korjaus- ja muutostöihin, keittiön ja kylpyhuoneen uudistamiseen sekä saunan rakentamiseen yhden asuinhuoneen  paikalle. </a:t>
            </a:r>
          </a:p>
          <a:p>
            <a:endParaRPr lang="fi-FI" dirty="0"/>
          </a:p>
          <a:p>
            <a:endParaRPr lang="fi-FI"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Korjaustöitä Sinisessä talossa</a:t>
            </a:r>
          </a:p>
        </p:txBody>
      </p:sp>
      <p:sp>
        <p:nvSpPr>
          <p:cNvPr id="3" name="Sisällön paikkamerkki 2"/>
          <p:cNvSpPr>
            <a:spLocks noGrp="1"/>
          </p:cNvSpPr>
          <p:nvPr>
            <p:ph idx="1"/>
          </p:nvPr>
        </p:nvSpPr>
        <p:spPr/>
        <p:txBody>
          <a:bodyPr>
            <a:noAutofit/>
          </a:bodyPr>
          <a:lstStyle/>
          <a:p>
            <a:r>
              <a:rPr lang="fi-FI" sz="2800" dirty="0">
                <a:latin typeface="Arial" pitchFamily="34" charset="0"/>
                <a:cs typeface="Arial" pitchFamily="34" charset="0"/>
              </a:rPr>
              <a:t>Saunan materiaaleiksi käytettiin mäntypaneelia ja keraamisia lattialaattoja.</a:t>
            </a:r>
          </a:p>
          <a:p>
            <a:r>
              <a:rPr lang="fi-FI" sz="2800" dirty="0">
                <a:latin typeface="Arial" pitchFamily="34" charset="0"/>
                <a:cs typeface="Arial" pitchFamily="34" charset="0"/>
              </a:rPr>
              <a:t>Keittiöön asennettiin sähköliesi sekä puuliesi, uudet pöytäkaapit ja yläkaapit sekä astianpesukone ja </a:t>
            </a:r>
            <a:r>
              <a:rPr lang="fi-FI" sz="2800" dirty="0" err="1">
                <a:latin typeface="Arial" pitchFamily="34" charset="0"/>
                <a:cs typeface="Arial" pitchFamily="34" charset="0"/>
              </a:rPr>
              <a:t>kotikylmikkö</a:t>
            </a:r>
            <a:endParaRPr lang="fi-FI" sz="2800" dirty="0">
              <a:latin typeface="Arial" pitchFamily="34" charset="0"/>
              <a:cs typeface="Arial" pitchFamily="34" charset="0"/>
            </a:endParaRPr>
          </a:p>
          <a:p>
            <a:r>
              <a:rPr lang="fi-FI" sz="2800" dirty="0">
                <a:latin typeface="Arial" pitchFamily="34" charset="0"/>
                <a:cs typeface="Arial" pitchFamily="34" charset="0"/>
              </a:rPr>
              <a:t>Entinen pyykinpesukomero yhdistettiin wc:n kanssa kylpyhuoneeksi,  jonka seinät ja lattia laatoitettiin vaaleilla keraamisilla laatoilla</a:t>
            </a:r>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548680"/>
            <a:ext cx="8229600" cy="5577483"/>
          </a:xfrm>
        </p:spPr>
        <p:txBody>
          <a:bodyPr/>
          <a:lstStyle/>
          <a:p>
            <a:endParaRPr lang="fi-FI" dirty="0"/>
          </a:p>
          <a:p>
            <a:pPr>
              <a:buNone/>
            </a:pPr>
            <a:r>
              <a:rPr lang="fi-FI" dirty="0"/>
              <a:t>    </a:t>
            </a:r>
          </a:p>
          <a:p>
            <a:pPr>
              <a:buNone/>
            </a:pPr>
            <a:r>
              <a:rPr lang="fi-FI" sz="2800" dirty="0">
                <a:latin typeface="Arial" pitchFamily="34" charset="0"/>
                <a:cs typeface="Arial" pitchFamily="34" charset="0"/>
              </a:rPr>
              <a:t>   Sinisen talon alakerroksen huoneisiin ja ullakkokerroksen tiloihin  tehtiin pintaremonttia: maalausta, tapetointia, seinä- ja kattolevyjen korjausta, lattioiden muovimattojen tai laattojen vaihtoa, huonokuntoisten komeroiden korvaamista uusilla komeroilla, ovien kunnostusta ja maalausta. (Rakennustyöselostus 1988)</a:t>
            </a:r>
          </a:p>
          <a:p>
            <a:endParaRPr lang="fi-FI"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Korjaustöitä Sinisessä talossa</a:t>
            </a:r>
          </a:p>
        </p:txBody>
      </p:sp>
      <p:sp>
        <p:nvSpPr>
          <p:cNvPr id="3" name="Sisällön paikkamerkki 2"/>
          <p:cNvSpPr>
            <a:spLocks noGrp="1"/>
          </p:cNvSpPr>
          <p:nvPr>
            <p:ph idx="1"/>
          </p:nvPr>
        </p:nvSpPr>
        <p:spPr/>
        <p:txBody>
          <a:bodyPr>
            <a:normAutofit/>
          </a:bodyPr>
          <a:lstStyle/>
          <a:p>
            <a:pPr>
              <a:buFont typeface="Arial" pitchFamily="34" charset="0"/>
              <a:buChar char="•"/>
            </a:pPr>
            <a:endParaRPr lang="fi-FI" sz="2800" dirty="0">
              <a:latin typeface="Arial" pitchFamily="34" charset="0"/>
              <a:cs typeface="Arial" pitchFamily="34" charset="0"/>
            </a:endParaRPr>
          </a:p>
          <a:p>
            <a:pPr>
              <a:buFont typeface="Arial" pitchFamily="34" charset="0"/>
              <a:buChar char="•"/>
            </a:pPr>
            <a:endParaRPr lang="fi-FI" sz="2800" dirty="0">
              <a:latin typeface="Arial" pitchFamily="34" charset="0"/>
              <a:cs typeface="Arial" pitchFamily="34" charset="0"/>
            </a:endParaRPr>
          </a:p>
          <a:p>
            <a:pPr>
              <a:buFont typeface="Arial" pitchFamily="34" charset="0"/>
              <a:buChar char="•"/>
            </a:pPr>
            <a:r>
              <a:rPr lang="fi-FI" sz="2800" dirty="0">
                <a:latin typeface="Arial" pitchFamily="34" charset="0"/>
                <a:cs typeface="Arial" pitchFamily="34" charset="0"/>
              </a:rPr>
              <a:t>v. 2012  Sinisen talon sisäsauna purettiin </a:t>
            </a:r>
          </a:p>
          <a:p>
            <a:pPr marL="0" indent="0">
              <a:buNone/>
            </a:pPr>
            <a:endParaRPr lang="fi-FI" sz="2800" dirty="0">
              <a:latin typeface="Arial" pitchFamily="34" charset="0"/>
              <a:cs typeface="Arial" pitchFamily="34" charset="0"/>
            </a:endParaRPr>
          </a:p>
          <a:p>
            <a:pPr>
              <a:buFont typeface="Arial" pitchFamily="34" charset="0"/>
              <a:buChar char="•"/>
            </a:pPr>
            <a:r>
              <a:rPr lang="fi-FI" sz="2800" dirty="0">
                <a:latin typeface="Arial" pitchFamily="34" charset="0"/>
                <a:cs typeface="Arial" pitchFamily="34" charset="0"/>
              </a:rPr>
              <a:t>Kesällä 2012 Sininen talo sai uuden maalipinnan</a:t>
            </a:r>
          </a:p>
          <a:p>
            <a:pPr>
              <a:buNone/>
            </a:pPr>
            <a:r>
              <a:rPr lang="fi-FI" sz="2800" dirty="0">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403648" y="1700808"/>
            <a:ext cx="662473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Tarvaalan kylä alkoi kasvaa nykyiselle paikalleen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Majakosken myllyn ja maatalousoppilaitoksen ympäristöön maanviljelyskoulun perustamisen jälkeen.</a:t>
            </a:r>
          </a:p>
        </p:txBody>
      </p:sp>
    </p:spTree>
    <p:extLst>
      <p:ext uri="{BB962C8B-B14F-4D97-AF65-F5344CB8AC3E}">
        <p14:creationId xmlns:p14="http://schemas.microsoft.com/office/powerpoint/2010/main" val="2653425942"/>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Omat kuvatiedostot\talvisia kuvia Tarvaalasta 2010 tammikuussa\talvisia kuvia Tarvaalasta 2010 tammikuussa 001.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
        <p:nvSpPr>
          <p:cNvPr id="8" name="Tekstikehys 7"/>
          <p:cNvSpPr txBox="1"/>
          <p:nvPr/>
        </p:nvSpPr>
        <p:spPr>
          <a:xfrm>
            <a:off x="2267744" y="5877272"/>
            <a:ext cx="3110860" cy="523220"/>
          </a:xfrm>
          <a:prstGeom prst="rect">
            <a:avLst/>
          </a:prstGeom>
          <a:noFill/>
        </p:spPr>
        <p:txBody>
          <a:bodyPr wrap="square" rtlCol="0">
            <a:spAutoFit/>
          </a:bodyPr>
          <a:lstStyle/>
          <a:p>
            <a:r>
              <a:rPr lang="fi-FI" dirty="0"/>
              <a:t>Sininen talo talvella 2010</a:t>
            </a:r>
          </a:p>
          <a:p>
            <a:r>
              <a:rPr lang="fi-FI" sz="1000" dirty="0"/>
              <a:t>Kuva Riitta Muittari</a:t>
            </a:r>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r>
              <a:rPr lang="fi-FI" sz="6000" dirty="0"/>
              <a:t>Kiitos mielenkiinnosta </a:t>
            </a:r>
          </a:p>
          <a:p>
            <a:r>
              <a:rPr lang="fi-FI" sz="6000" dirty="0"/>
              <a:t>Hyvää päivän jatkoa !</a:t>
            </a:r>
          </a:p>
        </p:txBody>
      </p:sp>
    </p:spTree>
    <p:extLst>
      <p:ext uri="{BB962C8B-B14F-4D97-AF65-F5344CB8AC3E}">
        <p14:creationId xmlns:p14="http://schemas.microsoft.com/office/powerpoint/2010/main" val="70526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18436" name="Suorakulmio 2"/>
          <p:cNvSpPr>
            <a:spLocks noChangeArrowheads="1"/>
          </p:cNvSpPr>
          <p:nvPr/>
        </p:nvSpPr>
        <p:spPr bwMode="auto">
          <a:xfrm>
            <a:off x="539552" y="476672"/>
            <a:ext cx="8136904" cy="618630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Vuonna 1691 Tarvaalan maista erotettiin kappalaisen virkatalo eli Tarvaalan pappila. Kantatilasta tehtiin Rautalammin komppanian luutnantin virkatalo.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err="1">
                <a:ln>
                  <a:noFill/>
                </a:ln>
                <a:solidFill>
                  <a:srgbClr val="F9F299"/>
                </a:solidFill>
                <a:effectLst/>
                <a:uLnTx/>
                <a:uFillTx/>
                <a:latin typeface="Adobe Kaiti Std R" panose="02020400000000000000" pitchFamily="18" charset="-128"/>
                <a:ea typeface="Adobe Kaiti Std R" panose="02020400000000000000" pitchFamily="18" charset="-128"/>
                <a:cs typeface="+mn-cs"/>
              </a:rPr>
              <a:t>Tarvaala</a:t>
            </a: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 oli sotilasvirkatalona aina 1800-luvulle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asti, jolloin sinne päätettiin sijoittaa Vaasan läänin suomenkielinen maanviljelyskoulu.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Koulu rakennettiin lähelle Majakoskea, noin 600 metrin päähän vanhan sotilasvirkatalon pihapiiristä.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3200" b="1" i="0" u="none" strike="noStrike" kern="1200" cap="none" spc="0" normalizeH="0" baseline="0" noProof="0" dirty="0">
              <a:ln>
                <a:noFill/>
              </a:ln>
              <a:solidFill>
                <a:srgbClr val="F9F299"/>
              </a:solidFill>
              <a:effectLst/>
              <a:uLnTx/>
              <a:uFillTx/>
              <a:latin typeface="Calibri" pitchFamily="34" charset="0"/>
              <a:cs typeface="+mn-cs"/>
            </a:endParaRPr>
          </a:p>
        </p:txBody>
      </p:sp>
    </p:spTree>
    <p:extLst>
      <p:ext uri="{BB962C8B-B14F-4D97-AF65-F5344CB8AC3E}">
        <p14:creationId xmlns:p14="http://schemas.microsoft.com/office/powerpoint/2010/main" val="3592302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9458" name="Suorakulmio 1"/>
          <p:cNvSpPr>
            <a:spLocks noChangeArrowheads="1"/>
          </p:cNvSpPr>
          <p:nvPr/>
        </p:nvSpPr>
        <p:spPr bwMode="auto">
          <a:xfrm>
            <a:off x="428624" y="357188"/>
            <a:ext cx="8607871" cy="557075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2000" b="1" i="0" u="none" strike="noStrike" kern="1200" cap="none" spc="0" normalizeH="0" baseline="0" noProof="0" dirty="0">
              <a:ln>
                <a:noFill/>
              </a:ln>
              <a:solidFill>
                <a:srgbClr val="F9F299"/>
              </a:solidFill>
              <a:effectLst/>
              <a:uLnTx/>
              <a:uFillTx/>
              <a:latin typeface="Arial Black" panose="020B0A04020102020204" pitchFamily="34" charset="0"/>
              <a:ea typeface="Adobe Kaiti Std R" panose="02020400000000000000" pitchFamily="18" charset="-128"/>
            </a:endParaRPr>
          </a:p>
          <a:p>
            <a:pPr lvl="0" fontAlgn="base">
              <a:spcBef>
                <a:spcPct val="0"/>
              </a:spcBef>
              <a:spcAft>
                <a:spcPct val="0"/>
              </a:spcAft>
              <a:defRPr/>
            </a:pPr>
            <a:r>
              <a:rPr lang="fi-FI" sz="2400" b="1" dirty="0">
                <a:solidFill>
                  <a:srgbClr val="F9F299"/>
                </a:solidFill>
                <a:latin typeface="Times New Roman" panose="02020603050405020304" pitchFamily="18" charset="0"/>
                <a:ea typeface="Adobe Kaiti Std R" panose="02020400000000000000"/>
                <a:cs typeface="Times New Roman" panose="02020603050405020304" pitchFamily="18" charset="0"/>
              </a:rPr>
              <a:t>1860-luvulla rakennetuista maatalousoppilaitoksen</a:t>
            </a:r>
          </a:p>
          <a:p>
            <a:pPr lvl="0" fontAlgn="base">
              <a:spcBef>
                <a:spcPct val="0"/>
              </a:spcBef>
              <a:spcAft>
                <a:spcPct val="0"/>
              </a:spcAft>
              <a:defRPr/>
            </a:pPr>
            <a:r>
              <a:rPr lang="fi-FI" sz="2400" b="1" dirty="0">
                <a:solidFill>
                  <a:srgbClr val="F9F299"/>
                </a:solidFill>
                <a:latin typeface="Times New Roman" panose="02020603050405020304" pitchFamily="18" charset="0"/>
                <a:ea typeface="Adobe Kaiti Std R" panose="02020400000000000000"/>
                <a:cs typeface="Times New Roman" panose="02020603050405020304" pitchFamily="18" charset="0"/>
              </a:rPr>
              <a:t>rakennuksista ovat jäljellä viljamakasiini ja</a:t>
            </a:r>
          </a:p>
          <a:p>
            <a:pPr lvl="0" fontAlgn="base">
              <a:spcBef>
                <a:spcPct val="0"/>
              </a:spcBef>
              <a:spcAft>
                <a:spcPct val="0"/>
              </a:spcAft>
              <a:defRPr/>
            </a:pPr>
            <a:r>
              <a:rPr lang="fi-FI" sz="2400" b="1" dirty="0">
                <a:solidFill>
                  <a:srgbClr val="F9F299"/>
                </a:solidFill>
                <a:latin typeface="Times New Roman" panose="02020603050405020304" pitchFamily="18" charset="0"/>
                <a:ea typeface="Adobe Kaiti Std R" panose="02020400000000000000"/>
                <a:cs typeface="Times New Roman" panose="02020603050405020304" pitchFamily="18" charset="0"/>
              </a:rPr>
              <a:t>rehtorin asuinrakennus.</a:t>
            </a:r>
          </a:p>
          <a:p>
            <a:pPr lvl="0" fontAlgn="base">
              <a:spcBef>
                <a:spcPct val="0"/>
              </a:spcBef>
              <a:spcAft>
                <a:spcPct val="0"/>
              </a:spcAft>
              <a:defRPr/>
            </a:pPr>
            <a:endParaRPr lang="fi-FI" sz="2400" b="1" dirty="0">
              <a:solidFill>
                <a:srgbClr val="F9F299"/>
              </a:solidFill>
              <a:latin typeface="Times New Roman" panose="02020603050405020304" pitchFamily="18" charset="0"/>
              <a:ea typeface="Adobe Kaiti Std R" panose="02020400000000000000"/>
              <a:cs typeface="Times New Roman" panose="02020603050405020304" pitchFamily="18" charset="0"/>
            </a:endParaRPr>
          </a:p>
          <a:p>
            <a:pPr lvl="0" fontAlgn="base">
              <a:spcBef>
                <a:spcPct val="0"/>
              </a:spcBef>
              <a:spcAft>
                <a:spcPct val="0"/>
              </a:spcAft>
              <a:defRPr/>
            </a:pPr>
            <a:r>
              <a:rPr lang="fi-FI" sz="2400" b="1" dirty="0">
                <a:solidFill>
                  <a:srgbClr val="F9F299"/>
                </a:solidFill>
                <a:latin typeface="Times New Roman" panose="02020603050405020304" pitchFamily="18" charset="0"/>
                <a:ea typeface="Adobe Kaiti Std R" panose="02020400000000000000"/>
                <a:cs typeface="Times New Roman" panose="02020603050405020304" pitchFamily="18" charset="0"/>
              </a:rPr>
              <a:t>Viljamakasiini toimii nykyisin museona.</a:t>
            </a:r>
            <a:endParaRPr kumimoji="0" lang="fi-FI" sz="2400" b="0" i="0" u="none" strike="noStrike" kern="1200" cap="none" spc="0" normalizeH="0" baseline="0" noProof="0" dirty="0">
              <a:ln>
                <a:noFill/>
              </a:ln>
              <a:solidFill>
                <a:srgbClr val="EEE764"/>
              </a:solidFill>
              <a:effectLst/>
              <a:uLnTx/>
              <a:uFillTx/>
              <a:latin typeface="Calibri" pitchFamily="34" charset="0"/>
              <a:ea typeface="Adobe Kaiti Std R" panose="0202040000000000000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srgbClr val="EEE764"/>
              </a:solidFill>
              <a:effectLst/>
              <a:uLnTx/>
              <a:uFillTx/>
              <a:latin typeface="Calibri" pitchFamily="34" charset="0"/>
              <a:ea typeface="+mn-ea"/>
              <a:cs typeface="+mn-cs"/>
            </a:endParaRPr>
          </a:p>
        </p:txBody>
      </p:sp>
      <p:pic>
        <p:nvPicPr>
          <p:cNvPr id="19460" name="Kuva 4" descr="makasiini.jpg"/>
          <p:cNvPicPr>
            <a:picLocks noChangeAspect="1"/>
          </p:cNvPicPr>
          <p:nvPr/>
        </p:nvPicPr>
        <p:blipFill>
          <a:blip r:embed="rId3" cstate="print"/>
          <a:srcRect/>
          <a:stretch>
            <a:fillRect/>
          </a:stretch>
        </p:blipFill>
        <p:spPr bwMode="auto">
          <a:xfrm>
            <a:off x="5879992" y="1844824"/>
            <a:ext cx="2966822" cy="4450234"/>
          </a:xfrm>
          <a:prstGeom prst="rect">
            <a:avLst/>
          </a:prstGeom>
          <a:noFill/>
          <a:ln w="6350">
            <a:solidFill>
              <a:srgbClr val="EEE764"/>
            </a:solidFill>
            <a:miter lim="800000"/>
            <a:headEnd/>
            <a:tailEnd/>
          </a:ln>
        </p:spPr>
      </p:pic>
      <p:pic>
        <p:nvPicPr>
          <p:cNvPr id="19461" name="Kuva 5" descr="20050620_IMG_1916.jpg"/>
          <p:cNvPicPr>
            <a:picLocks noChangeAspect="1"/>
          </p:cNvPicPr>
          <p:nvPr/>
        </p:nvPicPr>
        <p:blipFill>
          <a:blip r:embed="rId4" cstate="print"/>
          <a:srcRect/>
          <a:stretch>
            <a:fillRect/>
          </a:stretch>
        </p:blipFill>
        <p:spPr bwMode="auto">
          <a:xfrm>
            <a:off x="600534" y="3008933"/>
            <a:ext cx="4929188" cy="3286125"/>
          </a:xfrm>
          <a:prstGeom prst="rect">
            <a:avLst/>
          </a:prstGeom>
          <a:noFill/>
          <a:ln w="6350">
            <a:solidFill>
              <a:srgbClr val="EEE764"/>
            </a:solidFill>
            <a:miter lim="800000"/>
            <a:headEnd/>
            <a:tailEnd/>
          </a:ln>
        </p:spPr>
      </p:pic>
    </p:spTree>
    <p:extLst>
      <p:ext uri="{BB962C8B-B14F-4D97-AF65-F5344CB8AC3E}">
        <p14:creationId xmlns:p14="http://schemas.microsoft.com/office/powerpoint/2010/main" val="519011227"/>
      </p:ext>
    </p:extLst>
  </p:cSld>
  <p:clrMapOvr>
    <a:masterClrMapping/>
  </p:clrMapOvr>
  <mc:AlternateContent xmlns:mc="http://schemas.openxmlformats.org/markup-compatibility/2006" xmlns:p14="http://schemas.microsoft.com/office/powerpoint/2010/main">
    <mc:Choice Requires="p14">
      <p:transition spd="slow" p14:dur="2500" advTm="43649">
        <p:split orient="vert"/>
      </p:transition>
    </mc:Choice>
    <mc:Fallback xmlns="">
      <p:transition spd="slow" advTm="43649">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0482" name="Suorakulmio 1"/>
          <p:cNvSpPr>
            <a:spLocks noChangeArrowheads="1"/>
          </p:cNvSpPr>
          <p:nvPr/>
        </p:nvSpPr>
        <p:spPr bwMode="auto">
          <a:xfrm>
            <a:off x="500063" y="428625"/>
            <a:ext cx="8215312" cy="440120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Tarvaalan maatalousoppilaitoksen (nykyään Pohjoisen Keski-Suomen ammattiopiston luonnonvara- ja ympäristöala) aluetta on rakennettu monessa vaiheessa koulun toimintavaiheiden mukaan. Alkuperäinen neliömäinen piha-alue on kuitenkin edelleen havaittavissa.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Pihaan on rakennettu 1920-1930 -luvulla kaksikerroksinen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koulurakennus ja asuntolarakennus sekä 1960-luvulla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9F299"/>
                </a:solidFill>
                <a:effectLst/>
                <a:uLnTx/>
                <a:uFillTx/>
                <a:latin typeface="Adobe Kaiti Std R" panose="02020400000000000000" pitchFamily="18" charset="-128"/>
                <a:ea typeface="Adobe Kaiti Std R" panose="02020400000000000000" pitchFamily="18" charset="-128"/>
                <a:cs typeface="+mn-cs"/>
              </a:rPr>
              <a:t>uusi punatiilinen päärakennus ja asuntolarakennuksia.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srgbClr val="F9F299"/>
              </a:solidFill>
              <a:effectLst/>
              <a:uLnTx/>
              <a:uFillTx/>
              <a:latin typeface="Calibri" pitchFamily="34" charset="0"/>
              <a:cs typeface="+mn-cs"/>
            </a:endParaRPr>
          </a:p>
        </p:txBody>
      </p:sp>
      <p:pic>
        <p:nvPicPr>
          <p:cNvPr id="20484" name="Kuva 3" descr="IMG_1920.JPG"/>
          <p:cNvPicPr>
            <a:picLocks noChangeAspect="1"/>
          </p:cNvPicPr>
          <p:nvPr/>
        </p:nvPicPr>
        <p:blipFill>
          <a:blip r:embed="rId3" cstate="print"/>
          <a:srcRect/>
          <a:stretch>
            <a:fillRect/>
          </a:stretch>
        </p:blipFill>
        <p:spPr bwMode="auto">
          <a:xfrm>
            <a:off x="357188" y="4667969"/>
            <a:ext cx="2786062" cy="1857375"/>
          </a:xfrm>
          <a:prstGeom prst="rect">
            <a:avLst/>
          </a:prstGeom>
          <a:noFill/>
          <a:ln w="6350">
            <a:solidFill>
              <a:srgbClr val="EEE764"/>
            </a:solidFill>
            <a:miter lim="800000"/>
            <a:headEnd/>
            <a:tailEnd/>
          </a:ln>
        </p:spPr>
      </p:pic>
      <p:pic>
        <p:nvPicPr>
          <p:cNvPr id="20485" name="Kuva 4" descr="IMG_1919.JPG"/>
          <p:cNvPicPr>
            <a:picLocks noChangeAspect="1"/>
          </p:cNvPicPr>
          <p:nvPr/>
        </p:nvPicPr>
        <p:blipFill>
          <a:blip r:embed="rId4" cstate="print"/>
          <a:srcRect/>
          <a:stretch>
            <a:fillRect/>
          </a:stretch>
        </p:blipFill>
        <p:spPr bwMode="auto">
          <a:xfrm>
            <a:off x="3143250" y="4667969"/>
            <a:ext cx="2786063" cy="1857375"/>
          </a:xfrm>
          <a:prstGeom prst="rect">
            <a:avLst/>
          </a:prstGeom>
          <a:noFill/>
          <a:ln w="6350">
            <a:solidFill>
              <a:srgbClr val="EEE764"/>
            </a:solidFill>
            <a:miter lim="800000"/>
            <a:headEnd/>
            <a:tailEnd/>
          </a:ln>
        </p:spPr>
      </p:pic>
      <p:pic>
        <p:nvPicPr>
          <p:cNvPr id="20486" name="Kuva 5" descr="IMG_1923.JPG"/>
          <p:cNvPicPr>
            <a:picLocks noChangeAspect="1"/>
          </p:cNvPicPr>
          <p:nvPr/>
        </p:nvPicPr>
        <p:blipFill>
          <a:blip r:embed="rId5" cstate="print"/>
          <a:srcRect/>
          <a:stretch>
            <a:fillRect/>
          </a:stretch>
        </p:blipFill>
        <p:spPr bwMode="auto">
          <a:xfrm>
            <a:off x="5929313" y="4667969"/>
            <a:ext cx="2786062" cy="1857375"/>
          </a:xfrm>
          <a:prstGeom prst="rect">
            <a:avLst/>
          </a:prstGeom>
          <a:noFill/>
          <a:ln w="6350">
            <a:solidFill>
              <a:srgbClr val="EEE764"/>
            </a:solidFill>
            <a:miter lim="800000"/>
            <a:headEnd/>
            <a:tailEnd/>
          </a:ln>
        </p:spPr>
      </p:pic>
    </p:spTree>
    <p:extLst>
      <p:ext uri="{BB962C8B-B14F-4D97-AF65-F5344CB8AC3E}">
        <p14:creationId xmlns:p14="http://schemas.microsoft.com/office/powerpoint/2010/main" val="71455333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t kuvatiedostot\Tarvaala ilmasta2.bmp"/>
          <p:cNvPicPr>
            <a:picLocks noChangeAspect="1" noChangeArrowheads="1"/>
          </p:cNvPicPr>
          <p:nvPr/>
        </p:nvPicPr>
        <p:blipFill>
          <a:blip r:embed="rId3" cstate="print"/>
          <a:srcRect/>
          <a:stretch>
            <a:fillRect/>
          </a:stretch>
        </p:blipFill>
        <p:spPr bwMode="auto">
          <a:xfrm>
            <a:off x="-612576" y="-47626"/>
            <a:ext cx="10477500" cy="6905626"/>
          </a:xfrm>
          <a:prstGeom prst="rect">
            <a:avLst/>
          </a:prstGeom>
          <a:noFill/>
        </p:spPr>
      </p:pic>
      <p:sp>
        <p:nvSpPr>
          <p:cNvPr id="2050" name="Rectangle 2"/>
          <p:cNvSpPr>
            <a:spLocks noGrp="1" noChangeArrowheads="1"/>
          </p:cNvSpPr>
          <p:nvPr>
            <p:ph type="ctrTitle"/>
          </p:nvPr>
        </p:nvSpPr>
        <p:spPr>
          <a:xfrm>
            <a:off x="468312" y="692696"/>
            <a:ext cx="8136135" cy="5616623"/>
          </a:xfrm>
        </p:spPr>
        <p:txBody>
          <a:bodyPr>
            <a:normAutofit/>
          </a:bodyPr>
          <a:lstStyle/>
          <a:p>
            <a:pPr algn="l"/>
            <a:br>
              <a:rPr lang="fi-FI" sz="8800" b="1" dirty="0">
                <a:solidFill>
                  <a:srgbClr val="00FF00"/>
                </a:solidFill>
              </a:rPr>
            </a:br>
            <a:br>
              <a:rPr lang="fi-FI" sz="8800" dirty="0">
                <a:solidFill>
                  <a:srgbClr val="00FF00"/>
                </a:solidFill>
              </a:rPr>
            </a:br>
            <a:br>
              <a:rPr lang="fi-FI" sz="8800" dirty="0">
                <a:solidFill>
                  <a:srgbClr val="00FF00"/>
                </a:solidFill>
              </a:rPr>
            </a:br>
            <a:endParaRPr lang="fi-FI" sz="6700" b="1" dirty="0">
              <a:solidFill>
                <a:srgbClr val="00FF00"/>
              </a:solidFill>
            </a:endParaRPr>
          </a:p>
        </p:txBody>
      </p:sp>
      <p:sp>
        <p:nvSpPr>
          <p:cNvPr id="3" name="Päivämäärän paikkamerkki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C7ED-A90C-4669-A388-2365EBFDF407}" type="datetime1">
              <a:rPr kumimoji="0" lang="fi-FI" sz="1000" b="0" i="0" u="none" strike="noStrike" kern="1200" cap="none" spc="0" normalizeH="0" baseline="0" noProof="0">
                <a:ln>
                  <a:noFill/>
                </a:ln>
                <a:solidFill>
                  <a:srgbClr val="E3DED1">
                    <a:shade val="5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22.10.2019</a:t>
            </a:fld>
            <a:endParaRPr kumimoji="0" lang="fi-FI" sz="1000" b="0" i="0" u="none" strike="noStrike" kern="1200" cap="none" spc="0" normalizeH="0" baseline="0" noProof="0">
              <a:ln>
                <a:noFill/>
              </a:ln>
              <a:solidFill>
                <a:srgbClr val="E3DED1">
                  <a:shade val="50000"/>
                </a:srgbClr>
              </a:solidFill>
              <a:effectLst/>
              <a:uLnTx/>
              <a:uFillTx/>
              <a:latin typeface="Verdana"/>
              <a:ea typeface="+mn-ea"/>
              <a:cs typeface="+mn-cs"/>
            </a:endParaRPr>
          </a:p>
        </p:txBody>
      </p:sp>
      <p:sp>
        <p:nvSpPr>
          <p:cNvPr id="4"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E3DED1">
                    <a:shade val="50000"/>
                  </a:srgbClr>
                </a:solidFill>
                <a:effectLst/>
                <a:uLnTx/>
                <a:uFillTx/>
                <a:latin typeface="Verdana"/>
                <a:ea typeface="+mn-ea"/>
                <a:cs typeface="+mn-cs"/>
              </a:rPr>
              <a:t>ymppi-Riitta</a:t>
            </a:r>
          </a:p>
        </p:txBody>
      </p:sp>
      <p:sp>
        <p:nvSpPr>
          <p:cNvPr id="5"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358E-9568-4E9E-8FB5-1540BF1AFD50}" type="slidenum">
              <a:rPr kumimoji="0" lang="fi-FI" sz="1000" b="0" i="0" u="none" strike="noStrike" kern="1200" cap="none" spc="0" normalizeH="0" baseline="0" noProof="0">
                <a:ln>
                  <a:noFill/>
                </a:ln>
                <a:solidFill>
                  <a:srgbClr val="E3DED1">
                    <a:shade val="5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000" b="0" i="0" u="none" strike="noStrike" kern="1200" cap="none" spc="0" normalizeH="0" baseline="0" noProof="0">
              <a:ln>
                <a:noFill/>
              </a:ln>
              <a:solidFill>
                <a:srgbClr val="E3DED1">
                  <a:shade val="50000"/>
                </a:srgbClr>
              </a:solidFill>
              <a:effectLst/>
              <a:uLnTx/>
              <a:uFillTx/>
              <a:latin typeface="Verdana"/>
              <a:ea typeface="+mn-ea"/>
              <a:cs typeface="+mn-cs"/>
            </a:endParaRPr>
          </a:p>
        </p:txBody>
      </p:sp>
    </p:spTree>
    <p:extLst>
      <p:ext uri="{BB962C8B-B14F-4D97-AF65-F5344CB8AC3E}">
        <p14:creationId xmlns:p14="http://schemas.microsoft.com/office/powerpoint/2010/main" val="34867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Tarvaalan maanviljelyskoulu </a:t>
            </a:r>
          </a:p>
        </p:txBody>
      </p:sp>
      <p:sp>
        <p:nvSpPr>
          <p:cNvPr id="3" name="Sisällön paikkamerkki 2"/>
          <p:cNvSpPr>
            <a:spLocks noGrp="1"/>
          </p:cNvSpPr>
          <p:nvPr>
            <p:ph idx="1"/>
          </p:nvPr>
        </p:nvSpPr>
        <p:spPr/>
        <p:txBody>
          <a:bodyPr>
            <a:normAutofit/>
          </a:bodyPr>
          <a:lstStyle/>
          <a:p>
            <a:pPr>
              <a:buNone/>
            </a:pPr>
            <a:endParaRPr lang="fi-FI" dirty="0"/>
          </a:p>
          <a:p>
            <a:r>
              <a:rPr lang="fi-FI" dirty="0"/>
              <a:t> </a:t>
            </a:r>
            <a:r>
              <a:rPr lang="fi-FI" i="1" dirty="0"/>
              <a:t>”Suomen suuriruhtinas Aleksanteri II (v.1856) </a:t>
            </a:r>
            <a:r>
              <a:rPr lang="fi-FI" i="1" dirty="0" err="1"/>
              <a:t>käsketti</a:t>
            </a:r>
            <a:r>
              <a:rPr lang="fi-FI" i="1" dirty="0"/>
              <a:t> perustettavaksi seitsemän käytännöllistä suomenkielistä maanviljelyskoulua, niistä yksi Vaasan lääniin ja määrättiin samalla kunkin koulun vuotuisiin kuluihin 3000 hopearuplan suuruinen avustus maksettavaksi valtion varoista”(</a:t>
            </a:r>
            <a:r>
              <a:rPr lang="fi-FI" i="1" dirty="0" err="1"/>
              <a:t>K.Luone</a:t>
            </a:r>
            <a:r>
              <a:rPr lang="fi-FI" i="1" dirty="0"/>
              <a:t> 1947)</a:t>
            </a:r>
          </a:p>
        </p:txBody>
      </p:sp>
    </p:spTree>
    <p:extLst>
      <p:ext uri="{BB962C8B-B14F-4D97-AF65-F5344CB8AC3E}">
        <p14:creationId xmlns:p14="http://schemas.microsoft.com/office/powerpoint/2010/main" val="420229318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404664"/>
            <a:ext cx="8229600" cy="5721499"/>
          </a:xfrm>
        </p:spPr>
        <p:txBody>
          <a:bodyPr/>
          <a:lstStyle/>
          <a:p>
            <a:endParaRPr lang="fi-FI" dirty="0"/>
          </a:p>
          <a:p>
            <a:pPr>
              <a:buNone/>
            </a:pPr>
            <a:r>
              <a:rPr lang="fi-FI" dirty="0"/>
              <a:t>   </a:t>
            </a:r>
          </a:p>
          <a:p>
            <a:pPr>
              <a:buNone/>
            </a:pPr>
            <a:r>
              <a:rPr lang="fi-FI" dirty="0"/>
              <a:t> </a:t>
            </a:r>
          </a:p>
          <a:p>
            <a:pPr>
              <a:buNone/>
            </a:pPr>
            <a:r>
              <a:rPr lang="fi-FI" sz="3200" dirty="0">
                <a:latin typeface="Arial" pitchFamily="34" charset="0"/>
                <a:cs typeface="Arial" pitchFamily="34" charset="0"/>
              </a:rPr>
              <a:t>  Tarvaalan maatalouskoulun ensimmäinen hoitokunta valitsi paikaksi Tarvaalan sotilasvirkatilan, joka tuolloin oli vuokralla maanviljelijä Gabriel </a:t>
            </a:r>
            <a:r>
              <a:rPr lang="fi-FI" sz="3200" dirty="0" err="1">
                <a:latin typeface="Arial" pitchFamily="34" charset="0"/>
                <a:cs typeface="Arial" pitchFamily="34" charset="0"/>
              </a:rPr>
              <a:t>Kuhjolla</a:t>
            </a:r>
            <a:r>
              <a:rPr lang="fi-FI" dirty="0">
                <a:latin typeface="Arial" pitchFamily="34" charset="0"/>
                <a:cs typeface="Arial" pitchFamily="34" charset="0"/>
              </a:rPr>
              <a:t>. </a:t>
            </a:r>
          </a:p>
          <a:p>
            <a:pPr>
              <a:buNone/>
            </a:pPr>
            <a:r>
              <a:rPr lang="fi-FI" dirty="0">
                <a:latin typeface="Arial" pitchFamily="34" charset="0"/>
                <a:cs typeface="Arial" pitchFamily="34" charset="0"/>
              </a:rPr>
              <a:t> </a:t>
            </a:r>
            <a:r>
              <a:rPr lang="fi-FI" sz="1800" i="1" dirty="0">
                <a:latin typeface="Arial" pitchFamily="34" charset="0"/>
                <a:cs typeface="Arial" pitchFamily="34" charset="0"/>
              </a:rPr>
              <a:t>(” kun  kerran hänen armollinen majesteettinsa Venäjän keisari ja Suomen suuriruhtinas kaikessa viisaudessaan oli päättänyt, että tilalle pitää maatalouskoulu perustaa” . </a:t>
            </a:r>
            <a:r>
              <a:rPr lang="fi-FI" sz="1800" i="1" dirty="0" err="1">
                <a:latin typeface="Arial" pitchFamily="34" charset="0"/>
                <a:cs typeface="Arial" pitchFamily="34" charset="0"/>
              </a:rPr>
              <a:t>P.Määttä</a:t>
            </a:r>
            <a:r>
              <a:rPr lang="fi-FI" sz="1800" i="1" dirty="0">
                <a:latin typeface="Arial" pitchFamily="34" charset="0"/>
                <a:cs typeface="Arial" pitchFamily="34" charset="0"/>
              </a:rPr>
              <a:t> 1992)</a:t>
            </a:r>
          </a:p>
          <a:p>
            <a:pPr>
              <a:buNone/>
            </a:pPr>
            <a:endParaRPr lang="fi-FI" sz="1800" i="1" dirty="0">
              <a:latin typeface="Arial" pitchFamily="34" charset="0"/>
              <a:cs typeface="Arial" pitchFamily="34" charset="0"/>
            </a:endParaRPr>
          </a:p>
          <a:p>
            <a:pPr>
              <a:buNone/>
            </a:pP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149316826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20688"/>
            <a:ext cx="8229600" cy="5505475"/>
          </a:xfrm>
        </p:spPr>
        <p:txBody>
          <a:bodyPr>
            <a:normAutofit/>
          </a:bodyPr>
          <a:lstStyle/>
          <a:p>
            <a:pPr>
              <a:buNone/>
            </a:pPr>
            <a:r>
              <a:rPr lang="fi-FI" dirty="0"/>
              <a:t>  </a:t>
            </a:r>
          </a:p>
          <a:p>
            <a:pPr>
              <a:buNone/>
            </a:pPr>
            <a:endParaRPr lang="fi-FI" dirty="0"/>
          </a:p>
          <a:p>
            <a:pPr>
              <a:buNone/>
            </a:pPr>
            <a:r>
              <a:rPr lang="fi-FI" dirty="0"/>
              <a:t>    </a:t>
            </a:r>
          </a:p>
          <a:p>
            <a:pPr>
              <a:buNone/>
            </a:pPr>
            <a:r>
              <a:rPr lang="fi-FI" sz="3200" dirty="0">
                <a:latin typeface="Arial" pitchFamily="34" charset="0"/>
                <a:cs typeface="Arial" pitchFamily="34" charset="0"/>
              </a:rPr>
              <a:t>  Sininen talo kuuluu asetuksella  suojeltuun </a:t>
            </a:r>
            <a:r>
              <a:rPr lang="fi-FI" sz="3200" b="1" dirty="0">
                <a:latin typeface="Arial" pitchFamily="34" charset="0"/>
                <a:cs typeface="Arial" pitchFamily="34" charset="0"/>
              </a:rPr>
              <a:t>Tarvaalan maatalousoppilaitoksen kulttuurihistoriallisesti arvokkaaseen rakennettuun ympäristöön.</a:t>
            </a:r>
          </a:p>
          <a:p>
            <a:pPr>
              <a:buNone/>
            </a:pPr>
            <a:endParaRPr lang="fi-FI" dirty="0"/>
          </a:p>
          <a:p>
            <a:pPr>
              <a:buNone/>
            </a:pPr>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irta">
  <a:themeElements>
    <a:clrScheme name="Virta">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irta">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rta">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481</TotalTime>
  <Words>993</Words>
  <Application>Microsoft Office PowerPoint</Application>
  <PresentationFormat>Näytössä katseltava diaesitys (4:3)</PresentationFormat>
  <Paragraphs>133</Paragraphs>
  <Slides>27</Slides>
  <Notes>2</Notes>
  <HiddenSlides>1</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27</vt:i4>
      </vt:variant>
    </vt:vector>
  </HeadingPairs>
  <TitlesOfParts>
    <vt:vector size="38" baseType="lpstr">
      <vt:lpstr>Adobe Kaiti Std R</vt:lpstr>
      <vt:lpstr>Arial</vt:lpstr>
      <vt:lpstr>Arial Black</vt:lpstr>
      <vt:lpstr>Calibri</vt:lpstr>
      <vt:lpstr>Constantia</vt:lpstr>
      <vt:lpstr>Times New Roman</vt:lpstr>
      <vt:lpstr>Verdana</vt:lpstr>
      <vt:lpstr>Wingdings 2</vt:lpstr>
      <vt:lpstr>Virta</vt:lpstr>
      <vt:lpstr>Office-teema</vt:lpstr>
      <vt:lpstr>Aspect</vt:lpstr>
      <vt:lpstr>Sotilasvirkatalosta  maatalousoppilaitokseksi Sinisen talon historiaa</vt:lpstr>
      <vt:lpstr>PowerPoint-esitys</vt:lpstr>
      <vt:lpstr>PowerPoint-esitys</vt:lpstr>
      <vt:lpstr>PowerPoint-esitys</vt:lpstr>
      <vt:lpstr>PowerPoint-esitys</vt:lpstr>
      <vt:lpstr>   </vt:lpstr>
      <vt:lpstr>Tarvaalan maanviljelyskoulu </vt:lpstr>
      <vt:lpstr>PowerPoint-esitys</vt:lpstr>
      <vt:lpstr>PowerPoint-esitys</vt:lpstr>
      <vt:lpstr>Rakentaminen alkaa…</vt:lpstr>
      <vt:lpstr>PowerPoint-esitys</vt:lpstr>
      <vt:lpstr>Rakentaminen jatkuu…</vt:lpstr>
      <vt:lpstr>PowerPoint-esitys</vt:lpstr>
      <vt:lpstr>PowerPoint-esitys</vt:lpstr>
      <vt:lpstr>Tarkastuskertomus Tarvaalan koulutilasta v.1926 </vt:lpstr>
      <vt:lpstr>Tarkastuskertomus Tarvaalan koulutilasta (1926) </vt:lpstr>
      <vt:lpstr>PowerPoint-esitys</vt:lpstr>
      <vt:lpstr>PowerPoint-esitys</vt:lpstr>
      <vt:lpstr>Korjaustöitä Sinisessä talossa</vt:lpstr>
      <vt:lpstr>Korjaustöitä Sinisessä talossa</vt:lpstr>
      <vt:lpstr>Korjaustöitä Sinisessä talossa</vt:lpstr>
      <vt:lpstr>Korjaustöitä Sinisessä talossa</vt:lpstr>
      <vt:lpstr>PowerPoint-esitys</vt:lpstr>
      <vt:lpstr>Korjaustöitä Sinisessä talossa</vt:lpstr>
      <vt:lpstr>PowerPoint-esitys</vt:lpstr>
      <vt:lpstr>PowerPoint-esitys</vt:lpstr>
      <vt:lpstr>PowerPoint-esitys</vt:lpstr>
    </vt:vector>
  </TitlesOfParts>
  <Company>Pohjoisen Keski-Suomen oppimiskeskus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Tarvaalan maatalousoppilaitoksen kulttuurihistoriaa</dc:title>
  <dc:creator>Windows-käyttäjä</dc:creator>
  <cp:lastModifiedBy>Riitta Muittari</cp:lastModifiedBy>
  <cp:revision>148</cp:revision>
  <dcterms:created xsi:type="dcterms:W3CDTF">2012-11-07T07:37:53Z</dcterms:created>
  <dcterms:modified xsi:type="dcterms:W3CDTF">2019-10-22T04:49:28Z</dcterms:modified>
</cp:coreProperties>
</file>