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6" r:id="rId4"/>
    <p:sldId id="267" r:id="rId5"/>
    <p:sldId id="287" r:id="rId6"/>
    <p:sldId id="268" r:id="rId7"/>
    <p:sldId id="271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5" r:id="rId18"/>
    <p:sldId id="279" r:id="rId19"/>
    <p:sldId id="280" r:id="rId20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FA9361-35AA-EF52-E36F-87EBA8B225E7}" v="1" dt="2024-09-19T05:02:26.148"/>
  </p1510:revLst>
</p1510:revInfo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2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E8F98F-4935-4BCE-81EE-01B80C72EBD4}" type="datetime1">
              <a:rPr lang="fi-FI" smtClean="0"/>
              <a:t>18.9.2024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0BD8A8-A1EE-4395-A911-A3FFF403A0CE}" type="datetime1">
              <a:rPr lang="fi-FI" noProof="0" smtClean="0"/>
              <a:t>18.9.2024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1362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2984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i-FI" smtClean="0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5940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i-FI" smtClean="0"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7942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0336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i-FI" smtClean="0"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978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i-FI" smtClean="0"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3442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i-FI" smtClean="0"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8046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i-FI" smtClean="0"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396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i-FI" smtClean="0"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4817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i-FI" smtClean="0"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426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292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1028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7349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7660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3055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1690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9278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233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Puolivapaa piirto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" name="Puolivapaa piirto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7" name="Puolivapaa piirto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" name="Puolivapaa piirto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" name="Puolivapaa piirto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" name="Puolivapaa piirto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" name="Puolivapaa piirto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" name="Puolivapaa piirto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" name="Puolivapaa piirto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" name="Puolivapaa piirto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" name="Puolivapaa piirto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" name="Puolivapaa piirto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" name="Puolivapaa piirto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" name="Puolivapaa piirto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" name="Puolivapaa piirto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0" name="Puolivapaa piirto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1" name="Puolivapaa piirto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2" name="Puolivapaa piirto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3" name="Puolivapaa piirto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4" name="Puolivapaa piirto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" name="Puolivapaa piirto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" name="Puolivapaa piirto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" name="Puolivapaa piirto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" name="Puolivapaa piirto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" name="Puolivapaa piirto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" name="Puolivapaa piirto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" name="Puolivapaa piirto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" name="Puolivapaa piirto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" name="Puolivapaa piirto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" name="Puolivapaa piirto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" name="Puolivapaa piirto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" name="Puolivapaa piirto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" name="Puolivapaa piirto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8" name="Puolivapaa piirto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9" name="Puolivapaa piirto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grpSp>
        <p:nvGrpSpPr>
          <p:cNvPr id="40" name="Ryhmä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Puolivapaa piirt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2" name="Puolivapaa piirt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3" name="Puolivapaa piirt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4" name="Puolivapaa piirt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5" name="Puolivapaa piirt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6" name="Puolivapaa piirt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7" name="Puolivapaa piirt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8" name="Puolivapaa piirt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49" name="Puolivapaa piirto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i-FI" noProof="0" dirty="0"/>
          </a:p>
        </p:txBody>
      </p:sp>
      <p:grpSp>
        <p:nvGrpSpPr>
          <p:cNvPr id="50" name="Ryhmä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Puolivapaa piirto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2" name="Puolivapaa piirto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3" name="Puolivapaa piirto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4" name="Puolivapaa piirto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5" name="Puolivapaa piirto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6" name="Puolivapaa piirto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7" name="Puolivapaa piirto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8" name="Puolivapaa piirto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59" name="Puolivapaa piirto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i-FI" noProof="0" dirty="0"/>
          </a:p>
        </p:txBody>
      </p:sp>
      <p:sp>
        <p:nvSpPr>
          <p:cNvPr id="60" name="Puolivapaa piirto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i-FI" noProof="0" dirty="0"/>
          </a:p>
        </p:txBody>
      </p:sp>
      <p:grpSp>
        <p:nvGrpSpPr>
          <p:cNvPr id="61" name="Ryhmä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Puolivapaa piirto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3" name="Puolivapaa piirto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4" name="Puolivapaa piirto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5" name="Puolivapaa piirto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6" name="Puolivapaa piirto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7" name="Puolivapaa piirto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8" name="Puolivapaa piirto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9" name="Puolivapaa piirt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70" name="Puolivapaa piirto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71" name="Puolivapaa piirto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72" name="Puolivapaa piirto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73" name="Puolivapaa piirto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74" name="Puolivapaa piirto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75" name="Puolivapaa piirto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76" name="Puolivapaa piirto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77" name="Puolivapaa piirto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78" name="Puolivapaa piirto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79" name="Puolivapaa piirt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0" name="Puolivapaa piirto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grpSp>
        <p:nvGrpSpPr>
          <p:cNvPr id="81" name="Ryhmä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Puolivapaa piirto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3" name="Puolivapaa piirto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4" name="Puolivapaa piirto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5" name="Puolivapaa piirto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6" name="Puolivapaa piirto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grpSp>
        <p:nvGrpSpPr>
          <p:cNvPr id="87" name="Ryhmä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9" name="Puolivapaa piirt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0" name="Puolivapaa piirt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1" name="Puolivapaa piirt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2" name="Puolivapaa piirt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3" name="Puolivapaa piirt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grpSp>
        <p:nvGrpSpPr>
          <p:cNvPr id="94" name="Ryhmä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Puolivapaa piirto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6" name="Puolivapaa piirto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7" name="Puolivapaa piirto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8" name="Puolivapaa piirto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grpSp>
        <p:nvGrpSpPr>
          <p:cNvPr id="99" name="Ryhmä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Puolivapaa piirt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1" name="Puolivapaa piirt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2" name="Puolivapaa piirt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3" name="Puolivapaa piirt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4" name="Puolivapaa piirt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5" name="Puolivapaa piirt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grpSp>
        <p:nvGrpSpPr>
          <p:cNvPr id="106" name="Ryhmä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Puolivapaa piirt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8" name="Puolivapaa piirt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9" name="Puolivapaa piirt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0" name="Puolivapaa piirt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1" name="Puolivapaa piirt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2" name="Puolivapaa piirt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3" name="Puolivapaa piirt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4" name="Puolivapaa piirt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115" name="Puolivapaa piirto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i-FI" noProof="0" dirty="0"/>
          </a:p>
        </p:txBody>
      </p:sp>
      <p:sp>
        <p:nvSpPr>
          <p:cNvPr id="116" name="Puolivapaa piirto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grpSp>
        <p:nvGrpSpPr>
          <p:cNvPr id="117" name="Ryhmä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Puolivapaa piirto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9" name="Puolivapaa piirto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0" name="Puolivapaa piirto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1" name="Puolivapaa piirto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2" name="Puolivapaa piirto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3" name="Puolivapaa piirto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4" name="Puolivapaa piirto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5" name="Puolivapaa piirto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6" name="Puolivapaa piirto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7" name="Puolivapaa piirto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8" name="Puolivapaa piirto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9" name="Puolivapaa piirto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0" name="Puolivapaa piirto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1" name="Puolivapaa piirto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2" name="Puolivapaa piirto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3" name="Puolivapaa piirto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4" name="Puolivapaa piirto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5" name="Puolivapaa piirto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6" name="Puolivapaa piirto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7" name="Puolivapaa piirto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8" name="Puolivapaa piirto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9" name="Puolivapaa piirto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0" name="Puolivapaa piirto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1" name="Puolivapaa piirto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2" name="Puolivapaa piirto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3" name="Puolivapaa piirto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4" name="Puolivapaa piirto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5" name="Puolivapaa piirto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grpSp>
        <p:nvGrpSpPr>
          <p:cNvPr id="146" name="Ryhmä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Puolivapaa piirto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8" name="Puolivapaa piirto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9" name="Puolivapaa piirto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0" name="Puolivapaa piirto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1" name="Puolivapaa piirto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2" name="Puolivapaa piirto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3" name="Puolivapaa piirto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4" name="Puolivapaa piirto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5" name="Puolivapaa piirto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6" name="Puolivapaa piirto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7" name="Puolivapaa piirto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8" name="Puolivapaa piirto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9" name="Puolivapaa piirto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0" name="Puolivapaa piirto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1" name="Puolivapaa piirto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2" name="Puolivapaa piirto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3" name="Puolivapaa piirto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4" name="Puolivapaa piirto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5" name="Puolivapaa piirto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6" name="Puolivapaa piirto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7" name="Puolivapaa piirto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8" name="Puolivapaa piirto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9" name="Puolivapaa piirto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0" name="Puolivapaa piirto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grpSp>
        <p:nvGrpSpPr>
          <p:cNvPr id="171" name="Ryhmä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Puolivapaa piirt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3" name="Puolivapaa piirt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4" name="Puolivapaa piirt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5" name="Puolivapaa piirt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6" name="Puolivapaa piirt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7" name="Puolivapaa piirt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8" name="Puolivapaa piirt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9" name="Puolivapaa piirt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 rtl="0">
              <a:defRPr sz="66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6E085F-0649-4560-8A6B-43110C2A46A3}" type="datetime1">
              <a:rPr lang="fi-FI" noProof="0" smtClean="0"/>
              <a:t>18.9.2024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EB38E3-EFB5-4381-BF8C-7CD07A727281}" type="datetime1">
              <a:rPr lang="fi-FI" noProof="0" smtClean="0"/>
              <a:t>18.9.2024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4CA170-2B1A-47CC-AF82-CAACAA7CE239}" type="datetime1">
              <a:rPr lang="fi-FI" noProof="0" smtClean="0"/>
              <a:t>18.9.2024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 rtl="0">
              <a:defRPr sz="5200" b="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F2AC14-26FF-4829-A9AD-1C7502417EC6}" type="datetime1">
              <a:rPr lang="fi-FI" noProof="0" smtClean="0"/>
              <a:t>18.9.2024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9D261B-7BD5-4C18-B971-50AFF6A701FC}" type="datetime1">
              <a:rPr lang="fi-FI" noProof="0" smtClean="0"/>
              <a:t>18.9.2024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0AD63E-2D11-4204-8EDB-001EBDD1B6C9}" type="datetime1">
              <a:rPr lang="fi-FI" noProof="0" smtClean="0"/>
              <a:t>18.9.2024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olivapaa piirto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i-FI" noProof="0" dirty="0"/>
          </a:p>
        </p:txBody>
      </p:sp>
      <p:sp>
        <p:nvSpPr>
          <p:cNvPr id="7" name="Puolivapaa piirto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i-FI" noProof="0" dirty="0"/>
          </a:p>
        </p:txBody>
      </p:sp>
      <p:sp>
        <p:nvSpPr>
          <p:cNvPr id="8" name="Puolivapaa piirto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i-FI" noProof="0" dirty="0"/>
          </a:p>
        </p:txBody>
      </p:sp>
      <p:grpSp>
        <p:nvGrpSpPr>
          <p:cNvPr id="9" name="Ryhmä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Puolivapaa piirt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" name="Puolivapaa piirt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" name="Puolivapaa piirt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" name="Puolivapaa piirt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" name="Puolivapaa piirt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" name="Puolivapaa piirt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" name="Puolivapaa piirt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" name="Puolivapaa piirt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" name="Puolivapaa piirt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" name="Puolivapaa piirto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0" name="Puolivapaa piirt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1" name="Puolivapaa piirt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2" name="Puolivapaa piirt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3" name="Puolivapaa piirt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4" name="Puolivapaa piirt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" name="Puolivapaa piirt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" name="Puolivapaa piirt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" name="Puolivapaa piirt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" name="Puolivapaa piirt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" name="Puolivapaa piirt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" name="Puolivapaa piirt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" name="Puolivapaa piirt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" name="Puolivapaa piirto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" name="Puolivapaa piirto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" name="Puolivapaa piirt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5" name="Puolivapaa piirt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" name="Puolivapaa piirt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" name="Puolivapaa piirt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8" name="Puolivapaa piirt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9" name="Puolivapaa piirt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0" name="Puolivapaa piirt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1" name="Puolivapaa piirt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2" name="Puolivapaa piirt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3" name="Puolivapaa piirt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4" name="Puolivapaa piirt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5" name="Puolivapaa piirt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6" name="Puolivapaa piirt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7" name="Puolivapaa piirt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8" name="Puolivapaa piirt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9" name="Puolivapaa piirt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0" name="Puolivapaa piirt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1" name="Puolivapaa piirt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2" name="Puolivapaa piirt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3" name="Puolivapaa piirt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4" name="Puolivapaa piirt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5" name="Puolivapaa piirt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6" name="Puolivapaa piirt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7" name="Puolivapaa piirt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8" name="Puolivapaa piirt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9" name="Puolivapaa piirt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0" name="Puolivapaa piirt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1" name="Puolivapaa piirt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2" name="Puolivapaa piirt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3" name="Puolivapaa piirt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4" name="Puolivapaa piirt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5" name="Puolivapaa piirt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6" name="Puolivapaa piirt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7" name="Puolivapaa piirt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8" name="Puolivapaa piirt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9" name="Puolivapaa piirt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70" name="Puolivapaa piirt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71" name="Puolivapaa piirt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72" name="Puolivapaa piirt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73" name="Puolivapaa piirt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74" name="Puolivapaa piirt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75" name="Puolivapaa piirt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76" name="Puolivapaa piirt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77" name="Puolivapaa piirt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78" name="Puolivapaa piirt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79" name="Puolivapaa piirt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0" name="Puolivapaa piirt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1" name="Puolivapaa piirt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2" name="Puolivapaa piirt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3" name="Puolivapaa piirt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4" name="Puolivapaa piirt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5" name="Puolivapaa piirt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6" name="Puolivapaa piirt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7" name="Puolivapaa piirt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8" name="Puolivapaa piirt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9" name="Puolivapaa piirt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0" name="Puolivapaa piirt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1" name="Puolivapaa piirt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2" name="Puolivapaa piirt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grpSp>
        <p:nvGrpSpPr>
          <p:cNvPr id="93" name="Ryhmä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Puolivapaa piirto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5" name="Puolivapaa piirto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6" name="Puolivapaa piirto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7" name="Puolivapaa piirto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8" name="Puolivapaa piirt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9" name="Puolivapaa piirto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0" name="Puolivapaa piirto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1" name="Puolivapaa piirto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2" name="Puolivapaa piirto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3" name="Puolivapaa piirto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4" name="Puolivapaa piirto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5" name="Puolivapaa piirt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6" name="Puolivapaa piirt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7" name="Puolivapaa piirt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8" name="Puolivapaa piirt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9" name="Puolivapaa piirt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0" name="Puolivapaa piirt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1" name="Puolivapaa piirt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2" name="Puolivapaa piirt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3" name="Puolivapaa piirt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4" name="Puolivapaa piirt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5" name="Puolivapaa piirt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6" name="Puolivapaa piirt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7" name="Puolivapaa piirto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8" name="Puolivapaa piirt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9" name="Puolivapaa piirt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0" name="Puolivapaa piirt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1" name="Puolivapaa piirt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2" name="Puolivapaa piirt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3" name="Puolivapaa piirt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4" name="Puolivapaa piirt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5" name="Puolivapaa piirt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6" name="Puolivapaa piirt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7" name="Puolivapaa piirt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8" name="Puolivapaa piirt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9" name="Puolivapaa piirt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0" name="Puolivapaa piirt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1" name="Puolivapaa piirt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2" name="Puolivapaa piirt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3" name="Puolivapaa piirt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4" name="Puolivapaa piirt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5" name="Puolivapaa piirt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6" name="Puolivapaa piirt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7" name="Puolivapaa piirt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8" name="Puolivapaa piirt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9" name="Puolivapaa piirt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0" name="Puolivapaa piirt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1" name="Puolivapaa piirt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2" name="Puolivapaa piirt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3" name="Puolivapaa piirt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4" name="Puolivapaa piirt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5" name="Puolivapaa piirt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6" name="Puolivapaa piirt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7" name="Puolivapaa piirt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8" name="Puolivapaa piirt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9" name="Puolivapaa piirt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0" name="Puolivapaa piirt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1" name="Puolivapaa piirt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2" name="Puolivapaa piirt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3" name="Puolivapaa piirt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4" name="Puolivapaa piirt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5" name="Puolivapaa piirt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6" name="Puolivapaa piirt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7" name="Puolivapaa piirt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8" name="Puolivapaa piirt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9" name="Puolivapaa piirt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0" name="Puolivapaa piirt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1" name="Puolivapaa piirt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2" name="Puolivapaa piirt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3" name="Puolivapaa piirt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4" name="Puolivapaa piirt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5" name="Puolivapaa piirt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6" name="Puolivapaa piirt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7" name="Puolivapaa piirt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8" name="Puolivapaa piirt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9" name="Puolivapaa piirt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0" name="Puolivapaa piirt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1" name="Puolivapaa piirt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2" name="Puolivapaa piirt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3" name="Puolivapaa piirt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4" name="Puolivapaa piirt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5" name="Puolivapaa piirt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6" name="Puolivapaa piirt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grpSp>
        <p:nvGrpSpPr>
          <p:cNvPr id="177" name="Ryhmä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Puolivapaa piirt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9" name="Puolivapaa piirt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0" name="Puolivapaa piirt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1" name="Puolivapaa piirt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2" name="Puolivapaa piirt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3" name="Puolivapaa piirt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4" name="Puolivapaa piirt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5" name="Puolivapaa piirt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6" name="Puolivapaa piirt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7" name="Puolivapaa piirto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8" name="Puolivapaa piirt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9" name="Puolivapaa piirt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0" name="Puolivapaa piirt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1" name="Puolivapaa piirt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2" name="Puolivapaa piirt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3" name="Puolivapaa piirt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4" name="Puolivapaa piirt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5" name="Puolivapaa piirt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6" name="Puolivapaa piirt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7" name="Puolivapaa piirt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8" name="Puolivapaa piirt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9" name="Puolivapaa piirt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00" name="Puolivapaa piirt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01" name="Puolivapaa piirt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02" name="Puolivapaa piirt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03" name="Puolivapaa piirt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04" name="Puolivapaa piirt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05" name="Puolivapaa piirt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06" name="Puolivapaa piirt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07" name="Puolivapaa piirt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08" name="Puolivapaa piirt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09" name="Puolivapaa piirt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10" name="Puolivapaa piirt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11" name="Puolivapaa piirt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12" name="Puolivapaa piirt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13" name="Puolivapaa piirt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14" name="Puolivapaa piirt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15" name="Puolivapaa piirt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16" name="Puolivapaa piirt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17" name="Puolivapaa piirt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18" name="Puolivapaa piirt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19" name="Puolivapaa piirt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20" name="Puolivapaa piirt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21" name="Puolivapaa piirt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22" name="Puolivapaa piirt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23" name="Puolivapaa piirt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24" name="Puolivapaa piirt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25" name="Puolivapaa piirt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26" name="Puolivapaa piirt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27" name="Puolivapaa piirt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28" name="Puolivapaa piirt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29" name="Puolivapaa piirt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30" name="Puolivapaa piirt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31" name="Puolivapaa piirt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32" name="Puolivapaa piirt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33" name="Puolivapaa piirt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34" name="Puolivapaa piirt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35" name="Puolivapaa piirt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36" name="Puolivapaa piirt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37" name="Puolivapaa piirt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38" name="Puolivapaa piirt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39" name="Puolivapaa piirt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40" name="Puolivapaa piirt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41" name="Puolivapaa piirt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42" name="Puolivapaa piirt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43" name="Puolivapaa piirt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44" name="Puolivapaa piirt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45" name="Puolivapaa piirt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46" name="Puolivapaa piirt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47" name="Puolivapaa piirt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48" name="Puolivapaa piirt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49" name="Puolivapaa piirt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0" name="Puolivapaa piirt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1" name="Puolivapaa piirt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2" name="Puolivapaa piirt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3" name="Puolivapaa piirt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4" name="Puolivapaa piirt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5" name="Puolivapaa piirt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6" name="Puolivapaa piirt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7" name="Puolivapaa piirt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8" name="Puolivapaa piirt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9" name="Puolivapaa piirt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grpSp>
        <p:nvGrpSpPr>
          <p:cNvPr id="260" name="Ryhmä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Puolivapaa piirto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2" name="Puolivapaa piirto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3" name="Puolivapaa piirto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4" name="Puolivapaa piirto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5" name="Puolivapaa piirto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6" name="Puolivapaa piirto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7" name="Puolivapaa piirto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8" name="Puolivapaa piirto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9" name="Puolivapaa piirto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0" name="Puolivapaa piirto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1" name="Puolivapaa piirto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2" name="Puolivapaa piirto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3" name="Puolivapaa piirto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Puolivapaa piirto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5" name="Puolivapaa piirto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6" name="Puolivapaa piirto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7" name="Puolivapaa piirto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Puolivapaa piirto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9" name="Puolivapaa piirto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0" name="Puolivapaa piirto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1" name="Puolivapaa piirto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2" name="Puolivapaa piirto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3" name="Puolivapaa piirto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4" name="Puolivapaa piirto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Puolivapaa piirto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Puolivapaa piirto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7" name="Puolivapaa piirto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8" name="Puolivapaa piirto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grpSp>
        <p:nvGrpSpPr>
          <p:cNvPr id="289" name="Ryhmä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Puolivapaa piirto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1" name="Soikio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2" name="Puolivapaa piirto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3" name="Puolivapaa piirto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4" name="Puolivapaa piirto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5" name="Puolivapaa piirto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6" name="Puolivapaa piirto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7" name="Puolivapaa piirto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8" name="Puolivapaa piirto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9" name="Puolivapaa piirto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0" name="Puolivapaa piirto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1" name="Puolivapaa piirto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2" name="Puolivapaa piirto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3" name="Puolivapaa piirto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4" name="Puolivapaa piirto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5" name="Puolivapaa piirto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6" name="Puolivapaa piirto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7" name="Puolivapaa piirto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8" name="Puolivapaa piirto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9" name="Puolivapaa piirto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10" name="Puolivapaa piirto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i-FI" noProof="0" dirty="0"/>
          </a:p>
        </p:txBody>
      </p:sp>
      <p:grpSp>
        <p:nvGrpSpPr>
          <p:cNvPr id="311" name="Ryhmä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Puolivapaa piirto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3" name="Puolivapaa piirto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4" name="Puolivapaa piirto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5" name="Puolivapaa piirto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6" name="Puolivapaa piirto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7" name="Puolivapaa piirto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8" name="Puolivapaa piirto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9" name="Puolivapaa piirto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0" name="Puolivapaa piirto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1" name="Puolivapaa piirto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2" name="Puolivapaa piirto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3" name="Puolivapaa piirto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4" name="Puolivapaa piirto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5" name="Puolivapaa piirto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6" name="Puolivapaa piirto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7" name="Puolivapaa piirto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8" name="Puolivapaa piirto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9" name="Puolivapaa piirto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0" name="Puolivapaa piirto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1" name="Puolivapaa piirto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2" name="Puolivapaa piirto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3" name="Puolivapaa piirto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4" name="Puolivapaa piirto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5" name="Puolivapaa piirto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6" name="Puolivapaa piirto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7" name="Puolivapaa piirto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8" name="Puolivapaa piirto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9" name="Puolivapaa piirto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0" name="Puolivapaa piirto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1" name="Puolivapaa piirto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2" name="Puolivapaa piirto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3" name="Puolivapaa piirto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4" name="Puolivapaa piirt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5" name="Puolivapaa piirto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6" name="Puolivapaa piirto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7" name="Puolivapaa piirto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grpSp>
        <p:nvGrpSpPr>
          <p:cNvPr id="348" name="Ryhmä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Ryhmä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Puolivapaa piirto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76" name="Puolivapaa piirto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77" name="Puolivapaa piirto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78" name="Puolivapaa piirto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79" name="Puolivapaa piirto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80" name="Puolivapaa piirto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81" name="Puolivapaa piirto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82" name="Puolivapaa piirto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83" name="Puolivapaa piirto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84" name="Puolivapaa piirto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85" name="Puolivapaa piirto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86" name="Puolivapaa piirto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87" name="Puolivapaa piirto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88" name="Puolivapaa piirto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89" name="Puolivapaa piirto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90" name="Puolivapaa piirto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91" name="Puolivapaa piirto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92" name="Puolivapaa piirto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93" name="Puolivapaa piirto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94" name="Puolivapaa piirto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95" name="Puolivapaa piirto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96" name="Puolivapaa piirto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97" name="Puolivapaa piirto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98" name="Puolivapaa piirto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99" name="Puolivapaa piirto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400" name="Puolivapaa piirto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401" name="Puolivapaa piirto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402" name="Puolivapaa piirto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403" name="Puolivapaa piirto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404" name="Puolivapaa piirto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405" name="Puolivapaa piirto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406" name="Puolivapaa piirto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407" name="Puolivapaa piirto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408" name="Puolivapaa piirto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409" name="Puolivapaa piirto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410" name="Puolivapaa piirto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411" name="Puolivapaa piirto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412" name="Puolivapaa piirto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413" name="Puolivapaa piirto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414" name="Puolivapaa piirto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415" name="Puolivapaa piirto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416" name="Puolivapaa piirto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417" name="Puolivapaa piirto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418" name="Puolivapaa piirto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419" name="Puolivapaa piirto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420" name="Puolivapaa piirto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421" name="Puolivapaa piirto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</p:grpSp>
        <p:grpSp>
          <p:nvGrpSpPr>
            <p:cNvPr id="350" name="Ryhmä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Puolivapaa piirto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67" name="Puolivapaa piirto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68" name="Puolivapaa piirto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69" name="Puolivapaa piirto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70" name="Puolivapaa piirto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71" name="Puolivapaa piirto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72" name="Puolivapaa piirto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73" name="Puolivapaa piirto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74" name="Puolivapaa piirto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</p:grpSp>
        <p:grpSp>
          <p:nvGrpSpPr>
            <p:cNvPr id="351" name="Ryhmä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Puolivapaa piirto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60" name="Puolivapaa piirto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61" name="Puolivapaa piirto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62" name="Puolivapaa piirto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63" name="Puolivapaa piirto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64" name="Puolivapaa piirto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65" name="Puolivapaa piirto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</p:grpSp>
        <p:grpSp>
          <p:nvGrpSpPr>
            <p:cNvPr id="352" name="Ryhmä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Puolivapaa piirto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54" name="Puolivapaa piirto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55" name="Puolivapaa piirto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56" name="Puolivapaa piirt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57" name="Puolivapaa piirto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358" name="Puolivapaa piirto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</p:grpSp>
      </p:grpSp>
      <p:grpSp>
        <p:nvGrpSpPr>
          <p:cNvPr id="422" name="Ryhmä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Puolivapaa piirt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24" name="Puolivapaa piirt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25" name="Puolivapaa piirt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26" name="Puolivapaa piirt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27" name="Puolivapaa piirt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28" name="Puolivapaa piirt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29" name="Puolivapaa piirt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30" name="Puolivapaa piirt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grpSp>
        <p:nvGrpSpPr>
          <p:cNvPr id="431" name="Ryhmä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Puolivapaa piirt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33" name="Puolivapaa piirt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34" name="Puolivapaa piirt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35" name="Puolivapaa piirt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36" name="Puolivapaa piirt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37" name="Puolivapaa piirt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38" name="Puolivapaa piirt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39" name="Puolivapaa piirt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grpSp>
        <p:nvGrpSpPr>
          <p:cNvPr id="440" name="Ryhmä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Puolivapaa piirt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42" name="Puolivapaa piirt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43" name="Puolivapaa piirt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44" name="Puolivapaa piirt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45" name="Puolivapaa piirt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46" name="Puolivapaa piirt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47" name="Puolivapaa piirt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48" name="Puolivapaa piirt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 rtl="0">
              <a:defRPr sz="60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BF6CA5-DD7F-4DB6-BF23-BF7E34CB0A2A}" type="datetime1">
              <a:rPr lang="fi-FI" noProof="0" smtClean="0"/>
              <a:t>18.9.2024</a:t>
            </a:fld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F03A5D-A04C-4DFE-9DD0-8F209F12780B}" type="datetime1">
              <a:rPr lang="fi-FI" noProof="0" smtClean="0"/>
              <a:t>18.9.2024</a:t>
            </a:fld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6381CD-D251-42D4-893A-13F1B118AED5}" type="datetime1">
              <a:rPr lang="fi-FI" noProof="0" smtClean="0"/>
              <a:t>18.9.2024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16C7DF-4269-467D-9308-29AEFB170C70}" type="datetime1">
              <a:rPr lang="fi-FI" noProof="0" smtClean="0"/>
              <a:t>18.9.2024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vapaa piirto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i-FI" noProof="0" dirty="0"/>
          </a:p>
        </p:txBody>
      </p:sp>
      <p:sp>
        <p:nvSpPr>
          <p:cNvPr id="8" name="Puolivapaa piirto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i-FI" noProof="0" dirty="0"/>
          </a:p>
        </p:txBody>
      </p:sp>
      <p:sp>
        <p:nvSpPr>
          <p:cNvPr id="9" name="Puolivapaa piirto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i-FI" noProof="0" dirty="0"/>
          </a:p>
        </p:txBody>
      </p:sp>
      <p:grpSp>
        <p:nvGrpSpPr>
          <p:cNvPr id="10" name="Ryhmä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Puolivapaa piirt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" name="Puolivapaa piirt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" name="Puolivapaa piirt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" name="Puolivapaa piirt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" name="Puolivapaa piirt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" name="Puolivapaa piirt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" name="Puolivapaa piirt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" name="Puolivapaa piirt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grpSp>
        <p:nvGrpSpPr>
          <p:cNvPr id="19" name="Ryhmä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Puolivapaa piirto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1" name="Puolivapaa piirto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2" name="Puolivapaa piirto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3" name="Puolivapaa piirto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4" name="Puolivapaa piirto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" name="Puolivapaa piirto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grpSp>
        <p:nvGrpSpPr>
          <p:cNvPr id="26" name="Ryhmä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Puolivapaa piirto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" name="Puolivapaa piirto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" name="Puolivapaa piirto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" name="Puolivapaa piirto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" name="Puolivapaa piirto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" name="Puolivapaa piirto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" name="Puolivapaa piirto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grpSp>
        <p:nvGrpSpPr>
          <p:cNvPr id="34" name="Ryhmä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Puolivapaa piirto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6" name="Puolivapaa piirto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7" name="Puolivapaa piirto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8" name="Puolivapaa piirto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9" name="Puolivapaa piirto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0" name="Puolivapaa piirto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1" name="Puolivapaa piirto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2" name="Puolivapaa piirto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grpSp>
        <p:nvGrpSpPr>
          <p:cNvPr id="43" name="Ryhmä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Puolivapaa piirto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5" name="Puolivapaa piirto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6" name="Puolivapaa piirto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7" name="Puolivapaa piirto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8" name="Puolivapaa piirto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49" name="Puolivapaa piirto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0" name="Puolivapaa piirto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1" name="Puolivapaa piirto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grpSp>
        <p:nvGrpSpPr>
          <p:cNvPr id="52" name="Ryhmä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Puolivapaa piirt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4" name="Puolivapaa piirt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5" name="Puolivapaa piirt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6" name="Puolivapaa piirt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7" name="Puolivapaa piirt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8" name="Puolivapaa piirt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9" name="Puolivapaa piirt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0" name="Puolivapaa piirt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grpSp>
        <p:nvGrpSpPr>
          <p:cNvPr id="61" name="Ryhmä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Puolivapaa piirt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3" name="Puolivapaa piirt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4" name="Puolivapaa piirt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5" name="Puolivapaa piirt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6" name="Puolivapaa piirt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7" name="Puolivapaa piirt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8" name="Puolivapaa piirt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9" name="Puolivapaa piirt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9177E275-3EA4-4C35-BA8E-32E13C5686F4}" type="datetime1">
              <a:rPr lang="fi-FI" noProof="0" smtClean="0"/>
              <a:t>18.9.2024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 dirty="0"/>
              <a:t>Jynkän koulu</a:t>
            </a: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-FI" dirty="0"/>
              <a:t>Puuttumiskäytänteet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i-FI" sz="3600" b="1" kern="0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Pienten ristiriitatilanteiden selvittely</a:t>
            </a:r>
            <a:br>
              <a:rPr lang="fi-FI" sz="1800" b="1" kern="0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4294967295"/>
          </p:nvPr>
        </p:nvSpPr>
        <p:spPr>
          <a:xfrm>
            <a:off x="1282390" y="914400"/>
            <a:ext cx="9385611" cy="4687889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fi-FI" dirty="0"/>
              <a:t>Vertaissovittelu</a:t>
            </a:r>
          </a:p>
          <a:p>
            <a:pPr marL="45720" indent="0">
              <a:buNone/>
            </a:pP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Vertaissovittelussa koulutetut Verso-oppilaat toimivat itseään nuorempien oppilaiden välisten pienten ristiriitatilanteiden sovittelijoina. Verso-oppilaat voivat kaikissa sovittelutilanteissa tukeutua läsnä olevaan Verso-aikuiseen ja pyytää apua, mikäli vertaissovittelu ei onnistu.  Koulun sovittelutoiminta ei vähennä kodin ja koulun yhteistyötä.</a:t>
            </a:r>
            <a:endParaRPr lang="fi-FI" dirty="0"/>
          </a:p>
          <a:p>
            <a:pPr lvl="0" rtl="0"/>
            <a:r>
              <a:rPr lang="fi-FI" dirty="0"/>
              <a:t>Sopimattomaan käyttäytymiseen puuttuminen</a:t>
            </a:r>
            <a:endParaRPr lang="fi-FI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45720" lvl="0" indent="0" rtl="0">
              <a:buNone/>
            </a:pPr>
            <a:r>
              <a:rPr lang="fi-FI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Kaikki koulun aikuiset</a:t>
            </a:r>
            <a:r>
              <a:rPr lang="fi-FI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puuttuvat huonoon käytökseen ja epäasialliseen kielenkäyttöön, ei vain luokanopettaja. Tilanteessa ollut aikuinen tekee tarvittaessa merkinnän Wilmaan, mahdollisimman oikea-aikaisesti.</a:t>
            </a:r>
          </a:p>
          <a:p>
            <a:pPr marL="45720" lvl="0" indent="0" rtl="0">
              <a:buNone/>
            </a:pPr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791737" y="78909"/>
            <a:ext cx="10392936" cy="1593773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fi-FI" sz="36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br>
              <a:rPr lang="fi-FI" sz="36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fi-FI" sz="36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Epäasialliseen käytökseen puuttuminen ja kurinpidolliset toimet</a:t>
            </a:r>
            <a:br>
              <a:rPr lang="fi-FI" sz="18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endParaRPr lang="fi-FI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6A9C972-457C-2192-93EF-C9E50068DE8C}"/>
              </a:ext>
            </a:extLst>
          </p:cNvPr>
          <p:cNvSpPr txBox="1"/>
          <p:nvPr/>
        </p:nvSpPr>
        <p:spPr>
          <a:xfrm>
            <a:off x="1460810" y="1672682"/>
            <a:ext cx="7677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Epäasiallisen käytöksen merkinnöiksi lasketaan seuraavat Wilma-merkinnät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D4456FE-1BDB-CB28-373A-00957BBA9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878" y="2317296"/>
            <a:ext cx="5067300" cy="3562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i-FI" sz="3600" b="1" dirty="0">
                <a:latin typeface="Calibri Light" panose="020F0302020204030204" pitchFamily="34" charset="0"/>
                <a:ea typeface="Yu Mincho" panose="02020400000000000000" pitchFamily="18" charset="-128"/>
                <a:cs typeface="Calibri Light" panose="020F0302020204030204" pitchFamily="34" charset="0"/>
              </a:rPr>
              <a:t>Toimenpiteet alkuopetuksessa</a:t>
            </a:r>
            <a:br>
              <a:rPr lang="fi-FI" sz="3600" dirty="0">
                <a:latin typeface="Calibri Light" panose="020F0302020204030204" pitchFamily="34" charset="0"/>
                <a:ea typeface="Yu Mincho" panose="02020400000000000000" pitchFamily="18" charset="-128"/>
                <a:cs typeface="Calibri Light" panose="020F0302020204030204" pitchFamily="34" charset="0"/>
              </a:rPr>
            </a:br>
            <a:endParaRPr lang="fi-FI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Sisällön paikkamerkki 1"/>
          <p:cNvSpPr>
            <a:spLocks noGrp="1"/>
          </p:cNvSpPr>
          <p:nvPr>
            <p:ph idx="4294967295"/>
          </p:nvPr>
        </p:nvSpPr>
        <p:spPr>
          <a:xfrm>
            <a:off x="1226634" y="1070518"/>
            <a:ext cx="9441367" cy="453177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Viisi epäasiallisen käytöksen merkintää: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kasvatuksellinen keskustelu opettajan ja oppilaan kanssa koulussa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kasvatuksellisesta keskustelusta merkintä Wilmaan</a:t>
            </a:r>
            <a:endParaRPr lang="fi-FI" sz="1800" dirty="0"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Seuraavat viisi merkintää: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800" dirty="0">
                <a:latin typeface="Calibri"/>
                <a:ea typeface="Yu Mincho"/>
                <a:cs typeface="Arial"/>
              </a:rPr>
              <a:t>soitto</a:t>
            </a:r>
            <a:r>
              <a:rPr lang="fi-FI" sz="1800" dirty="0">
                <a:effectLst/>
                <a:latin typeface="Calibri"/>
                <a:ea typeface="Yu Mincho"/>
                <a:cs typeface="Arial"/>
              </a:rPr>
              <a:t> kotiin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kasvatuskeskustelu, johon toivotaan huoltaja mukaan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800" dirty="0">
                <a:latin typeface="Calibri"/>
                <a:ea typeface="Yu Mincho"/>
                <a:cs typeface="Arial"/>
              </a:rPr>
              <a:t>merkintänä</a:t>
            </a:r>
            <a:r>
              <a:rPr lang="fi-FI" sz="1800" dirty="0">
                <a:effectLst/>
                <a:latin typeface="Calibri"/>
                <a:ea typeface="Yu Mincho"/>
                <a:cs typeface="Arial"/>
              </a:rPr>
              <a:t> kasvatuskeskustelu vastaa kurinpitotoimenpidettä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800" dirty="0">
                <a:latin typeface="Calibri"/>
                <a:ea typeface="Yu Mincho"/>
                <a:cs typeface="Arial"/>
              </a:rPr>
              <a:t>jälki-istunto on myös mahdollinen</a:t>
            </a:r>
            <a:endParaRPr lang="fi-FI" sz="1800" dirty="0">
              <a:effectLst/>
              <a:latin typeface="Calibri"/>
              <a:ea typeface="Yu Mincho"/>
              <a:cs typeface="Arial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fi-FI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>
                <a:effectLst/>
                <a:latin typeface="Calibri Light" panose="020F0302020204030204" pitchFamily="34" charset="0"/>
                <a:ea typeface="Yu Mincho" panose="02020400000000000000" pitchFamily="18" charset="-128"/>
                <a:cs typeface="Calibri Light" panose="020F0302020204030204" pitchFamily="34" charset="0"/>
              </a:rPr>
              <a:t>3.–6. -luokkalaiset</a:t>
            </a:r>
            <a:endParaRPr lang="fi-FI" sz="3600" dirty="0">
              <a:effectLst/>
              <a:latin typeface="Calibri Light" panose="020F0302020204030204" pitchFamily="34" charset="0"/>
              <a:ea typeface="Yu Mincho" panose="02020400000000000000" pitchFamily="18" charset="-128"/>
              <a:cs typeface="Calibri Light" panose="020F0302020204030204" pitchFamily="34" charset="0"/>
            </a:endParaRPr>
          </a:p>
        </p:txBody>
      </p:sp>
      <p:sp>
        <p:nvSpPr>
          <p:cNvPr id="2" name="Sisällön paikkamerkki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5327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dirty="0">
                <a:solidFill>
                  <a:srgbClr val="333333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Kaikki epäasiallinen käytös merkitään tuntimerkintöihin. Mikäli oppilas saa 5 epäasiallisen käytöksen merkintää/per viikko seuraa </a:t>
            </a:r>
            <a:r>
              <a:rPr lang="fi-FI" sz="1800" b="1" dirty="0">
                <a:solidFill>
                  <a:srgbClr val="333333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soitto huoltajalle ja oppilaalle kasvatuskeskustelu</a:t>
            </a:r>
            <a:r>
              <a:rPr lang="fi-FI" sz="1800" b="1" dirty="0">
                <a:solidFill>
                  <a:srgbClr val="333333"/>
                </a:solidFill>
                <a:latin typeface="Calibri"/>
                <a:ea typeface="Times New Roman" panose="02020603050405020304" pitchFamily="18" charset="0"/>
                <a:cs typeface="Calibri"/>
              </a:rPr>
              <a:t>.</a:t>
            </a:r>
            <a:endParaRPr lang="fi-FI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Seuraavista 5 epäasiallisen käytöksen merkinnästä oppilaalle </a:t>
            </a:r>
            <a:r>
              <a:rPr lang="fi-FI" sz="18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jälki-istunto</a:t>
            </a:r>
            <a:r>
              <a:rPr lang="fi-FI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i-FI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Seuraavista 5 epäasiallisen käytöksen merkinnästä/per viikko seuraa uusi jälki-istunto ja </a:t>
            </a:r>
            <a:r>
              <a:rPr lang="fi-FI" sz="18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 kotiin</a:t>
            </a:r>
            <a:r>
              <a:rPr lang="fi-FI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että tilanteen edelleen jatkuessa koulu kirjaa </a:t>
            </a:r>
            <a:r>
              <a:rPr lang="fi-FI" sz="18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lastensuojeluilmoituksen,</a:t>
            </a:r>
            <a:r>
              <a:rPr lang="fi-FI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ja oppilashuoltoryhmä kutsutaan koolle.</a:t>
            </a:r>
            <a:endParaRPr lang="fi-FI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lastensuojeluilmoitus ja oppilashuoltoryhmä</a:t>
            </a:r>
            <a:endParaRPr lang="fi-FI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i-FI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Tilanteet, jotka vaativat välitöntä puuttumista, hoidetaan kuten aiemminkin välittömästi yhteistyössä huoltajien kanssa. Kurinpidolliset toimet ovat näissä toki myös käytössä. </a:t>
            </a:r>
            <a:r>
              <a:rPr lang="fi-FI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esim. väkivallalla uhkailu, fyysinen väkivalta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i-FI" sz="1800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Oppilas voidaan siirtää luokkatasolla toiseen luokkaan määräaikaisesti. Siirto pedagogisin perustein on opettajan vastuulla.</a:t>
            </a:r>
            <a:endParaRPr lang="fi-FI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i-FI" sz="3600" b="1" kern="0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Vakavat tai pitkittyneet ristiriitatilanteet</a:t>
            </a:r>
            <a:br>
              <a:rPr lang="fi-FI" sz="1800" b="1" kern="0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 rtlCol="0"/>
          <a:lstStyle/>
          <a:p>
            <a:pPr marL="457200" lvl="1" indent="0">
              <a:lnSpc>
                <a:spcPct val="107000"/>
              </a:lnSpc>
              <a:spcBef>
                <a:spcPts val="1800"/>
              </a:spcBef>
              <a:buNone/>
            </a:pPr>
            <a:r>
              <a:rPr lang="fi-FI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KIUSAAMINEN </a:t>
            </a:r>
          </a:p>
          <a:p>
            <a:pPr marL="45720" indent="0">
              <a:buNone/>
            </a:pPr>
            <a:r>
              <a:rPr lang="fi-FI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Yleisesti kiusaamisella tarkoitetaan sitä, että joku joutuu yhden tai useamman  oppilaan toistuvan loukkaamisen, vahingoittamisen ja/tai syrjimisen kohteeksi pystymättä puolustautumaan tai vaikuttamaan saamaansa </a:t>
            </a:r>
            <a:r>
              <a:rPr lang="fi-FI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kohteluun. </a:t>
            </a:r>
          </a:p>
          <a:p>
            <a:pPr marL="45720" indent="0">
              <a:buNone/>
            </a:pPr>
            <a:r>
              <a:rPr lang="fi-FI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Kiusaaminen voi olla esimerkiksi tönimistä, lyömistä, haukkumista ja pilkkaamista, yksin jättämistä, ilkeitä puheita takanapäin tai muuta toimintaa, jolla pyritään vahingoittamaan tai loukkaamaan toista.  </a:t>
            </a:r>
            <a:endParaRPr lang="fi-FI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fi-FI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Riidat ja erimielisyydet eroavat kiusaamisesta siinä, että ne ovat usein hetkellisiä, eikä niiden kohteeksi joudu jatkuvasti yksi ja sama oppilas. Riitojen osapuolet ovat tasavertaisia toistensa suhteen.</a:t>
            </a:r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1143000" lvl="2" indent="-228600">
              <a:lnSpc>
                <a:spcPct val="107000"/>
              </a:lnSpc>
              <a:spcBef>
                <a:spcPts val="1000"/>
              </a:spcBef>
            </a:pPr>
            <a:r>
              <a:rPr lang="fi-FI" sz="36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Kiusaamistapausten käsittely    </a:t>
            </a:r>
            <a:endParaRPr lang="fi-FI" sz="3600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Koulu puuttuu tietoon tuleviin kiusaamistapauksiin välittömästi ja tehokkaasti.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dirty="0">
                <a:effectLst/>
                <a:latin typeface="Calibri"/>
                <a:ea typeface="Yu Mincho"/>
                <a:cs typeface="Arial"/>
              </a:rPr>
              <a:t>Kaikki koulun aikuiset puuttuvat tilanteisiin tiedon saatuaan tässä suunnitelmassa esitetyn mukaisesti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Yksittäiset kiusaamistapaukset selvitetään tiedon saaneen aikuisen toimesta.</a:t>
            </a:r>
          </a:p>
          <a:p>
            <a:pPr lvl="0" rtl="0"/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4294967295"/>
          </p:nvPr>
        </p:nvSpPr>
        <p:spPr>
          <a:xfrm>
            <a:off x="1502229" y="653144"/>
            <a:ext cx="9165772" cy="49491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07000"/>
              </a:lnSpc>
            </a:pPr>
            <a:r>
              <a:rPr lang="fi-FI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Toistuvissa tapauksissa luokanopettaja vie asian tarvittaessa kiusaamisasioista vastaavien opettajien (</a:t>
            </a:r>
            <a:r>
              <a:rPr lang="fi-FI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KiVa</a:t>
            </a:r>
            <a:r>
              <a:rPr lang="fi-FI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-opettaja, sovittelijaopettaja) käsittelyyn, jotka ovat Kaarle Ruokolainen ja Hannele Roivanen.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Kun toistuvaa kiusaamista tulee ilmi, pidetään palaveri, jossa oppilasosapuolet ovat mukana. Tarpeen mukaan myös luokanopettaja.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Palaverissa selvitetään tilanne mahdollisimman kokonaisvaltaisesti sekä tehdään sopimus tilanteen korjaamisesta ja seurannasta.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dirty="0">
                <a:effectLst/>
                <a:latin typeface="Calibri"/>
                <a:ea typeface="Yu Mincho"/>
                <a:cs typeface="Arial"/>
              </a:rPr>
              <a:t>Tapauksesta laaditaan Wilmassa raportti, jonka lukemisen huoltajia pyydetään kuittaamaan</a:t>
            </a:r>
            <a:r>
              <a:rPr lang="fi-FI" dirty="0">
                <a:latin typeface="Calibri"/>
                <a:ea typeface="Yu Mincho"/>
                <a:cs typeface="Arial"/>
              </a:rPr>
              <a:t>.</a:t>
            </a:r>
            <a:endParaRPr lang="fi-FI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73988" y="193876"/>
            <a:ext cx="3751386" cy="734717"/>
          </a:xfrm>
        </p:spPr>
        <p:txBody>
          <a:bodyPr rtlCol="0">
            <a:normAutofit/>
          </a:bodyPr>
          <a:lstStyle/>
          <a:p>
            <a:r>
              <a:rPr lang="fi-FI" sz="2400" dirty="0">
                <a:ea typeface="Cambria"/>
              </a:rPr>
              <a:t>Huoltajan vastuu</a:t>
            </a:r>
            <a:endParaRPr lang="fi-FI" sz="2400" dirty="0"/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2857AFCD-A628-1967-00D0-73E4A8CD941F}"/>
              </a:ext>
            </a:extLst>
          </p:cNvPr>
          <p:cNvSpPr txBox="1">
            <a:spLocks/>
          </p:cNvSpPr>
          <p:nvPr/>
        </p:nvSpPr>
        <p:spPr>
          <a:xfrm>
            <a:off x="1238252" y="919695"/>
            <a:ext cx="7465099" cy="3272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fi-FI" dirty="0">
                <a:latin typeface="Calibri"/>
                <a:ea typeface="Yu Mincho"/>
                <a:cs typeface="Arial"/>
              </a:rPr>
              <a:t>Jos huollettavasi saa negatiivisen Wilma-merkinnän:</a:t>
            </a:r>
          </a:p>
          <a:p>
            <a:pPr marL="342900" indent="-342900">
              <a:lnSpc>
                <a:spcPct val="107000"/>
              </a:lnSpc>
            </a:pPr>
            <a:r>
              <a:rPr lang="fi-FI" dirty="0">
                <a:latin typeface="Calibri"/>
                <a:ea typeface="Yu Mincho"/>
                <a:cs typeface="Arial"/>
              </a:rPr>
              <a:t>Anna lapselle aikaa keskusteluun ja kuuntele häntä.</a:t>
            </a:r>
          </a:p>
          <a:p>
            <a:pPr marL="342900" indent="-342900">
              <a:lnSpc>
                <a:spcPct val="107000"/>
              </a:lnSpc>
              <a:buClr>
                <a:srgbClr val="404040"/>
              </a:buClr>
            </a:pPr>
            <a:r>
              <a:rPr lang="fi-FI" dirty="0">
                <a:latin typeface="Calibri"/>
                <a:ea typeface="Yu Mincho"/>
                <a:cs typeface="Arial"/>
              </a:rPr>
              <a:t>Lapsen voi olla vaikeaa olla rehellinen rangaistuksen pelossa.</a:t>
            </a:r>
          </a:p>
          <a:p>
            <a:pPr marL="342900" indent="-342900">
              <a:lnSpc>
                <a:spcPct val="107000"/>
              </a:lnSpc>
              <a:buClr>
                <a:srgbClr val="404040"/>
              </a:buClr>
            </a:pPr>
            <a:r>
              <a:rPr lang="fi-FI" dirty="0">
                <a:latin typeface="Calibri"/>
                <a:ea typeface="Yu Mincho"/>
                <a:cs typeface="Arial"/>
              </a:rPr>
              <a:t>Anna lapselle mahdollisuus oppia virheestään.</a:t>
            </a:r>
          </a:p>
          <a:p>
            <a:pPr marL="342900" indent="-342900">
              <a:lnSpc>
                <a:spcPct val="107000"/>
              </a:lnSpc>
              <a:buClr>
                <a:srgbClr val="404040"/>
              </a:buClr>
            </a:pPr>
            <a:r>
              <a:rPr lang="fi-FI" dirty="0">
                <a:latin typeface="Calibri"/>
                <a:ea typeface="Yu Mincho"/>
                <a:cs typeface="Arial"/>
              </a:rPr>
              <a:t>Muista, että koulun aikuiset haluavat ohjata lastasi toimimaan oikein ja turvallisesti.</a:t>
            </a:r>
          </a:p>
          <a:p>
            <a:pPr marL="0" indent="0">
              <a:lnSpc>
                <a:spcPct val="107000"/>
              </a:lnSpc>
              <a:buClr>
                <a:srgbClr val="404040"/>
              </a:buClr>
              <a:buNone/>
            </a:pPr>
            <a:endParaRPr lang="fi-FI" dirty="0">
              <a:latin typeface="Calibri"/>
              <a:ea typeface="Yu Mincho"/>
              <a:cs typeface="Arial"/>
            </a:endParaRPr>
          </a:p>
          <a:p>
            <a:pPr marL="342900" indent="-342900">
              <a:lnSpc>
                <a:spcPct val="107000"/>
              </a:lnSpc>
              <a:buClr>
                <a:srgbClr val="404040"/>
              </a:buClr>
            </a:pPr>
            <a:endParaRPr lang="fi-FI" dirty="0">
              <a:latin typeface="Calibri"/>
              <a:ea typeface="Yu Mincho"/>
              <a:cs typeface="Arial"/>
            </a:endParaRPr>
          </a:p>
          <a:p>
            <a:pPr>
              <a:buClr>
                <a:prstClr val="black">
                  <a:lumMod val="75000"/>
                  <a:lumOff val="25000"/>
                </a:prstClr>
              </a:buClr>
            </a:pPr>
            <a:endParaRPr lang="fi-FI" dirty="0">
              <a:latin typeface="Cambria"/>
              <a:ea typeface="Cambri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99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4294967295"/>
          </p:nvPr>
        </p:nvSpPr>
        <p:spPr>
          <a:xfrm>
            <a:off x="1551213" y="881744"/>
            <a:ext cx="9116787" cy="4720546"/>
          </a:xfrm>
          <a:prstGeom prst="rect">
            <a:avLst/>
          </a:prstGeom>
        </p:spPr>
        <p:txBody>
          <a:bodyPr rtlCol="0"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Kiusaamisen edelleen jatkuessa tai tilanteen muuten vaikeutuessa kutsutaan myös oppilaiden huoltajat koululle keskustelemaan ja sopimaan jatkotoimista.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Tarpeen vaatiessa palavereihin kutsutaan mukaan koulun rehtori, luokanopettajia ja mahdollisesti oppilashuollon työntekijöitä sekä muita yhteistyötahoja esim. poliisin Ankkuri-ryhmä.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Asiassa voidaan tehdä myös lastensuojeluilmoitus.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Tapauksien selvittelyssä on tärkeänä osana myös tehtyjen selvittelyjen seuranta, eli samoilta oppilailta kysellään sopimusten pitämisestä uudestaan viikoittain jonkin aikaa. Myös huoltajien kuuleminen tässä vaiheessa on tärkeää.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>
                <a:latin typeface="Calibri Light" panose="020F0302020204030204" pitchFamily="34" charset="0"/>
                <a:cs typeface="Calibri Light" panose="020F0302020204030204" pitchFamily="34" charset="0"/>
              </a:rPr>
              <a:t>Väkivalta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>
                <a:latin typeface="Calibri"/>
                <a:ea typeface="Yu Mincho"/>
                <a:cs typeface="Arial"/>
              </a:rPr>
              <a:t> Väkivaltatilanne vaatii aina tilannekohtaista arviointia, jossa konsultoidaan tarvittaessa Ankkuripoliisia.</a:t>
            </a:r>
            <a:endParaRPr lang="fi-FI"/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404040"/>
              </a:buClr>
            </a:pPr>
            <a:r>
              <a:rPr lang="fi-FI" dirty="0">
                <a:solidFill>
                  <a:srgbClr val="000000"/>
                </a:solidFill>
                <a:latin typeface="Calibri"/>
                <a:ea typeface="Yu Mincho"/>
                <a:cs typeface="Arial"/>
              </a:rPr>
              <a:t>Koulussa asia käsitellään perusopetuslain mukaisin kurinpitotoimin. Asianosaisten kanssa sovitaan jatkotoimenpiteet ja seuranta koulun osalta. Huoltajat ovat mukana </a:t>
            </a:r>
            <a:r>
              <a:rPr lang="fi-FI">
                <a:solidFill>
                  <a:srgbClr val="000000"/>
                </a:solidFill>
                <a:latin typeface="Calibri"/>
                <a:ea typeface="Yu Mincho"/>
                <a:cs typeface="Arial"/>
              </a:rPr>
              <a:t>tässä prosessissa.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404040"/>
              </a:buClr>
            </a:pPr>
            <a:r>
              <a:rPr lang="fi-FI">
                <a:solidFill>
                  <a:srgbClr val="000000"/>
                </a:solidFill>
                <a:latin typeface="Calibri"/>
                <a:ea typeface="Yu Mincho"/>
                <a:cs typeface="Arial"/>
              </a:rPr>
              <a:t>Vakavassa väkivaltatilanteessa tai pitkittyneissä väkivaltatilanteissa tehdään rikos- ja </a:t>
            </a:r>
            <a:r>
              <a:rPr lang="fi-FI" dirty="0">
                <a:solidFill>
                  <a:srgbClr val="000000"/>
                </a:solidFill>
                <a:latin typeface="Calibri"/>
                <a:ea typeface="Yu Mincho"/>
                <a:cs typeface="Arial"/>
              </a:rPr>
              <a:t>lastensuojeluilmoitus.</a:t>
            </a:r>
          </a:p>
          <a:p>
            <a:pPr marL="45720" indent="0">
              <a:lnSpc>
                <a:spcPct val="107000"/>
              </a:lnSpc>
              <a:spcAft>
                <a:spcPts val="800"/>
              </a:spcAft>
              <a:buClr>
                <a:srgbClr val="404040"/>
              </a:buClr>
              <a:buNone/>
            </a:pPr>
            <a:endParaRPr lang="fi-FI" dirty="0">
              <a:latin typeface="Calibri"/>
              <a:ea typeface="Yu Mincho"/>
              <a:cs typeface="Arial"/>
            </a:endParaRPr>
          </a:p>
          <a:p>
            <a:pPr marL="45720" indent="0">
              <a:lnSpc>
                <a:spcPct val="107000"/>
              </a:lnSpc>
              <a:spcAft>
                <a:spcPts val="8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fi-FI" dirty="0">
                <a:effectLst/>
                <a:latin typeface="Calibri"/>
                <a:ea typeface="Yu Mincho"/>
                <a:cs typeface="Arial"/>
              </a:rPr>
              <a:t> </a:t>
            </a:r>
            <a:endParaRPr lang="fi-FI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274320" indent="-274320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fi-FI" sz="3200" b="1" kern="0" cap="small" dirty="0">
                <a:solidFill>
                  <a:srgbClr val="000000"/>
                </a:solidFill>
                <a:effectLst/>
                <a:latin typeface="Abad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Myönteisen ilmapiirin vahvistamisen käytänteet</a:t>
            </a:r>
            <a:endParaRPr lang="fi-FI" sz="3200" b="1" kern="0" cap="small" dirty="0">
              <a:solidFill>
                <a:srgbClr val="000000"/>
              </a:solidFill>
              <a:effectLst/>
              <a:latin typeface="Abadi" panose="020F05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2F6C5A34-0629-20E4-7FB8-C75D263958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58" y="1312334"/>
            <a:ext cx="5890491" cy="44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9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57200" lvl="1">
              <a:lnSpc>
                <a:spcPct val="107000"/>
              </a:lnSpc>
              <a:spcBef>
                <a:spcPts val="1800"/>
              </a:spcBef>
            </a:pPr>
            <a:r>
              <a:rPr lang="fi-FI" sz="36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Turvallisen ilmapiirin luominen luokkaan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8572" y="1239520"/>
            <a:ext cx="8509508" cy="4399280"/>
          </a:xfrm>
        </p:spPr>
        <p:txBody>
          <a:bodyPr rtlCol="0">
            <a:normAutofit fontScale="925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i-FI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Päivän lukujärjestys näkyvillä taululla joka luokassa.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i-FI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Tarvittaessa myös tuntikohtainen järjestys näkyvillä joko kuvaohjauksella tai muutoin.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i-FI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Arjen rutiinit: Oppilaat tietävät, mitä seuraavaksi tapahtuu.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i-FI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Luokassa keskustellaan päivän kuulumisist</a:t>
            </a:r>
            <a:r>
              <a:rPr lang="fi-FI" sz="2400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i-FI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Kaikki tietävät koulun ja oman luokan säännöt ja tavat</a:t>
            </a:r>
          </a:p>
        </p:txBody>
      </p:sp>
    </p:spTree>
    <p:extLst>
      <p:ext uri="{BB962C8B-B14F-4D97-AF65-F5344CB8AC3E}">
        <p14:creationId xmlns:p14="http://schemas.microsoft.com/office/powerpoint/2010/main" val="244819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i-FI" sz="36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POSITIIVISEN KOHTAAMISEN VAHVISTAMINEN</a:t>
            </a:r>
            <a:br>
              <a:rPr lang="fi-FI" sz="18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BD57B97-D116-15C0-96F8-D87F45AB3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72" y="1485901"/>
            <a:ext cx="8725137" cy="297956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aikuiset sekä koulussa että kotona mallina kauniista käyttäytymistavoista</a:t>
            </a:r>
          </a:p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tervehtiminen nimellä</a:t>
            </a:r>
          </a:p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kohteliaat sanat, kiitos, ole hyvä</a:t>
            </a:r>
          </a:p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hymy</a:t>
            </a:r>
          </a:p>
          <a:p>
            <a:r>
              <a:rPr lang="fi-FI" sz="2400" dirty="0">
                <a:latin typeface="Calibri"/>
                <a:ea typeface="Calibri"/>
                <a:cs typeface="Calibri"/>
              </a:rPr>
              <a:t>katsekontakti kohdatessa</a:t>
            </a:r>
          </a:p>
          <a:p>
            <a:pPr marL="45720" indent="0">
              <a:buNone/>
            </a:pPr>
            <a:endParaRPr lang="fi-FI" dirty="0"/>
          </a:p>
          <a:p>
            <a:pPr marL="45720" indent="0">
              <a:buNone/>
            </a:pPr>
            <a:endParaRPr lang="fi-FI" dirty="0"/>
          </a:p>
          <a:p>
            <a:pPr marL="45720" indent="0">
              <a:buNone/>
            </a:pPr>
            <a:endParaRPr lang="fi-FI" dirty="0"/>
          </a:p>
        </p:txBody>
      </p:sp>
      <p:pic>
        <p:nvPicPr>
          <p:cNvPr id="15" name="Kuva 14" descr="Iloinen sarjakuvamahiläinen">
            <a:extLst>
              <a:ext uri="{FF2B5EF4-FFF2-40B4-BE49-F238E27FC236}">
                <a16:creationId xmlns:a16="http://schemas.microsoft.com/office/drawing/2014/main" id="{744CB8A2-928F-500A-F04D-EBB21CF3E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5159" y="3524025"/>
            <a:ext cx="1014888" cy="111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7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04512" y="914400"/>
            <a:ext cx="9206143" cy="118960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fi-FI" sz="40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Tunne- ja vuorovaikutustaitojen systemaattinen vahvistaminen</a:t>
            </a:r>
            <a:br>
              <a:rPr lang="fi-FI" sz="36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endParaRPr lang="fi-FI" sz="3600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BD57B97-D116-15C0-96F8-D87F45AB3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72" y="2175029"/>
            <a:ext cx="8725137" cy="1571348"/>
          </a:xfrm>
        </p:spPr>
        <p:txBody>
          <a:bodyPr>
            <a:normAutofit lnSpcReduction="10000"/>
          </a:bodyPr>
          <a:lstStyle/>
          <a:p>
            <a:r>
              <a:rPr lang="fi-FI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Lukuvuoden alkuun </a:t>
            </a:r>
            <a:r>
              <a:rPr lang="fi-FI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ryhmäytymistä </a:t>
            </a:r>
            <a:r>
              <a:rPr lang="fi-FI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kaikissa luokissa.</a:t>
            </a:r>
          </a:p>
          <a:p>
            <a:r>
              <a:rPr lang="fi-FI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Kaveritaitojen harjoittelua</a:t>
            </a:r>
            <a:r>
              <a:rPr lang="fi-FI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pitkin lukuvuotta</a:t>
            </a:r>
          </a:p>
          <a:p>
            <a:r>
              <a:rPr lang="fi-FI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Tunnetaitojen</a:t>
            </a:r>
            <a:r>
              <a:rPr lang="fi-FI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harjoittelua säännöllisesti</a:t>
            </a:r>
          </a:p>
          <a:p>
            <a:pPr marL="45720" indent="0">
              <a:buNone/>
            </a:pPr>
            <a:endParaRPr lang="fi-FI" dirty="0"/>
          </a:p>
          <a:p>
            <a:endParaRPr lang="fi-FI" dirty="0"/>
          </a:p>
          <a:p>
            <a:pPr marL="4572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945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482571" y="78910"/>
            <a:ext cx="9175159" cy="164335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fi-FI" sz="36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br>
              <a:rPr lang="fi-FI" sz="36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br>
              <a:rPr lang="fi-FI" sz="36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br>
              <a:rPr lang="fi-FI" sz="36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br>
              <a:rPr lang="fi-FI" sz="36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fi-FI" sz="3600" dirty="0">
                <a:latin typeface="Calibri"/>
                <a:ea typeface="Yu Mincho"/>
                <a:cs typeface="Calibri"/>
              </a:rPr>
              <a:t>Kuopiossa on valmistumassa koko kaupunkia koskeva yhtenäinen malli, jonka tarkoituksena on vahvistaa tunne- ja turvataitoja sekä ehkäistä kiusaamista.</a:t>
            </a:r>
            <a:endParaRPr lang="fi-FI" sz="3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E9D2D02-DC17-8DC8-9ADE-4BE25D0C8F8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898786" y="1932169"/>
            <a:ext cx="6671342" cy="4219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Vuosikello tunne- ja turvataitojen opiskeluun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055E7DAA-2ED8-FB25-0740-231519383B4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11" y="1401518"/>
            <a:ext cx="4846217" cy="5549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Ylävitonen mehiläinen">
            <a:extLst>
              <a:ext uri="{FF2B5EF4-FFF2-40B4-BE49-F238E27FC236}">
                <a16:creationId xmlns:a16="http://schemas.microsoft.com/office/drawing/2014/main" id="{C2FEB733-7757-8CA6-3674-5662C0249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90" y="2778174"/>
            <a:ext cx="3429000" cy="3429000"/>
          </a:xfrm>
          <a:prstGeom prst="rect">
            <a:avLst/>
          </a:prstGeom>
        </p:spPr>
      </p:pic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254FDCA2-84C4-1F57-785C-0A7F36B67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810" y="1304693"/>
            <a:ext cx="6523463" cy="2441684"/>
          </a:xfrm>
        </p:spPr>
        <p:txBody>
          <a:bodyPr/>
          <a:lstStyle/>
          <a:p>
            <a:pPr marL="45720" indent="0" algn="ctr">
              <a:buNone/>
            </a:pPr>
            <a:r>
              <a:rPr lang="fi-FI" sz="3600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Tunne- vuorovaikutus- ja turvataitoja voi oppia harjoittelemalla kuten mitä tahansa muitakin taitoja!</a:t>
            </a:r>
          </a:p>
          <a:p>
            <a:pPr marL="45720" indent="0">
              <a:buNone/>
            </a:pPr>
            <a:endParaRPr lang="fi-FI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fi-FI" dirty="0"/>
          </a:p>
          <a:p>
            <a:pPr marL="45720" indent="0">
              <a:buNone/>
            </a:pPr>
            <a:endParaRPr lang="fi-FI" dirty="0"/>
          </a:p>
          <a:p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523999" y="78910"/>
            <a:ext cx="9143999" cy="1176801"/>
          </a:xfrm>
        </p:spPr>
        <p:txBody>
          <a:bodyPr rtlCol="0"/>
          <a:lstStyle/>
          <a:p>
            <a:r>
              <a:rPr lang="fi-FI" sz="3600" b="1" cap="small" dirty="0">
                <a:solidFill>
                  <a:srgbClr val="000000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Hyvän huomaaminen arjessa</a:t>
            </a:r>
            <a:br>
              <a:rPr lang="fi-FI" sz="1800" b="1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4294967295"/>
          </p:nvPr>
        </p:nvSpPr>
        <p:spPr>
          <a:xfrm>
            <a:off x="970156" y="970156"/>
            <a:ext cx="9697843" cy="6159850"/>
          </a:xfrm>
          <a:prstGeom prst="rect">
            <a:avLst/>
          </a:prstGeom>
        </p:spPr>
        <p:txBody>
          <a:bodyPr rtlCol="0"/>
          <a:lstStyle/>
          <a:p>
            <a:pPr marL="45720" indent="0">
              <a:buNone/>
            </a:pPr>
            <a:r>
              <a:rPr lang="fi-FI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Koulussamme on käytössä positiiviseen vahvistamiseen perustuva toimintamalli, jossa pyritään huomaamaan hyvä.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fi-FI" sz="2400" dirty="0">
                <a:latin typeface="+mj-lt"/>
              </a:rPr>
              <a:t>Positiiviset Wilma-merkinnät</a:t>
            </a:r>
          </a:p>
          <a:p>
            <a:pPr marL="45720" indent="0">
              <a:buNone/>
            </a:pPr>
            <a:r>
              <a:rPr lang="fi-FI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Kannustetaan yksittäistä oppilasta tai ryhmää positiivisilla merkinnöillä. Esimerkiksi positiivinen Wilma-merkintä silloin, kun ryhmässä tunti sujuu hyvin. 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lvl="0" indent="0" rtl="0">
              <a:buNone/>
            </a:pPr>
            <a:r>
              <a:rPr lang="fi-FI" sz="2400" dirty="0"/>
              <a:t>Reiluraha</a:t>
            </a:r>
          </a:p>
          <a:p>
            <a:pPr marL="45720" lvl="0" indent="0" rtl="0">
              <a:buNone/>
            </a:pPr>
            <a:r>
              <a:rPr lang="fi-FI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Oppilaat saavat luokissa pohtia mieluisan palkkion, jota ryhmässä yhdessä tavoitellaan reiluja rahoja keräämällä. </a:t>
            </a:r>
            <a:endParaRPr lang="fi-FI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45720" lvl="0" indent="0" algn="ctr" rtl="0">
              <a:buNone/>
            </a:pP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11DF1DD-14A4-E055-4120-A56D202B58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88" y="4357526"/>
            <a:ext cx="2609850" cy="1684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akaisin kouluun 16 x 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88_TF02895270" id="{65272568-A6A4-483A-BFB5-90E20D87DDD5}" vid="{846EF1E7-BE01-4F6D-ACE6-0B7FAB6F96B7}"/>
    </a:ext>
  </a:extLst>
</a:theme>
</file>

<file path=ppt/theme/theme2.xml><?xml version="1.0" encoding="utf-8"?>
<a:theme xmlns:a="http://schemas.openxmlformats.org/drawingml/2006/main" name="Office-te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Takaisin peruskoulun ala-asteen esitykseen (laajakuva)</Template>
  <TotalTime>3537</TotalTime>
  <Words>801</Words>
  <Application>Microsoft Office PowerPoint</Application>
  <PresentationFormat>Laajakuva</PresentationFormat>
  <Paragraphs>105</Paragraphs>
  <Slides>19</Slides>
  <Notes>19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6" baseType="lpstr">
      <vt:lpstr>Abadi</vt:lpstr>
      <vt:lpstr>Arial</vt:lpstr>
      <vt:lpstr>Calibri</vt:lpstr>
      <vt:lpstr>Calibri Light</vt:lpstr>
      <vt:lpstr>Cambria</vt:lpstr>
      <vt:lpstr>Symbol</vt:lpstr>
      <vt:lpstr>Takaisin kouluun 16 x 9</vt:lpstr>
      <vt:lpstr>Jynkän koulu</vt:lpstr>
      <vt:lpstr>Myönteisen ilmapiirin vahvistamisen käytänteet</vt:lpstr>
      <vt:lpstr>Turvallisen ilmapiirin luominen luokkaan</vt:lpstr>
      <vt:lpstr>POSITIIVISEN KOHTAAMISEN VAHVISTAMINEN </vt:lpstr>
      <vt:lpstr>Tunne- ja vuorovaikutustaitojen systemaattinen vahvistaminen </vt:lpstr>
      <vt:lpstr>     Kuopiossa on valmistumassa koko kaupunkia koskeva yhtenäinen malli, jonka tarkoituksena on vahvistaa tunne- ja turvataitoja sekä ehkäistä kiusaamista.</vt:lpstr>
      <vt:lpstr>Vuosikello tunne- ja turvataitojen opiskeluun</vt:lpstr>
      <vt:lpstr>PowerPoint-esitys</vt:lpstr>
      <vt:lpstr>Hyvän huomaaminen arjessa </vt:lpstr>
      <vt:lpstr>Pienten ristiriitatilanteiden selvittely </vt:lpstr>
      <vt:lpstr>  Epäasialliseen käytökseen puuttuminen ja kurinpidolliset toimet </vt:lpstr>
      <vt:lpstr>Toimenpiteet alkuopetuksessa </vt:lpstr>
      <vt:lpstr>3.–6. -luokkalaiset</vt:lpstr>
      <vt:lpstr>Vakavat tai pitkittyneet ristiriitatilanteet </vt:lpstr>
      <vt:lpstr>Kiusaamistapausten käsittely    </vt:lpstr>
      <vt:lpstr>PowerPoint-esitys</vt:lpstr>
      <vt:lpstr>Huoltajan vastuu</vt:lpstr>
      <vt:lpstr>PowerPoint-esitys</vt:lpstr>
      <vt:lpstr>Väkivalta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Jynkän koulu</dc:title>
  <dc:creator>Roivanen Sari Hannele</dc:creator>
  <cp:lastModifiedBy>Lappalainen Janne Markus</cp:lastModifiedBy>
  <cp:revision>186</cp:revision>
  <dcterms:created xsi:type="dcterms:W3CDTF">2024-08-20T08:36:56Z</dcterms:created>
  <dcterms:modified xsi:type="dcterms:W3CDTF">2024-09-20T11:50:14Z</dcterms:modified>
</cp:coreProperties>
</file>