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s/slide79.xml" ContentType="application/vnd.openxmlformats-officedocument.presentationml.slide+xml"/>
  <Override PartName="/ppt/diagrams/layout1.xml" ContentType="application/vnd.openxmlformats-officedocument.drawingml.diagramLayou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s/slide82.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9.xml" ContentType="application/vnd.openxmlformats-officedocument.presentationml.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slides/slide87.xml" ContentType="application/vnd.openxmlformats-officedocument.presentationml.slide+xml"/>
  <Override PartName="/ppt/diagrams/data1.xml" ContentType="application/vnd.openxmlformats-officedocument.drawingml.diagramData+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2"/>
  </p:notesMasterIdLst>
  <p:sldIdLst>
    <p:sldId id="256" r:id="rId2"/>
    <p:sldId id="257" r:id="rId3"/>
    <p:sldId id="315" r:id="rId4"/>
    <p:sldId id="258" r:id="rId5"/>
    <p:sldId id="276" r:id="rId6"/>
    <p:sldId id="272" r:id="rId7"/>
    <p:sldId id="362" r:id="rId8"/>
    <p:sldId id="275" r:id="rId9"/>
    <p:sldId id="273" r:id="rId10"/>
    <p:sldId id="277" r:id="rId11"/>
    <p:sldId id="259" r:id="rId12"/>
    <p:sldId id="316" r:id="rId13"/>
    <p:sldId id="264" r:id="rId14"/>
    <p:sldId id="346" r:id="rId15"/>
    <p:sldId id="347" r:id="rId16"/>
    <p:sldId id="350" r:id="rId17"/>
    <p:sldId id="354" r:id="rId18"/>
    <p:sldId id="351" r:id="rId19"/>
    <p:sldId id="345" r:id="rId20"/>
    <p:sldId id="348" r:id="rId21"/>
    <p:sldId id="353" r:id="rId22"/>
    <p:sldId id="260" r:id="rId23"/>
    <p:sldId id="358" r:id="rId24"/>
    <p:sldId id="360" r:id="rId25"/>
    <p:sldId id="361" r:id="rId26"/>
    <p:sldId id="295" r:id="rId27"/>
    <p:sldId id="296" r:id="rId28"/>
    <p:sldId id="261" r:id="rId29"/>
    <p:sldId id="317" r:id="rId30"/>
    <p:sldId id="318" r:id="rId31"/>
    <p:sldId id="355" r:id="rId32"/>
    <p:sldId id="319" r:id="rId33"/>
    <p:sldId id="356" r:id="rId34"/>
    <p:sldId id="320" r:id="rId35"/>
    <p:sldId id="321" r:id="rId36"/>
    <p:sldId id="322" r:id="rId37"/>
    <p:sldId id="323" r:id="rId38"/>
    <p:sldId id="324" r:id="rId39"/>
    <p:sldId id="325" r:id="rId40"/>
    <p:sldId id="326" r:id="rId41"/>
    <p:sldId id="327" r:id="rId42"/>
    <p:sldId id="328" r:id="rId43"/>
    <p:sldId id="329" r:id="rId44"/>
    <p:sldId id="330" r:id="rId45"/>
    <p:sldId id="331" r:id="rId46"/>
    <p:sldId id="332" r:id="rId47"/>
    <p:sldId id="333" r:id="rId48"/>
    <p:sldId id="334" r:id="rId49"/>
    <p:sldId id="335" r:id="rId50"/>
    <p:sldId id="336" r:id="rId51"/>
    <p:sldId id="337" r:id="rId52"/>
    <p:sldId id="338" r:id="rId53"/>
    <p:sldId id="339" r:id="rId54"/>
    <p:sldId id="282" r:id="rId55"/>
    <p:sldId id="293" r:id="rId56"/>
    <p:sldId id="349" r:id="rId57"/>
    <p:sldId id="283" r:id="rId58"/>
    <p:sldId id="294" r:id="rId59"/>
    <p:sldId id="284" r:id="rId60"/>
    <p:sldId id="285" r:id="rId61"/>
    <p:sldId id="286" r:id="rId62"/>
    <p:sldId id="287" r:id="rId63"/>
    <p:sldId id="288" r:id="rId64"/>
    <p:sldId id="289" r:id="rId65"/>
    <p:sldId id="290" r:id="rId66"/>
    <p:sldId id="291" r:id="rId67"/>
    <p:sldId id="292" r:id="rId68"/>
    <p:sldId id="299" r:id="rId69"/>
    <p:sldId id="300" r:id="rId70"/>
    <p:sldId id="301" r:id="rId71"/>
    <p:sldId id="302" r:id="rId72"/>
    <p:sldId id="265" r:id="rId73"/>
    <p:sldId id="298" r:id="rId74"/>
    <p:sldId id="303" r:id="rId75"/>
    <p:sldId id="304" r:id="rId76"/>
    <p:sldId id="305" r:id="rId77"/>
    <p:sldId id="306" r:id="rId78"/>
    <p:sldId id="307" r:id="rId79"/>
    <p:sldId id="308" r:id="rId80"/>
    <p:sldId id="314" r:id="rId81"/>
    <p:sldId id="309" r:id="rId82"/>
    <p:sldId id="310" r:id="rId83"/>
    <p:sldId id="311" r:id="rId84"/>
    <p:sldId id="312" r:id="rId85"/>
    <p:sldId id="313" r:id="rId86"/>
    <p:sldId id="340" r:id="rId87"/>
    <p:sldId id="341" r:id="rId88"/>
    <p:sldId id="342" r:id="rId89"/>
    <p:sldId id="343" r:id="rId90"/>
    <p:sldId id="357" r:id="rId91"/>
  </p:sldIdLst>
  <p:sldSz cx="9144000" cy="6858000" type="screen4x3"/>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644" y="-6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slide" Target="slides/slide88.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s>
</file>

<file path=ppt/diagrams/colors1.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DC51053-9DCD-406F-A3AB-D6E7E075B188}" type="doc">
      <dgm:prSet loTypeId="urn:microsoft.com/office/officeart/2005/8/layout/radial6" loCatId="cycle" qsTypeId="urn:microsoft.com/office/officeart/2005/8/quickstyle/simple1" qsCatId="simple" csTypeId="urn:microsoft.com/office/officeart/2005/8/colors/accent2_1" csCatId="accent2" phldr="1"/>
      <dgm:spPr/>
      <dgm:t>
        <a:bodyPr/>
        <a:lstStyle/>
        <a:p>
          <a:endParaRPr lang="fi-FI"/>
        </a:p>
      </dgm:t>
    </dgm:pt>
    <dgm:pt modelId="{D126A71E-CCFF-496E-99BA-E51AFC39C1B5}">
      <dgm:prSet phldrT="[Teksti]"/>
      <dgm:spPr/>
      <dgm:t>
        <a:bodyPr/>
        <a:lstStyle/>
        <a:p>
          <a:r>
            <a:rPr lang="fi-FI" dirty="0" smtClean="0"/>
            <a:t>Arvoperusta</a:t>
          </a:r>
          <a:endParaRPr lang="fi-FI" dirty="0"/>
        </a:p>
      </dgm:t>
    </dgm:pt>
    <dgm:pt modelId="{736A4FDF-BEA2-41D7-923D-3A21DFD5E9A2}" type="parTrans" cxnId="{1E6B3D4E-60E8-4EE9-97DF-3B74C0743311}">
      <dgm:prSet/>
      <dgm:spPr/>
      <dgm:t>
        <a:bodyPr/>
        <a:lstStyle/>
        <a:p>
          <a:endParaRPr lang="fi-FI"/>
        </a:p>
      </dgm:t>
    </dgm:pt>
    <dgm:pt modelId="{53F82C51-2A89-49C3-9B70-4C35DE3263A9}" type="sibTrans" cxnId="{1E6B3D4E-60E8-4EE9-97DF-3B74C0743311}">
      <dgm:prSet/>
      <dgm:spPr/>
      <dgm:t>
        <a:bodyPr/>
        <a:lstStyle/>
        <a:p>
          <a:endParaRPr lang="fi-FI"/>
        </a:p>
      </dgm:t>
    </dgm:pt>
    <dgm:pt modelId="{C3E29163-9EC4-4EE9-A887-A20330A1675C}">
      <dgm:prSet phldrT="[Teksti]"/>
      <dgm:spPr/>
      <dgm:t>
        <a:bodyPr/>
        <a:lstStyle/>
        <a:p>
          <a:r>
            <a:rPr lang="fi-FI" dirty="0" smtClean="0"/>
            <a:t>Yhdenvertaisuus, tasa-arvo ja moninaisuus</a:t>
          </a:r>
          <a:endParaRPr lang="fi-FI" dirty="0"/>
        </a:p>
      </dgm:t>
    </dgm:pt>
    <dgm:pt modelId="{DEFBF80F-ADF6-41D6-A2D5-93DA229ACD95}" type="parTrans" cxnId="{C0117C39-D581-4C5C-AC5A-C765A2E1C42B}">
      <dgm:prSet/>
      <dgm:spPr/>
      <dgm:t>
        <a:bodyPr/>
        <a:lstStyle/>
        <a:p>
          <a:endParaRPr lang="fi-FI"/>
        </a:p>
      </dgm:t>
    </dgm:pt>
    <dgm:pt modelId="{996CDB85-79D8-48DB-A2BC-BDFFE8CCD7C0}" type="sibTrans" cxnId="{C0117C39-D581-4C5C-AC5A-C765A2E1C42B}">
      <dgm:prSet/>
      <dgm:spPr/>
      <dgm:t>
        <a:bodyPr/>
        <a:lstStyle/>
        <a:p>
          <a:endParaRPr lang="fi-FI"/>
        </a:p>
      </dgm:t>
    </dgm:pt>
    <dgm:pt modelId="{6C33086F-DF67-450C-8D2E-D6068947BB0C}">
      <dgm:prSet phldrT="[Teksti]"/>
      <dgm:spPr/>
      <dgm:t>
        <a:bodyPr/>
        <a:lstStyle/>
        <a:p>
          <a:r>
            <a:rPr lang="fi-FI" dirty="0" smtClean="0"/>
            <a:t>Lapsuuden itseisarvo</a:t>
          </a:r>
          <a:endParaRPr lang="fi-FI" dirty="0"/>
        </a:p>
      </dgm:t>
    </dgm:pt>
    <dgm:pt modelId="{5FC67BF4-415A-4896-AF77-C688FCD38B8C}" type="parTrans" cxnId="{3B6D2183-3432-4DDA-908C-C45C43DAA4AA}">
      <dgm:prSet/>
      <dgm:spPr/>
      <dgm:t>
        <a:bodyPr/>
        <a:lstStyle/>
        <a:p>
          <a:endParaRPr lang="fi-FI"/>
        </a:p>
      </dgm:t>
    </dgm:pt>
    <dgm:pt modelId="{5E499C5A-D957-45FB-A3C5-1CF1642790A6}" type="sibTrans" cxnId="{3B6D2183-3432-4DDA-908C-C45C43DAA4AA}">
      <dgm:prSet/>
      <dgm:spPr/>
      <dgm:t>
        <a:bodyPr/>
        <a:lstStyle/>
        <a:p>
          <a:endParaRPr lang="fi-FI"/>
        </a:p>
      </dgm:t>
    </dgm:pt>
    <dgm:pt modelId="{44772613-E55A-46BE-90C2-4D4B21D05A00}">
      <dgm:prSet phldrT="[Teksti]"/>
      <dgm:spPr/>
      <dgm:t>
        <a:bodyPr/>
        <a:lstStyle/>
        <a:p>
          <a:r>
            <a:rPr lang="fi-FI" dirty="0" smtClean="0"/>
            <a:t>Ihmisenä kasvaminen</a:t>
          </a:r>
          <a:endParaRPr lang="fi-FI" dirty="0"/>
        </a:p>
      </dgm:t>
    </dgm:pt>
    <dgm:pt modelId="{183CFAB0-2354-4435-AAD8-3FBF0C117856}" type="parTrans" cxnId="{500DEFA2-AC6A-4471-A941-DBA025833B0F}">
      <dgm:prSet/>
      <dgm:spPr/>
      <dgm:t>
        <a:bodyPr/>
        <a:lstStyle/>
        <a:p>
          <a:endParaRPr lang="fi-FI"/>
        </a:p>
      </dgm:t>
    </dgm:pt>
    <dgm:pt modelId="{2DBD85A9-7743-4134-B521-F38B52BBB6C6}" type="sibTrans" cxnId="{500DEFA2-AC6A-4471-A941-DBA025833B0F}">
      <dgm:prSet/>
      <dgm:spPr/>
      <dgm:t>
        <a:bodyPr/>
        <a:lstStyle/>
        <a:p>
          <a:endParaRPr lang="fi-FI"/>
        </a:p>
      </dgm:t>
    </dgm:pt>
    <dgm:pt modelId="{5FC981D4-E21F-42A9-BF01-1FCF0F7E13EB}">
      <dgm:prSet phldrT="[Teksti]"/>
      <dgm:spPr/>
      <dgm:t>
        <a:bodyPr/>
        <a:lstStyle/>
        <a:p>
          <a:r>
            <a:rPr lang="fi-FI" dirty="0" smtClean="0"/>
            <a:t>Lapsen oikeudet</a:t>
          </a:r>
          <a:endParaRPr lang="fi-FI" dirty="0"/>
        </a:p>
      </dgm:t>
    </dgm:pt>
    <dgm:pt modelId="{C4879B52-23B0-499D-9322-C4AFAB381BE5}" type="parTrans" cxnId="{5D191458-C682-4728-A78A-CF829E609847}">
      <dgm:prSet/>
      <dgm:spPr/>
      <dgm:t>
        <a:bodyPr/>
        <a:lstStyle/>
        <a:p>
          <a:endParaRPr lang="fi-FI"/>
        </a:p>
      </dgm:t>
    </dgm:pt>
    <dgm:pt modelId="{F3942239-4F11-42CD-9AEA-20068A9CFF12}" type="sibTrans" cxnId="{5D191458-C682-4728-A78A-CF829E609847}">
      <dgm:prSet/>
      <dgm:spPr/>
      <dgm:t>
        <a:bodyPr/>
        <a:lstStyle/>
        <a:p>
          <a:endParaRPr lang="fi-FI"/>
        </a:p>
      </dgm:t>
    </dgm:pt>
    <dgm:pt modelId="{6CDB2DF5-5124-4035-8267-19AF56CD4008}">
      <dgm:prSet phldrT="[Teksti]" phldr="1"/>
      <dgm:spPr/>
      <dgm:t>
        <a:bodyPr/>
        <a:lstStyle/>
        <a:p>
          <a:endParaRPr lang="fi-FI" dirty="0"/>
        </a:p>
      </dgm:t>
    </dgm:pt>
    <dgm:pt modelId="{9DB9D8FB-9DA4-4EB5-9AE3-B2731A3E510A}" type="parTrans" cxnId="{3F666409-5CA3-4F13-ABA5-4FC0FA52A917}">
      <dgm:prSet/>
      <dgm:spPr/>
      <dgm:t>
        <a:bodyPr/>
        <a:lstStyle/>
        <a:p>
          <a:endParaRPr lang="fi-FI"/>
        </a:p>
      </dgm:t>
    </dgm:pt>
    <dgm:pt modelId="{B6B82A14-FCDD-47D7-BACD-9FF3C6150547}" type="sibTrans" cxnId="{3F666409-5CA3-4F13-ABA5-4FC0FA52A917}">
      <dgm:prSet/>
      <dgm:spPr/>
      <dgm:t>
        <a:bodyPr/>
        <a:lstStyle/>
        <a:p>
          <a:endParaRPr lang="fi-FI"/>
        </a:p>
      </dgm:t>
    </dgm:pt>
    <dgm:pt modelId="{3C62EA6A-9961-4ABD-9CDF-00C68613CE60}">
      <dgm:prSet/>
      <dgm:spPr/>
      <dgm:t>
        <a:bodyPr/>
        <a:lstStyle/>
        <a:p>
          <a:r>
            <a:rPr lang="fi-FI" dirty="0" smtClean="0"/>
            <a:t>Perheiden monimuotoisuus</a:t>
          </a:r>
          <a:endParaRPr lang="fi-FI" dirty="0"/>
        </a:p>
      </dgm:t>
    </dgm:pt>
    <dgm:pt modelId="{56ED6AB7-F2F1-4206-98CB-06B366813828}" type="parTrans" cxnId="{E9682111-1071-47E4-B42D-069D8899F261}">
      <dgm:prSet/>
      <dgm:spPr/>
      <dgm:t>
        <a:bodyPr/>
        <a:lstStyle/>
        <a:p>
          <a:endParaRPr lang="fi-FI"/>
        </a:p>
      </dgm:t>
    </dgm:pt>
    <dgm:pt modelId="{30B39D7F-7315-4D8C-96FA-57BD187D6AB0}" type="sibTrans" cxnId="{E9682111-1071-47E4-B42D-069D8899F261}">
      <dgm:prSet/>
      <dgm:spPr/>
      <dgm:t>
        <a:bodyPr/>
        <a:lstStyle/>
        <a:p>
          <a:endParaRPr lang="fi-FI"/>
        </a:p>
      </dgm:t>
    </dgm:pt>
    <dgm:pt modelId="{606F4EC8-573D-4A2E-BC88-11C9057D0B5E}">
      <dgm:prSet/>
      <dgm:spPr/>
      <dgm:t>
        <a:bodyPr/>
        <a:lstStyle/>
        <a:p>
          <a:r>
            <a:rPr lang="fi-FI" dirty="0" smtClean="0"/>
            <a:t>Terveellinen ja kestävä elämäntapa</a:t>
          </a:r>
          <a:endParaRPr lang="fi-FI" dirty="0"/>
        </a:p>
      </dgm:t>
    </dgm:pt>
    <dgm:pt modelId="{941D7580-CE50-4C00-BC10-7D18D116BEEE}" type="parTrans" cxnId="{B940B7A9-B2BE-45F8-8374-5C8F884DCE25}">
      <dgm:prSet/>
      <dgm:spPr/>
      <dgm:t>
        <a:bodyPr/>
        <a:lstStyle/>
        <a:p>
          <a:endParaRPr lang="fi-FI"/>
        </a:p>
      </dgm:t>
    </dgm:pt>
    <dgm:pt modelId="{2D5863DB-FD80-4E70-92EC-A916B6D3E552}" type="sibTrans" cxnId="{B940B7A9-B2BE-45F8-8374-5C8F884DCE25}">
      <dgm:prSet/>
      <dgm:spPr/>
      <dgm:t>
        <a:bodyPr/>
        <a:lstStyle/>
        <a:p>
          <a:endParaRPr lang="fi-FI"/>
        </a:p>
      </dgm:t>
    </dgm:pt>
    <dgm:pt modelId="{1D9A31A3-62B7-4E8C-8C7B-BA7FBE982451}" type="pres">
      <dgm:prSet presAssocID="{9DC51053-9DCD-406F-A3AB-D6E7E075B188}" presName="Name0" presStyleCnt="0">
        <dgm:presLayoutVars>
          <dgm:chMax val="1"/>
          <dgm:dir/>
          <dgm:animLvl val="ctr"/>
          <dgm:resizeHandles val="exact"/>
        </dgm:presLayoutVars>
      </dgm:prSet>
      <dgm:spPr/>
      <dgm:t>
        <a:bodyPr/>
        <a:lstStyle/>
        <a:p>
          <a:endParaRPr lang="fi-FI"/>
        </a:p>
      </dgm:t>
    </dgm:pt>
    <dgm:pt modelId="{C75F0537-6916-4B3C-B2F3-6138F7CC9EB4}" type="pres">
      <dgm:prSet presAssocID="{D126A71E-CCFF-496E-99BA-E51AFC39C1B5}" presName="centerShape" presStyleLbl="node0" presStyleIdx="0" presStyleCnt="1" custScaleX="151434" custScaleY="124276" custLinFactNeighborX="-1092" custLinFactNeighborY="4525"/>
      <dgm:spPr/>
      <dgm:t>
        <a:bodyPr/>
        <a:lstStyle/>
        <a:p>
          <a:endParaRPr lang="fi-FI"/>
        </a:p>
      </dgm:t>
    </dgm:pt>
    <dgm:pt modelId="{1C574A47-3D1D-4BBE-8CBD-BFBC450FB851}" type="pres">
      <dgm:prSet presAssocID="{C3E29163-9EC4-4EE9-A887-A20330A1675C}" presName="node" presStyleLbl="node1" presStyleIdx="0" presStyleCnt="6" custScaleX="139686" custScaleY="127678" custRadScaleRad="95771" custRadScaleInc="660">
        <dgm:presLayoutVars>
          <dgm:bulletEnabled val="1"/>
        </dgm:presLayoutVars>
      </dgm:prSet>
      <dgm:spPr/>
      <dgm:t>
        <a:bodyPr/>
        <a:lstStyle/>
        <a:p>
          <a:endParaRPr lang="fi-FI"/>
        </a:p>
      </dgm:t>
    </dgm:pt>
    <dgm:pt modelId="{7D8F67AF-EAE6-4CAC-91FB-38FA282A3CDC}" type="pres">
      <dgm:prSet presAssocID="{C3E29163-9EC4-4EE9-A887-A20330A1675C}" presName="dummy" presStyleCnt="0"/>
      <dgm:spPr/>
    </dgm:pt>
    <dgm:pt modelId="{72807881-CB9F-42EB-A649-D8CFEA6F1417}" type="pres">
      <dgm:prSet presAssocID="{996CDB85-79D8-48DB-A2BC-BDFFE8CCD7C0}" presName="sibTrans" presStyleLbl="sibTrans2D1" presStyleIdx="0" presStyleCnt="6"/>
      <dgm:spPr/>
      <dgm:t>
        <a:bodyPr/>
        <a:lstStyle/>
        <a:p>
          <a:endParaRPr lang="fi-FI"/>
        </a:p>
      </dgm:t>
    </dgm:pt>
    <dgm:pt modelId="{86D6D391-3B32-4178-8E40-C3100B6EC5C0}" type="pres">
      <dgm:prSet presAssocID="{3C62EA6A-9961-4ABD-9CDF-00C68613CE60}" presName="node" presStyleLbl="node1" presStyleIdx="1" presStyleCnt="6" custScaleX="151796" custScaleY="129437" custRadScaleRad="132176" custRadScaleInc="24639">
        <dgm:presLayoutVars>
          <dgm:bulletEnabled val="1"/>
        </dgm:presLayoutVars>
      </dgm:prSet>
      <dgm:spPr/>
      <dgm:t>
        <a:bodyPr/>
        <a:lstStyle/>
        <a:p>
          <a:endParaRPr lang="fi-FI"/>
        </a:p>
      </dgm:t>
    </dgm:pt>
    <dgm:pt modelId="{6EFD7617-B1F8-4F6A-A75D-F19494F379A2}" type="pres">
      <dgm:prSet presAssocID="{3C62EA6A-9961-4ABD-9CDF-00C68613CE60}" presName="dummy" presStyleCnt="0"/>
      <dgm:spPr/>
    </dgm:pt>
    <dgm:pt modelId="{A49FC8D4-1893-499C-9589-FA27C860F5BC}" type="pres">
      <dgm:prSet presAssocID="{30B39D7F-7315-4D8C-96FA-57BD187D6AB0}" presName="sibTrans" presStyleLbl="sibTrans2D1" presStyleIdx="1" presStyleCnt="6"/>
      <dgm:spPr/>
      <dgm:t>
        <a:bodyPr/>
        <a:lstStyle/>
        <a:p>
          <a:endParaRPr lang="fi-FI"/>
        </a:p>
      </dgm:t>
    </dgm:pt>
    <dgm:pt modelId="{8C7C3BA3-9249-4DC2-92F6-A605F8030BE2}" type="pres">
      <dgm:prSet presAssocID="{606F4EC8-573D-4A2E-BC88-11C9057D0B5E}" presName="node" presStyleLbl="node1" presStyleIdx="2" presStyleCnt="6" custScaleX="158587" custScaleY="142083" custRadScaleRad="137778" custRadScaleInc="-2741">
        <dgm:presLayoutVars>
          <dgm:bulletEnabled val="1"/>
        </dgm:presLayoutVars>
      </dgm:prSet>
      <dgm:spPr/>
      <dgm:t>
        <a:bodyPr/>
        <a:lstStyle/>
        <a:p>
          <a:endParaRPr lang="fi-FI"/>
        </a:p>
      </dgm:t>
    </dgm:pt>
    <dgm:pt modelId="{C9BB59A0-14A8-4AEB-B80D-57A737E3EFB6}" type="pres">
      <dgm:prSet presAssocID="{606F4EC8-573D-4A2E-BC88-11C9057D0B5E}" presName="dummy" presStyleCnt="0"/>
      <dgm:spPr/>
    </dgm:pt>
    <dgm:pt modelId="{C0D9B889-9D6C-43E8-83A5-1CEE1772ACFC}" type="pres">
      <dgm:prSet presAssocID="{2D5863DB-FD80-4E70-92EC-A916B6D3E552}" presName="sibTrans" presStyleLbl="sibTrans2D1" presStyleIdx="2" presStyleCnt="6"/>
      <dgm:spPr/>
      <dgm:t>
        <a:bodyPr/>
        <a:lstStyle/>
        <a:p>
          <a:endParaRPr lang="fi-FI"/>
        </a:p>
      </dgm:t>
    </dgm:pt>
    <dgm:pt modelId="{C6F97C7E-9265-42D3-B7AD-EDD315CE41F1}" type="pres">
      <dgm:prSet presAssocID="{6C33086F-DF67-450C-8D2E-D6068947BB0C}" presName="node" presStyleLbl="node1" presStyleIdx="3" presStyleCnt="6" custScaleX="157714" custScaleY="122880" custRadScaleRad="107467" custRadScaleInc="14858">
        <dgm:presLayoutVars>
          <dgm:bulletEnabled val="1"/>
        </dgm:presLayoutVars>
      </dgm:prSet>
      <dgm:spPr/>
      <dgm:t>
        <a:bodyPr/>
        <a:lstStyle/>
        <a:p>
          <a:endParaRPr lang="fi-FI"/>
        </a:p>
      </dgm:t>
    </dgm:pt>
    <dgm:pt modelId="{A57F2013-C543-41B2-999B-A22A3CED0E30}" type="pres">
      <dgm:prSet presAssocID="{6C33086F-DF67-450C-8D2E-D6068947BB0C}" presName="dummy" presStyleCnt="0"/>
      <dgm:spPr/>
    </dgm:pt>
    <dgm:pt modelId="{8F8C04EB-2A4B-413B-8FA8-7EB1A86033B0}" type="pres">
      <dgm:prSet presAssocID="{5E499C5A-D957-45FB-A3C5-1CF1642790A6}" presName="sibTrans" presStyleLbl="sibTrans2D1" presStyleIdx="3" presStyleCnt="6"/>
      <dgm:spPr/>
      <dgm:t>
        <a:bodyPr/>
        <a:lstStyle/>
        <a:p>
          <a:endParaRPr lang="fi-FI"/>
        </a:p>
      </dgm:t>
    </dgm:pt>
    <dgm:pt modelId="{71A59DBA-4EDC-4DAC-928F-2857DF35D881}" type="pres">
      <dgm:prSet presAssocID="{44772613-E55A-46BE-90C2-4D4B21D05A00}" presName="node" presStyleLbl="node1" presStyleIdx="4" presStyleCnt="6" custScaleX="149512" custScaleY="144881" custRadScaleRad="145284" custRadScaleInc="26444">
        <dgm:presLayoutVars>
          <dgm:bulletEnabled val="1"/>
        </dgm:presLayoutVars>
      </dgm:prSet>
      <dgm:spPr/>
      <dgm:t>
        <a:bodyPr/>
        <a:lstStyle/>
        <a:p>
          <a:endParaRPr lang="fi-FI"/>
        </a:p>
      </dgm:t>
    </dgm:pt>
    <dgm:pt modelId="{B767B10E-A523-49BF-92B8-D7A688DE84B5}" type="pres">
      <dgm:prSet presAssocID="{44772613-E55A-46BE-90C2-4D4B21D05A00}" presName="dummy" presStyleCnt="0"/>
      <dgm:spPr/>
    </dgm:pt>
    <dgm:pt modelId="{5F1F1DE7-6D46-41D6-968F-CF72E60C955F}" type="pres">
      <dgm:prSet presAssocID="{2DBD85A9-7743-4134-B521-F38B52BBB6C6}" presName="sibTrans" presStyleLbl="sibTrans2D1" presStyleIdx="4" presStyleCnt="6"/>
      <dgm:spPr/>
      <dgm:t>
        <a:bodyPr/>
        <a:lstStyle/>
        <a:p>
          <a:endParaRPr lang="fi-FI"/>
        </a:p>
      </dgm:t>
    </dgm:pt>
    <dgm:pt modelId="{907F21DD-5D15-4F1F-946A-A9720E9831A2}" type="pres">
      <dgm:prSet presAssocID="{5FC981D4-E21F-42A9-BF01-1FCF0F7E13EB}" presName="node" presStyleLbl="node1" presStyleIdx="5" presStyleCnt="6" custAng="0" custScaleX="148139" custScaleY="135483" custRadScaleRad="144424" custRadScaleInc="-13508">
        <dgm:presLayoutVars>
          <dgm:bulletEnabled val="1"/>
        </dgm:presLayoutVars>
      </dgm:prSet>
      <dgm:spPr/>
      <dgm:t>
        <a:bodyPr/>
        <a:lstStyle/>
        <a:p>
          <a:endParaRPr lang="fi-FI"/>
        </a:p>
      </dgm:t>
    </dgm:pt>
    <dgm:pt modelId="{3602DA16-ECE5-4E3B-9DF3-E89DE1C8C2FB}" type="pres">
      <dgm:prSet presAssocID="{5FC981D4-E21F-42A9-BF01-1FCF0F7E13EB}" presName="dummy" presStyleCnt="0"/>
      <dgm:spPr/>
    </dgm:pt>
    <dgm:pt modelId="{560F1D81-E858-4208-B77F-76E6E36E14E7}" type="pres">
      <dgm:prSet presAssocID="{F3942239-4F11-42CD-9AEA-20068A9CFF12}" presName="sibTrans" presStyleLbl="sibTrans2D1" presStyleIdx="5" presStyleCnt="6"/>
      <dgm:spPr/>
      <dgm:t>
        <a:bodyPr/>
        <a:lstStyle/>
        <a:p>
          <a:endParaRPr lang="fi-FI"/>
        </a:p>
      </dgm:t>
    </dgm:pt>
  </dgm:ptLst>
  <dgm:cxnLst>
    <dgm:cxn modelId="{411B8DB4-4843-4FA1-A5C3-42F3E2E3943F}" type="presOf" srcId="{9DC51053-9DCD-406F-A3AB-D6E7E075B188}" destId="{1D9A31A3-62B7-4E8C-8C7B-BA7FBE982451}" srcOrd="0" destOrd="0" presId="urn:microsoft.com/office/officeart/2005/8/layout/radial6"/>
    <dgm:cxn modelId="{7CED7DF9-1B8C-4E65-846D-F46AA92EDB40}" type="presOf" srcId="{5E499C5A-D957-45FB-A3C5-1CF1642790A6}" destId="{8F8C04EB-2A4B-413B-8FA8-7EB1A86033B0}" srcOrd="0" destOrd="0" presId="urn:microsoft.com/office/officeart/2005/8/layout/radial6"/>
    <dgm:cxn modelId="{C0117C39-D581-4C5C-AC5A-C765A2E1C42B}" srcId="{D126A71E-CCFF-496E-99BA-E51AFC39C1B5}" destId="{C3E29163-9EC4-4EE9-A887-A20330A1675C}" srcOrd="0" destOrd="0" parTransId="{DEFBF80F-ADF6-41D6-A2D5-93DA229ACD95}" sibTransId="{996CDB85-79D8-48DB-A2BC-BDFFE8CCD7C0}"/>
    <dgm:cxn modelId="{E9682111-1071-47E4-B42D-069D8899F261}" srcId="{D126A71E-CCFF-496E-99BA-E51AFC39C1B5}" destId="{3C62EA6A-9961-4ABD-9CDF-00C68613CE60}" srcOrd="1" destOrd="0" parTransId="{56ED6AB7-F2F1-4206-98CB-06B366813828}" sibTransId="{30B39D7F-7315-4D8C-96FA-57BD187D6AB0}"/>
    <dgm:cxn modelId="{B940B7A9-B2BE-45F8-8374-5C8F884DCE25}" srcId="{D126A71E-CCFF-496E-99BA-E51AFC39C1B5}" destId="{606F4EC8-573D-4A2E-BC88-11C9057D0B5E}" srcOrd="2" destOrd="0" parTransId="{941D7580-CE50-4C00-BC10-7D18D116BEEE}" sibTransId="{2D5863DB-FD80-4E70-92EC-A916B6D3E552}"/>
    <dgm:cxn modelId="{6F3A076C-B4F3-46A6-B0C0-71D61E1D7FCC}" type="presOf" srcId="{44772613-E55A-46BE-90C2-4D4B21D05A00}" destId="{71A59DBA-4EDC-4DAC-928F-2857DF35D881}" srcOrd="0" destOrd="0" presId="urn:microsoft.com/office/officeart/2005/8/layout/radial6"/>
    <dgm:cxn modelId="{3B6D2183-3432-4DDA-908C-C45C43DAA4AA}" srcId="{D126A71E-CCFF-496E-99BA-E51AFC39C1B5}" destId="{6C33086F-DF67-450C-8D2E-D6068947BB0C}" srcOrd="3" destOrd="0" parTransId="{5FC67BF4-415A-4896-AF77-C688FCD38B8C}" sibTransId="{5E499C5A-D957-45FB-A3C5-1CF1642790A6}"/>
    <dgm:cxn modelId="{500DEFA2-AC6A-4471-A941-DBA025833B0F}" srcId="{D126A71E-CCFF-496E-99BA-E51AFC39C1B5}" destId="{44772613-E55A-46BE-90C2-4D4B21D05A00}" srcOrd="4" destOrd="0" parTransId="{183CFAB0-2354-4435-AAD8-3FBF0C117856}" sibTransId="{2DBD85A9-7743-4134-B521-F38B52BBB6C6}"/>
    <dgm:cxn modelId="{5D191458-C682-4728-A78A-CF829E609847}" srcId="{D126A71E-CCFF-496E-99BA-E51AFC39C1B5}" destId="{5FC981D4-E21F-42A9-BF01-1FCF0F7E13EB}" srcOrd="5" destOrd="0" parTransId="{C4879B52-23B0-499D-9322-C4AFAB381BE5}" sibTransId="{F3942239-4F11-42CD-9AEA-20068A9CFF12}"/>
    <dgm:cxn modelId="{635C847E-7B8F-40C3-A1A5-71DB5DED4930}" type="presOf" srcId="{996CDB85-79D8-48DB-A2BC-BDFFE8CCD7C0}" destId="{72807881-CB9F-42EB-A649-D8CFEA6F1417}" srcOrd="0" destOrd="0" presId="urn:microsoft.com/office/officeart/2005/8/layout/radial6"/>
    <dgm:cxn modelId="{5661FE85-F391-4612-A0D2-1F5339F7868C}" type="presOf" srcId="{C3E29163-9EC4-4EE9-A887-A20330A1675C}" destId="{1C574A47-3D1D-4BBE-8CBD-BFBC450FB851}" srcOrd="0" destOrd="0" presId="urn:microsoft.com/office/officeart/2005/8/layout/radial6"/>
    <dgm:cxn modelId="{6D76BBE0-DE59-4C7F-BBCE-85ACCDFEC580}" type="presOf" srcId="{6C33086F-DF67-450C-8D2E-D6068947BB0C}" destId="{C6F97C7E-9265-42D3-B7AD-EDD315CE41F1}" srcOrd="0" destOrd="0" presId="urn:microsoft.com/office/officeart/2005/8/layout/radial6"/>
    <dgm:cxn modelId="{1E6B3D4E-60E8-4EE9-97DF-3B74C0743311}" srcId="{9DC51053-9DCD-406F-A3AB-D6E7E075B188}" destId="{D126A71E-CCFF-496E-99BA-E51AFC39C1B5}" srcOrd="0" destOrd="0" parTransId="{736A4FDF-BEA2-41D7-923D-3A21DFD5E9A2}" sibTransId="{53F82C51-2A89-49C3-9B70-4C35DE3263A9}"/>
    <dgm:cxn modelId="{531B21D6-1A68-41E7-9B68-584FC1F8A2AB}" type="presOf" srcId="{3C62EA6A-9961-4ABD-9CDF-00C68613CE60}" destId="{86D6D391-3B32-4178-8E40-C3100B6EC5C0}" srcOrd="0" destOrd="0" presId="urn:microsoft.com/office/officeart/2005/8/layout/radial6"/>
    <dgm:cxn modelId="{F88C1B9A-2311-45CF-85E8-469F45AA20B7}" type="presOf" srcId="{30B39D7F-7315-4D8C-96FA-57BD187D6AB0}" destId="{A49FC8D4-1893-499C-9589-FA27C860F5BC}" srcOrd="0" destOrd="0" presId="urn:microsoft.com/office/officeart/2005/8/layout/radial6"/>
    <dgm:cxn modelId="{7DD3DACF-D66B-4D0C-885E-A1ECFB7C2B3C}" type="presOf" srcId="{D126A71E-CCFF-496E-99BA-E51AFC39C1B5}" destId="{C75F0537-6916-4B3C-B2F3-6138F7CC9EB4}" srcOrd="0" destOrd="0" presId="urn:microsoft.com/office/officeart/2005/8/layout/radial6"/>
    <dgm:cxn modelId="{B3762FE3-2B64-45F8-AC45-60B4221E6571}" type="presOf" srcId="{2D5863DB-FD80-4E70-92EC-A916B6D3E552}" destId="{C0D9B889-9D6C-43E8-83A5-1CEE1772ACFC}" srcOrd="0" destOrd="0" presId="urn:microsoft.com/office/officeart/2005/8/layout/radial6"/>
    <dgm:cxn modelId="{D0FE5348-BE38-4B35-A085-2FB9396FE5AB}" type="presOf" srcId="{2DBD85A9-7743-4134-B521-F38B52BBB6C6}" destId="{5F1F1DE7-6D46-41D6-968F-CF72E60C955F}" srcOrd="0" destOrd="0" presId="urn:microsoft.com/office/officeart/2005/8/layout/radial6"/>
    <dgm:cxn modelId="{42F92C7F-2A5C-46EA-B62A-1B66B83A1D93}" type="presOf" srcId="{606F4EC8-573D-4A2E-BC88-11C9057D0B5E}" destId="{8C7C3BA3-9249-4DC2-92F6-A605F8030BE2}" srcOrd="0" destOrd="0" presId="urn:microsoft.com/office/officeart/2005/8/layout/radial6"/>
    <dgm:cxn modelId="{0D931039-5DE9-4E05-8282-B728EB7FC510}" type="presOf" srcId="{F3942239-4F11-42CD-9AEA-20068A9CFF12}" destId="{560F1D81-E858-4208-B77F-76E6E36E14E7}" srcOrd="0" destOrd="0" presId="urn:microsoft.com/office/officeart/2005/8/layout/radial6"/>
    <dgm:cxn modelId="{F6F3787A-1837-4B24-9307-CD7ED032990E}" type="presOf" srcId="{5FC981D4-E21F-42A9-BF01-1FCF0F7E13EB}" destId="{907F21DD-5D15-4F1F-946A-A9720E9831A2}" srcOrd="0" destOrd="0" presId="urn:microsoft.com/office/officeart/2005/8/layout/radial6"/>
    <dgm:cxn modelId="{3F666409-5CA3-4F13-ABA5-4FC0FA52A917}" srcId="{9DC51053-9DCD-406F-A3AB-D6E7E075B188}" destId="{6CDB2DF5-5124-4035-8267-19AF56CD4008}" srcOrd="1" destOrd="0" parTransId="{9DB9D8FB-9DA4-4EB5-9AE3-B2731A3E510A}" sibTransId="{B6B82A14-FCDD-47D7-BACD-9FF3C6150547}"/>
    <dgm:cxn modelId="{37071F19-43E2-49E4-AE90-682B9F47DD3B}" type="presParOf" srcId="{1D9A31A3-62B7-4E8C-8C7B-BA7FBE982451}" destId="{C75F0537-6916-4B3C-B2F3-6138F7CC9EB4}" srcOrd="0" destOrd="0" presId="urn:microsoft.com/office/officeart/2005/8/layout/radial6"/>
    <dgm:cxn modelId="{1B042FDD-3CD8-414E-B046-009CB0845543}" type="presParOf" srcId="{1D9A31A3-62B7-4E8C-8C7B-BA7FBE982451}" destId="{1C574A47-3D1D-4BBE-8CBD-BFBC450FB851}" srcOrd="1" destOrd="0" presId="urn:microsoft.com/office/officeart/2005/8/layout/radial6"/>
    <dgm:cxn modelId="{FD4C2DDE-8B20-435C-AD12-4785CA655C69}" type="presParOf" srcId="{1D9A31A3-62B7-4E8C-8C7B-BA7FBE982451}" destId="{7D8F67AF-EAE6-4CAC-91FB-38FA282A3CDC}" srcOrd="2" destOrd="0" presId="urn:microsoft.com/office/officeart/2005/8/layout/radial6"/>
    <dgm:cxn modelId="{D49D3A27-F684-47FE-930A-BC191594CD19}" type="presParOf" srcId="{1D9A31A3-62B7-4E8C-8C7B-BA7FBE982451}" destId="{72807881-CB9F-42EB-A649-D8CFEA6F1417}" srcOrd="3" destOrd="0" presId="urn:microsoft.com/office/officeart/2005/8/layout/radial6"/>
    <dgm:cxn modelId="{20B08DED-0A79-475A-8319-8EA691E912CC}" type="presParOf" srcId="{1D9A31A3-62B7-4E8C-8C7B-BA7FBE982451}" destId="{86D6D391-3B32-4178-8E40-C3100B6EC5C0}" srcOrd="4" destOrd="0" presId="urn:microsoft.com/office/officeart/2005/8/layout/radial6"/>
    <dgm:cxn modelId="{F552104B-A839-48F4-8C49-067352187D34}" type="presParOf" srcId="{1D9A31A3-62B7-4E8C-8C7B-BA7FBE982451}" destId="{6EFD7617-B1F8-4F6A-A75D-F19494F379A2}" srcOrd="5" destOrd="0" presId="urn:microsoft.com/office/officeart/2005/8/layout/radial6"/>
    <dgm:cxn modelId="{220FCA31-8508-4896-B885-8BE0EE72B582}" type="presParOf" srcId="{1D9A31A3-62B7-4E8C-8C7B-BA7FBE982451}" destId="{A49FC8D4-1893-499C-9589-FA27C860F5BC}" srcOrd="6" destOrd="0" presId="urn:microsoft.com/office/officeart/2005/8/layout/radial6"/>
    <dgm:cxn modelId="{AF14A92E-D71F-4FB2-B92C-3F48506329EE}" type="presParOf" srcId="{1D9A31A3-62B7-4E8C-8C7B-BA7FBE982451}" destId="{8C7C3BA3-9249-4DC2-92F6-A605F8030BE2}" srcOrd="7" destOrd="0" presId="urn:microsoft.com/office/officeart/2005/8/layout/radial6"/>
    <dgm:cxn modelId="{C5AACE6C-5FD2-40A2-B94B-587C81B41A4C}" type="presParOf" srcId="{1D9A31A3-62B7-4E8C-8C7B-BA7FBE982451}" destId="{C9BB59A0-14A8-4AEB-B80D-57A737E3EFB6}" srcOrd="8" destOrd="0" presId="urn:microsoft.com/office/officeart/2005/8/layout/radial6"/>
    <dgm:cxn modelId="{94F069C5-002D-416D-99F8-DB9222D849A1}" type="presParOf" srcId="{1D9A31A3-62B7-4E8C-8C7B-BA7FBE982451}" destId="{C0D9B889-9D6C-43E8-83A5-1CEE1772ACFC}" srcOrd="9" destOrd="0" presId="urn:microsoft.com/office/officeart/2005/8/layout/radial6"/>
    <dgm:cxn modelId="{A1379A6B-34E1-44F3-B3DD-AD1A968733A3}" type="presParOf" srcId="{1D9A31A3-62B7-4E8C-8C7B-BA7FBE982451}" destId="{C6F97C7E-9265-42D3-B7AD-EDD315CE41F1}" srcOrd="10" destOrd="0" presId="urn:microsoft.com/office/officeart/2005/8/layout/radial6"/>
    <dgm:cxn modelId="{779564AC-6B5C-474B-8858-592D2D33F105}" type="presParOf" srcId="{1D9A31A3-62B7-4E8C-8C7B-BA7FBE982451}" destId="{A57F2013-C543-41B2-999B-A22A3CED0E30}" srcOrd="11" destOrd="0" presId="urn:microsoft.com/office/officeart/2005/8/layout/radial6"/>
    <dgm:cxn modelId="{3AC00DBB-6D44-4D4B-9294-52990DE03301}" type="presParOf" srcId="{1D9A31A3-62B7-4E8C-8C7B-BA7FBE982451}" destId="{8F8C04EB-2A4B-413B-8FA8-7EB1A86033B0}" srcOrd="12" destOrd="0" presId="urn:microsoft.com/office/officeart/2005/8/layout/radial6"/>
    <dgm:cxn modelId="{EC86E172-CDE7-4246-B82C-AB16D4B1FE9D}" type="presParOf" srcId="{1D9A31A3-62B7-4E8C-8C7B-BA7FBE982451}" destId="{71A59DBA-4EDC-4DAC-928F-2857DF35D881}" srcOrd="13" destOrd="0" presId="urn:microsoft.com/office/officeart/2005/8/layout/radial6"/>
    <dgm:cxn modelId="{D0027BE9-DD5A-4C1A-A4E0-29602DF09C0E}" type="presParOf" srcId="{1D9A31A3-62B7-4E8C-8C7B-BA7FBE982451}" destId="{B767B10E-A523-49BF-92B8-D7A688DE84B5}" srcOrd="14" destOrd="0" presId="urn:microsoft.com/office/officeart/2005/8/layout/radial6"/>
    <dgm:cxn modelId="{6B9EF4D0-538B-42D0-85E3-B7FA9F3533F1}" type="presParOf" srcId="{1D9A31A3-62B7-4E8C-8C7B-BA7FBE982451}" destId="{5F1F1DE7-6D46-41D6-968F-CF72E60C955F}" srcOrd="15" destOrd="0" presId="urn:microsoft.com/office/officeart/2005/8/layout/radial6"/>
    <dgm:cxn modelId="{1167F7EB-1070-410E-9879-4251B86CD1B5}" type="presParOf" srcId="{1D9A31A3-62B7-4E8C-8C7B-BA7FBE982451}" destId="{907F21DD-5D15-4F1F-946A-A9720E9831A2}" srcOrd="16" destOrd="0" presId="urn:microsoft.com/office/officeart/2005/8/layout/radial6"/>
    <dgm:cxn modelId="{6588D866-A982-4216-A24A-322B5CBC98FC}" type="presParOf" srcId="{1D9A31A3-62B7-4E8C-8C7B-BA7FBE982451}" destId="{3602DA16-ECE5-4E3B-9DF3-E89DE1C8C2FB}" srcOrd="17" destOrd="0" presId="urn:microsoft.com/office/officeart/2005/8/layout/radial6"/>
    <dgm:cxn modelId="{461A03E3-B23A-4BCD-8261-79915FD3AC8D}" type="presParOf" srcId="{1D9A31A3-62B7-4E8C-8C7B-BA7FBE982451}" destId="{560F1D81-E858-4208-B77F-76E6E36E14E7}" srcOrd="18" destOrd="0" presId="urn:microsoft.com/office/officeart/2005/8/layout/radial6"/>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60F1D81-E858-4208-B77F-76E6E36E14E7}">
      <dsp:nvSpPr>
        <dsp:cNvPr id="0" name=""/>
        <dsp:cNvSpPr/>
      </dsp:nvSpPr>
      <dsp:spPr>
        <a:xfrm>
          <a:off x="1298660" y="426502"/>
          <a:ext cx="3816250" cy="3816250"/>
        </a:xfrm>
        <a:prstGeom prst="blockArc">
          <a:avLst>
            <a:gd name="adj1" fmla="val 12947799"/>
            <a:gd name="adj2" fmla="val 17899622"/>
            <a:gd name="adj3" fmla="val 4521"/>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F1F1DE7-6D46-41D6-968F-CF72E60C955F}">
      <dsp:nvSpPr>
        <dsp:cNvPr id="0" name=""/>
        <dsp:cNvSpPr/>
      </dsp:nvSpPr>
      <dsp:spPr>
        <a:xfrm>
          <a:off x="1191978" y="560938"/>
          <a:ext cx="3816250" cy="3816250"/>
        </a:xfrm>
        <a:prstGeom prst="blockArc">
          <a:avLst>
            <a:gd name="adj1" fmla="val 8532806"/>
            <a:gd name="adj2" fmla="val 13264263"/>
            <a:gd name="adj3" fmla="val 4521"/>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F8C04EB-2A4B-413B-8FA8-7EB1A86033B0}">
      <dsp:nvSpPr>
        <dsp:cNvPr id="0" name=""/>
        <dsp:cNvSpPr/>
      </dsp:nvSpPr>
      <dsp:spPr>
        <a:xfrm>
          <a:off x="1311559" y="734634"/>
          <a:ext cx="3816250" cy="3816250"/>
        </a:xfrm>
        <a:prstGeom prst="blockArc">
          <a:avLst>
            <a:gd name="adj1" fmla="val 3948959"/>
            <a:gd name="adj2" fmla="val 8921729"/>
            <a:gd name="adj3" fmla="val 4521"/>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0D9B889-9D6C-43E8-83A5-1CEE1772ACFC}">
      <dsp:nvSpPr>
        <dsp:cNvPr id="0" name=""/>
        <dsp:cNvSpPr/>
      </dsp:nvSpPr>
      <dsp:spPr>
        <a:xfrm>
          <a:off x="2892847" y="759556"/>
          <a:ext cx="3816250" cy="3816250"/>
        </a:xfrm>
        <a:prstGeom prst="blockArc">
          <a:avLst>
            <a:gd name="adj1" fmla="val 2111501"/>
            <a:gd name="adj2" fmla="val 6959393"/>
            <a:gd name="adj3" fmla="val 4521"/>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49FC8D4-1893-499C-9589-FA27C860F5BC}">
      <dsp:nvSpPr>
        <dsp:cNvPr id="0" name=""/>
        <dsp:cNvSpPr/>
      </dsp:nvSpPr>
      <dsp:spPr>
        <a:xfrm>
          <a:off x="2949556" y="683340"/>
          <a:ext cx="3816250" cy="3816250"/>
        </a:xfrm>
        <a:prstGeom prst="blockArc">
          <a:avLst>
            <a:gd name="adj1" fmla="val 19299408"/>
            <a:gd name="adj2" fmla="val 2286633"/>
            <a:gd name="adj3" fmla="val 4521"/>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72807881-CB9F-42EB-A649-D8CFEA6F1417}">
      <dsp:nvSpPr>
        <dsp:cNvPr id="0" name=""/>
        <dsp:cNvSpPr/>
      </dsp:nvSpPr>
      <dsp:spPr>
        <a:xfrm>
          <a:off x="2840562" y="530287"/>
          <a:ext cx="3816250" cy="3816250"/>
        </a:xfrm>
        <a:prstGeom prst="blockArc">
          <a:avLst>
            <a:gd name="adj1" fmla="val 14962466"/>
            <a:gd name="adj2" fmla="val 19645905"/>
            <a:gd name="adj3" fmla="val 4521"/>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75F0537-6916-4B3C-B2F3-6138F7CC9EB4}">
      <dsp:nvSpPr>
        <dsp:cNvPr id="0" name=""/>
        <dsp:cNvSpPr/>
      </dsp:nvSpPr>
      <dsp:spPr>
        <a:xfrm>
          <a:off x="2750743" y="1584168"/>
          <a:ext cx="2592279" cy="2127382"/>
        </a:xfrm>
        <a:prstGeom prst="ellipse">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ctr" defTabSz="1200150">
            <a:lnSpc>
              <a:spcPct val="90000"/>
            </a:lnSpc>
            <a:spcBef>
              <a:spcPct val="0"/>
            </a:spcBef>
            <a:spcAft>
              <a:spcPct val="35000"/>
            </a:spcAft>
          </a:pPr>
          <a:r>
            <a:rPr lang="fi-FI" sz="2700" kern="1200" dirty="0" smtClean="0"/>
            <a:t>Arvoperusta</a:t>
          </a:r>
          <a:endParaRPr lang="fi-FI" sz="2700" kern="1200" dirty="0"/>
        </a:p>
      </dsp:txBody>
      <dsp:txXfrm>
        <a:off x="2750743" y="1584168"/>
        <a:ext cx="2592279" cy="2127382"/>
      </dsp:txXfrm>
    </dsp:sp>
    <dsp:sp modelId="{1C574A47-3D1D-4BBE-8CBD-BFBC450FB851}">
      <dsp:nvSpPr>
        <dsp:cNvPr id="0" name=""/>
        <dsp:cNvSpPr/>
      </dsp:nvSpPr>
      <dsp:spPr>
        <a:xfrm>
          <a:off x="3254818" y="-72000"/>
          <a:ext cx="1673822" cy="1529933"/>
        </a:xfrm>
        <a:prstGeom prst="ellipse">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lvl="0" algn="ctr" defTabSz="577850">
            <a:lnSpc>
              <a:spcPct val="90000"/>
            </a:lnSpc>
            <a:spcBef>
              <a:spcPct val="0"/>
            </a:spcBef>
            <a:spcAft>
              <a:spcPct val="35000"/>
            </a:spcAft>
          </a:pPr>
          <a:r>
            <a:rPr lang="fi-FI" sz="1300" kern="1200" dirty="0" smtClean="0"/>
            <a:t>Yhdenvertaisuus, tasa-arvo ja moninaisuus</a:t>
          </a:r>
          <a:endParaRPr lang="fi-FI" sz="1300" kern="1200" dirty="0"/>
        </a:p>
      </dsp:txBody>
      <dsp:txXfrm>
        <a:off x="3254818" y="-72000"/>
        <a:ext cx="1673822" cy="1529933"/>
      </dsp:txXfrm>
    </dsp:sp>
    <dsp:sp modelId="{86D6D391-3B32-4178-8E40-C3100B6EC5C0}">
      <dsp:nvSpPr>
        <dsp:cNvPr id="0" name=""/>
        <dsp:cNvSpPr/>
      </dsp:nvSpPr>
      <dsp:spPr>
        <a:xfrm>
          <a:off x="5410941" y="658977"/>
          <a:ext cx="1818933" cy="1551010"/>
        </a:xfrm>
        <a:prstGeom prst="ellipse">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lvl="0" algn="ctr" defTabSz="577850">
            <a:lnSpc>
              <a:spcPct val="90000"/>
            </a:lnSpc>
            <a:spcBef>
              <a:spcPct val="0"/>
            </a:spcBef>
            <a:spcAft>
              <a:spcPct val="35000"/>
            </a:spcAft>
          </a:pPr>
          <a:r>
            <a:rPr lang="fi-FI" sz="1300" kern="1200" dirty="0" smtClean="0"/>
            <a:t>Perheiden monimuotoisuus</a:t>
          </a:r>
          <a:endParaRPr lang="fi-FI" sz="1300" kern="1200" dirty="0"/>
        </a:p>
      </dsp:txBody>
      <dsp:txXfrm>
        <a:off x="5410941" y="658977"/>
        <a:ext cx="1818933" cy="1551010"/>
      </dsp:txXfrm>
    </dsp:sp>
    <dsp:sp modelId="{8C7C3BA3-9249-4DC2-92F6-A605F8030BE2}">
      <dsp:nvSpPr>
        <dsp:cNvPr id="0" name=""/>
        <dsp:cNvSpPr/>
      </dsp:nvSpPr>
      <dsp:spPr>
        <a:xfrm>
          <a:off x="5374939" y="2891227"/>
          <a:ext cx="1900308" cy="1702544"/>
        </a:xfrm>
        <a:prstGeom prst="ellipse">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lvl="0" algn="ctr" defTabSz="577850">
            <a:lnSpc>
              <a:spcPct val="90000"/>
            </a:lnSpc>
            <a:spcBef>
              <a:spcPct val="0"/>
            </a:spcBef>
            <a:spcAft>
              <a:spcPct val="35000"/>
            </a:spcAft>
          </a:pPr>
          <a:r>
            <a:rPr lang="fi-FI" sz="1300" kern="1200" dirty="0" smtClean="0"/>
            <a:t>Terveellinen ja kestävä elämäntapa</a:t>
          </a:r>
          <a:endParaRPr lang="fi-FI" sz="1300" kern="1200" dirty="0"/>
        </a:p>
      </dsp:txBody>
      <dsp:txXfrm>
        <a:off x="5374939" y="2891227"/>
        <a:ext cx="1900308" cy="1702544"/>
      </dsp:txXfrm>
    </dsp:sp>
    <dsp:sp modelId="{C6F97C7E-9265-42D3-B7AD-EDD315CE41F1}">
      <dsp:nvSpPr>
        <dsp:cNvPr id="0" name=""/>
        <dsp:cNvSpPr/>
      </dsp:nvSpPr>
      <dsp:spPr>
        <a:xfrm>
          <a:off x="3038788" y="3607846"/>
          <a:ext cx="1889847" cy="1472440"/>
        </a:xfrm>
        <a:prstGeom prst="ellipse">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lvl="0" algn="ctr" defTabSz="577850">
            <a:lnSpc>
              <a:spcPct val="90000"/>
            </a:lnSpc>
            <a:spcBef>
              <a:spcPct val="0"/>
            </a:spcBef>
            <a:spcAft>
              <a:spcPct val="35000"/>
            </a:spcAft>
          </a:pPr>
          <a:r>
            <a:rPr lang="fi-FI" sz="1300" kern="1200" dirty="0" smtClean="0"/>
            <a:t>Lapsuuden itseisarvo</a:t>
          </a:r>
          <a:endParaRPr lang="fi-FI" sz="1300" kern="1200" dirty="0"/>
        </a:p>
      </dsp:txBody>
      <dsp:txXfrm>
        <a:off x="3038788" y="3607846"/>
        <a:ext cx="1889847" cy="1472440"/>
      </dsp:txXfrm>
    </dsp:sp>
    <dsp:sp modelId="{71A59DBA-4EDC-4DAC-928F-2857DF35D881}">
      <dsp:nvSpPr>
        <dsp:cNvPr id="0" name=""/>
        <dsp:cNvSpPr/>
      </dsp:nvSpPr>
      <dsp:spPr>
        <a:xfrm>
          <a:off x="730424" y="2743746"/>
          <a:ext cx="1791564" cy="1736072"/>
        </a:xfrm>
        <a:prstGeom prst="ellipse">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lvl="0" algn="ctr" defTabSz="577850">
            <a:lnSpc>
              <a:spcPct val="90000"/>
            </a:lnSpc>
            <a:spcBef>
              <a:spcPct val="0"/>
            </a:spcBef>
            <a:spcAft>
              <a:spcPct val="35000"/>
            </a:spcAft>
          </a:pPr>
          <a:r>
            <a:rPr lang="fi-FI" sz="1300" kern="1200" dirty="0" smtClean="0"/>
            <a:t>Ihmisenä kasvaminen</a:t>
          </a:r>
          <a:endParaRPr lang="fi-FI" sz="1300" kern="1200" dirty="0"/>
        </a:p>
      </dsp:txBody>
      <dsp:txXfrm>
        <a:off x="730424" y="2743746"/>
        <a:ext cx="1791564" cy="1736072"/>
      </dsp:txXfrm>
    </dsp:sp>
    <dsp:sp modelId="{907F21DD-5D15-4F1F-946A-A9720E9831A2}">
      <dsp:nvSpPr>
        <dsp:cNvPr id="0" name=""/>
        <dsp:cNvSpPr/>
      </dsp:nvSpPr>
      <dsp:spPr>
        <a:xfrm>
          <a:off x="806542" y="432048"/>
          <a:ext cx="1775112" cy="1623458"/>
        </a:xfrm>
        <a:prstGeom prst="ellipse">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lvl="0" algn="ctr" defTabSz="577850">
            <a:lnSpc>
              <a:spcPct val="90000"/>
            </a:lnSpc>
            <a:spcBef>
              <a:spcPct val="0"/>
            </a:spcBef>
            <a:spcAft>
              <a:spcPct val="35000"/>
            </a:spcAft>
          </a:pPr>
          <a:r>
            <a:rPr lang="fi-FI" sz="1300" kern="1200" dirty="0" smtClean="0"/>
            <a:t>Lapsen oikeudet</a:t>
          </a:r>
          <a:endParaRPr lang="fi-FI" sz="1300" kern="1200" dirty="0"/>
        </a:p>
      </dsp:txBody>
      <dsp:txXfrm>
        <a:off x="806542" y="432048"/>
        <a:ext cx="1775112" cy="1623458"/>
      </dsp:txXfrm>
    </dsp:sp>
  </dsp:spTree>
</dsp:drawing>
</file>

<file path=ppt/diagrams/layout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B2B5A95-4FC9-4076-8CE0-D723E525B8F6}" type="datetimeFigureOut">
              <a:rPr lang="fi-FI" smtClean="0"/>
              <a:pPr/>
              <a:t>4.8.2021</a:t>
            </a:fld>
            <a:endParaRPr lang="fi-FI"/>
          </a:p>
        </p:txBody>
      </p:sp>
      <p:sp>
        <p:nvSpPr>
          <p:cNvPr id="4" name="Dian kuvan paikkamerkki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6" name="Alatunnisteen paikkamerkki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E748F73-FE2E-4BBF-9048-CE9DAFCCD00F}" type="slidenum">
              <a:rPr lang="fi-FI" smtClean="0"/>
              <a:pPr/>
              <a:t>‹#›</a:t>
            </a:fld>
            <a:endParaRPr lang="fi-FI"/>
          </a:p>
        </p:txBody>
      </p:sp>
    </p:spTree>
    <p:extLst>
      <p:ext uri="{BB962C8B-B14F-4D97-AF65-F5344CB8AC3E}">
        <p14:creationId xmlns:p14="http://schemas.microsoft.com/office/powerpoint/2010/main" xmlns="" val="9006506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D12D20D4-A9F9-41C7-BC2C-5D4D072B726F}" type="slidenum">
              <a:rPr lang="fi-FI" smtClean="0"/>
              <a:pPr/>
              <a:t>7</a:t>
            </a:fld>
            <a:endParaRPr lang="fi-FI" smtClean="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endParaRPr lang="fi-FI" smtClean="0"/>
          </a:p>
        </p:txBody>
      </p:sp>
    </p:spTree>
    <p:extLst>
      <p:ext uri="{BB962C8B-B14F-4D97-AF65-F5344CB8AC3E}">
        <p14:creationId xmlns:p14="http://schemas.microsoft.com/office/powerpoint/2010/main" xmlns="" val="2398676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p>
            <a:fld id="{B817ABE0-6CFE-4087-8137-043F43EE69CF}" type="slidenum">
              <a:rPr lang="fi-FI" smtClean="0"/>
              <a:pPr/>
              <a:t>8</a:t>
            </a:fld>
            <a:endParaRPr lang="fi-FI" smtClean="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p:spPr>
        <p:txBody>
          <a:bodyPr/>
          <a:lstStyle/>
          <a:p>
            <a:pPr eaLnBrk="1" hangingPunct="1"/>
            <a:endParaRPr lang="fi-FI" smtClean="0"/>
          </a:p>
        </p:txBody>
      </p:sp>
    </p:spTree>
    <p:extLst>
      <p:ext uri="{BB962C8B-B14F-4D97-AF65-F5344CB8AC3E}">
        <p14:creationId xmlns:p14="http://schemas.microsoft.com/office/powerpoint/2010/main" xmlns="" val="17318210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14" name="Otsikko 13"/>
          <p:cNvSpPr>
            <a:spLocks noGrp="1"/>
          </p:cNvSpPr>
          <p:nvPr>
            <p:ph type="ctrTitle"/>
          </p:nvPr>
        </p:nvSpPr>
        <p:spPr>
          <a:xfrm>
            <a:off x="1432560" y="359898"/>
            <a:ext cx="7406640" cy="1472184"/>
          </a:xfrm>
        </p:spPr>
        <p:txBody>
          <a:bodyPr anchor="b"/>
          <a:lstStyle>
            <a:lvl1pPr algn="l">
              <a:defRPr/>
            </a:lvl1pPr>
            <a:extLst/>
          </a:lstStyle>
          <a:p>
            <a:r>
              <a:rPr kumimoji="0" lang="fi-FI" smtClean="0"/>
              <a:t>Muokkaa perustyyl. napsautt.</a:t>
            </a:r>
            <a:endParaRPr kumimoji="0" lang="en-US"/>
          </a:p>
        </p:txBody>
      </p:sp>
      <p:sp>
        <p:nvSpPr>
          <p:cNvPr id="22" name="Alaotsikko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i-FI" smtClean="0"/>
              <a:t>Muokkaa alaotsikon perustyyliä napsautt.</a:t>
            </a:r>
            <a:endParaRPr kumimoji="0" lang="en-US"/>
          </a:p>
        </p:txBody>
      </p:sp>
      <p:sp>
        <p:nvSpPr>
          <p:cNvPr id="7" name="Päivämäärän paikkamerkki 6"/>
          <p:cNvSpPr>
            <a:spLocks noGrp="1"/>
          </p:cNvSpPr>
          <p:nvPr>
            <p:ph type="dt" sz="half" idx="10"/>
          </p:nvPr>
        </p:nvSpPr>
        <p:spPr/>
        <p:txBody>
          <a:bodyPr/>
          <a:lstStyle>
            <a:extLst/>
          </a:lstStyle>
          <a:p>
            <a:fld id="{D04C058B-C01B-4A55-8DA6-5D808A3A412B}" type="datetimeFigureOut">
              <a:rPr lang="fi-FI" smtClean="0"/>
              <a:pPr/>
              <a:t>4.8.2021</a:t>
            </a:fld>
            <a:endParaRPr lang="fi-FI"/>
          </a:p>
        </p:txBody>
      </p:sp>
      <p:sp>
        <p:nvSpPr>
          <p:cNvPr id="20" name="Alatunnisteen paikkamerkki 19"/>
          <p:cNvSpPr>
            <a:spLocks noGrp="1"/>
          </p:cNvSpPr>
          <p:nvPr>
            <p:ph type="ftr" sz="quarter" idx="11"/>
          </p:nvPr>
        </p:nvSpPr>
        <p:spPr/>
        <p:txBody>
          <a:bodyPr/>
          <a:lstStyle>
            <a:extLst/>
          </a:lstStyle>
          <a:p>
            <a:endParaRPr lang="fi-FI"/>
          </a:p>
        </p:txBody>
      </p:sp>
      <p:sp>
        <p:nvSpPr>
          <p:cNvPr id="10" name="Dian numeron paikkamerkki 9"/>
          <p:cNvSpPr>
            <a:spLocks noGrp="1"/>
          </p:cNvSpPr>
          <p:nvPr>
            <p:ph type="sldNum" sz="quarter" idx="12"/>
          </p:nvPr>
        </p:nvSpPr>
        <p:spPr/>
        <p:txBody>
          <a:bodyPr/>
          <a:lstStyle>
            <a:extLst/>
          </a:lstStyle>
          <a:p>
            <a:fld id="{79C53F51-52EC-49CE-9657-7B1D56068F64}" type="slidenum">
              <a:rPr lang="fi-FI" smtClean="0"/>
              <a:pPr/>
              <a:t>‹#›</a:t>
            </a:fld>
            <a:endParaRPr lang="fi-FI"/>
          </a:p>
        </p:txBody>
      </p:sp>
      <p:sp>
        <p:nvSpPr>
          <p:cNvPr id="8" name="Ellipsi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i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extLst/>
          </a:lstStyle>
          <a:p>
            <a:r>
              <a:rPr kumimoji="0" lang="fi-FI" smtClean="0"/>
              <a:t>Muokkaa perustyyl. napsautt.</a:t>
            </a:r>
            <a:endParaRPr kumimoji="0" lang="en-US"/>
          </a:p>
        </p:txBody>
      </p:sp>
      <p:sp>
        <p:nvSpPr>
          <p:cNvPr id="3" name="Pystysuoran tekstin paikkamerkki 2"/>
          <p:cNvSpPr>
            <a:spLocks noGrp="1"/>
          </p:cNvSpPr>
          <p:nvPr>
            <p:ph type="body" orient="vert" idx="1"/>
          </p:nvPr>
        </p:nvSpPr>
        <p:spPr/>
        <p:txBody>
          <a:bodyPr vert="eaVert"/>
          <a:lstStyle>
            <a:extLst/>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4" name="Päivämäärän paikkamerkki 3"/>
          <p:cNvSpPr>
            <a:spLocks noGrp="1"/>
          </p:cNvSpPr>
          <p:nvPr>
            <p:ph type="dt" sz="half" idx="10"/>
          </p:nvPr>
        </p:nvSpPr>
        <p:spPr/>
        <p:txBody>
          <a:bodyPr/>
          <a:lstStyle>
            <a:extLst/>
          </a:lstStyle>
          <a:p>
            <a:fld id="{D04C058B-C01B-4A55-8DA6-5D808A3A412B}" type="datetimeFigureOut">
              <a:rPr lang="fi-FI" smtClean="0"/>
              <a:pPr/>
              <a:t>4.8.2021</a:t>
            </a:fld>
            <a:endParaRPr lang="fi-FI"/>
          </a:p>
        </p:txBody>
      </p:sp>
      <p:sp>
        <p:nvSpPr>
          <p:cNvPr id="5" name="Alatunnisteen paikkamerkki 4"/>
          <p:cNvSpPr>
            <a:spLocks noGrp="1"/>
          </p:cNvSpPr>
          <p:nvPr>
            <p:ph type="ftr" sz="quarter" idx="11"/>
          </p:nvPr>
        </p:nvSpPr>
        <p:spPr/>
        <p:txBody>
          <a:bodyPr/>
          <a:lstStyle>
            <a:extLst/>
          </a:lstStyle>
          <a:p>
            <a:endParaRPr lang="fi-FI"/>
          </a:p>
        </p:txBody>
      </p:sp>
      <p:sp>
        <p:nvSpPr>
          <p:cNvPr id="6" name="Dian numeron paikkamerkki 5"/>
          <p:cNvSpPr>
            <a:spLocks noGrp="1"/>
          </p:cNvSpPr>
          <p:nvPr>
            <p:ph type="sldNum" sz="quarter" idx="12"/>
          </p:nvPr>
        </p:nvSpPr>
        <p:spPr/>
        <p:txBody>
          <a:bodyPr/>
          <a:lstStyle>
            <a:extLst/>
          </a:lstStyle>
          <a:p>
            <a:fld id="{79C53F51-52EC-49CE-9657-7B1D56068F64}" type="slidenum">
              <a:rPr lang="fi-FI" smtClean="0"/>
              <a:pPr/>
              <a:t>‹#›</a:t>
            </a:fld>
            <a:endParaRPr lang="fi-FI"/>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6858000" y="274639"/>
            <a:ext cx="1828800" cy="5851525"/>
          </a:xfrm>
        </p:spPr>
        <p:txBody>
          <a:bodyPr vert="eaVert"/>
          <a:lstStyle>
            <a:extLst/>
          </a:lstStyle>
          <a:p>
            <a:r>
              <a:rPr kumimoji="0" lang="fi-FI" smtClean="0"/>
              <a:t>Muokkaa perustyyl. napsautt.</a:t>
            </a:r>
            <a:endParaRPr kumimoji="0" lang="en-US"/>
          </a:p>
        </p:txBody>
      </p:sp>
      <p:sp>
        <p:nvSpPr>
          <p:cNvPr id="3" name="Pystysuoran tekstin paikkamerkki 2"/>
          <p:cNvSpPr>
            <a:spLocks noGrp="1"/>
          </p:cNvSpPr>
          <p:nvPr>
            <p:ph type="body" orient="vert" idx="1"/>
          </p:nvPr>
        </p:nvSpPr>
        <p:spPr>
          <a:xfrm>
            <a:off x="1143000" y="274640"/>
            <a:ext cx="5562600" cy="5851525"/>
          </a:xfrm>
        </p:spPr>
        <p:txBody>
          <a:bodyPr vert="eaVert"/>
          <a:lstStyle>
            <a:extLst/>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4" name="Päivämäärän paikkamerkki 3"/>
          <p:cNvSpPr>
            <a:spLocks noGrp="1"/>
          </p:cNvSpPr>
          <p:nvPr>
            <p:ph type="dt" sz="half" idx="10"/>
          </p:nvPr>
        </p:nvSpPr>
        <p:spPr/>
        <p:txBody>
          <a:bodyPr/>
          <a:lstStyle>
            <a:extLst/>
          </a:lstStyle>
          <a:p>
            <a:fld id="{D04C058B-C01B-4A55-8DA6-5D808A3A412B}" type="datetimeFigureOut">
              <a:rPr lang="fi-FI" smtClean="0"/>
              <a:pPr/>
              <a:t>4.8.2021</a:t>
            </a:fld>
            <a:endParaRPr lang="fi-FI"/>
          </a:p>
        </p:txBody>
      </p:sp>
      <p:sp>
        <p:nvSpPr>
          <p:cNvPr id="5" name="Alatunnisteen paikkamerkki 4"/>
          <p:cNvSpPr>
            <a:spLocks noGrp="1"/>
          </p:cNvSpPr>
          <p:nvPr>
            <p:ph type="ftr" sz="quarter" idx="11"/>
          </p:nvPr>
        </p:nvSpPr>
        <p:spPr/>
        <p:txBody>
          <a:bodyPr/>
          <a:lstStyle>
            <a:extLst/>
          </a:lstStyle>
          <a:p>
            <a:endParaRPr lang="fi-FI"/>
          </a:p>
        </p:txBody>
      </p:sp>
      <p:sp>
        <p:nvSpPr>
          <p:cNvPr id="6" name="Dian numeron paikkamerkki 5"/>
          <p:cNvSpPr>
            <a:spLocks noGrp="1"/>
          </p:cNvSpPr>
          <p:nvPr>
            <p:ph type="sldNum" sz="quarter" idx="12"/>
          </p:nvPr>
        </p:nvSpPr>
        <p:spPr/>
        <p:txBody>
          <a:bodyPr/>
          <a:lstStyle>
            <a:extLst/>
          </a:lstStyle>
          <a:p>
            <a:fld id="{79C53F51-52EC-49CE-9657-7B1D56068F64}" type="slidenum">
              <a:rPr lang="fi-FI" smtClean="0"/>
              <a:pPr/>
              <a:t>‹#›</a:t>
            </a:fld>
            <a:endParaRPr lang="fi-FI"/>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extLst/>
          </a:lstStyle>
          <a:p>
            <a:r>
              <a:rPr kumimoji="0" lang="fi-FI" smtClean="0"/>
              <a:t>Muokkaa perustyyl. napsautt.</a:t>
            </a:r>
            <a:endParaRPr kumimoji="0" lang="en-US"/>
          </a:p>
        </p:txBody>
      </p:sp>
      <p:sp>
        <p:nvSpPr>
          <p:cNvPr id="3" name="Sisällön paikkamerkki 2"/>
          <p:cNvSpPr>
            <a:spLocks noGrp="1"/>
          </p:cNvSpPr>
          <p:nvPr>
            <p:ph idx="1"/>
          </p:nvPr>
        </p:nvSpPr>
        <p:spPr/>
        <p:txBody>
          <a:bodyPr/>
          <a:lstStyle>
            <a:extLst/>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4" name="Päivämäärän paikkamerkki 3"/>
          <p:cNvSpPr>
            <a:spLocks noGrp="1"/>
          </p:cNvSpPr>
          <p:nvPr>
            <p:ph type="dt" sz="half" idx="10"/>
          </p:nvPr>
        </p:nvSpPr>
        <p:spPr/>
        <p:txBody>
          <a:bodyPr/>
          <a:lstStyle>
            <a:extLst/>
          </a:lstStyle>
          <a:p>
            <a:fld id="{D04C058B-C01B-4A55-8DA6-5D808A3A412B}" type="datetimeFigureOut">
              <a:rPr lang="fi-FI" smtClean="0"/>
              <a:pPr/>
              <a:t>4.8.2021</a:t>
            </a:fld>
            <a:endParaRPr lang="fi-FI"/>
          </a:p>
        </p:txBody>
      </p:sp>
      <p:sp>
        <p:nvSpPr>
          <p:cNvPr id="5" name="Alatunnisteen paikkamerkki 4"/>
          <p:cNvSpPr>
            <a:spLocks noGrp="1"/>
          </p:cNvSpPr>
          <p:nvPr>
            <p:ph type="ftr" sz="quarter" idx="11"/>
          </p:nvPr>
        </p:nvSpPr>
        <p:spPr/>
        <p:txBody>
          <a:bodyPr/>
          <a:lstStyle>
            <a:extLst/>
          </a:lstStyle>
          <a:p>
            <a:endParaRPr lang="fi-FI"/>
          </a:p>
        </p:txBody>
      </p:sp>
      <p:sp>
        <p:nvSpPr>
          <p:cNvPr id="6" name="Dian numeron paikkamerkki 5"/>
          <p:cNvSpPr>
            <a:spLocks noGrp="1"/>
          </p:cNvSpPr>
          <p:nvPr>
            <p:ph type="sldNum" sz="quarter" idx="12"/>
          </p:nvPr>
        </p:nvSpPr>
        <p:spPr/>
        <p:txBody>
          <a:bodyPr/>
          <a:lstStyle>
            <a:extLst/>
          </a:lstStyle>
          <a:p>
            <a:fld id="{79C53F51-52EC-49CE-9657-7B1D56068F64}" type="slidenum">
              <a:rPr lang="fi-FI" smtClean="0"/>
              <a:pPr/>
              <a:t>‹#›</a:t>
            </a:fld>
            <a:endParaRPr lang="fi-FI"/>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Osan ylätunniste">
    <p:spTree>
      <p:nvGrpSpPr>
        <p:cNvPr id="1" name=""/>
        <p:cNvGrpSpPr/>
        <p:nvPr/>
      </p:nvGrpSpPr>
      <p:grpSpPr>
        <a:xfrm>
          <a:off x="0" y="0"/>
          <a:ext cx="0" cy="0"/>
          <a:chOff x="0" y="0"/>
          <a:chExt cx="0" cy="0"/>
        </a:xfrm>
      </p:grpSpPr>
      <p:sp>
        <p:nvSpPr>
          <p:cNvPr id="7" name="Suorakulmio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Otsikko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fi-FI" smtClean="0"/>
              <a:t>Muokkaa perustyyl. napsautt.</a:t>
            </a:r>
            <a:endParaRPr kumimoji="0" lang="en-US"/>
          </a:p>
        </p:txBody>
      </p:sp>
      <p:sp>
        <p:nvSpPr>
          <p:cNvPr id="3" name="Tekstin paikkamerkki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i-FI" smtClean="0"/>
              <a:t>Muokkaa tekstin perustyylejä napsauttamalla</a:t>
            </a:r>
          </a:p>
        </p:txBody>
      </p:sp>
      <p:sp>
        <p:nvSpPr>
          <p:cNvPr id="4" name="Päivämäärän paikkamerkki 3"/>
          <p:cNvSpPr>
            <a:spLocks noGrp="1"/>
          </p:cNvSpPr>
          <p:nvPr>
            <p:ph type="dt" sz="half" idx="10"/>
          </p:nvPr>
        </p:nvSpPr>
        <p:spPr/>
        <p:txBody>
          <a:bodyPr/>
          <a:lstStyle>
            <a:extLst/>
          </a:lstStyle>
          <a:p>
            <a:fld id="{D04C058B-C01B-4A55-8DA6-5D808A3A412B}" type="datetimeFigureOut">
              <a:rPr lang="fi-FI" smtClean="0"/>
              <a:pPr/>
              <a:t>4.8.2021</a:t>
            </a:fld>
            <a:endParaRPr lang="fi-FI"/>
          </a:p>
        </p:txBody>
      </p:sp>
      <p:sp>
        <p:nvSpPr>
          <p:cNvPr id="5" name="Alatunnisteen paikkamerkki 4"/>
          <p:cNvSpPr>
            <a:spLocks noGrp="1"/>
          </p:cNvSpPr>
          <p:nvPr>
            <p:ph type="ftr" sz="quarter" idx="11"/>
          </p:nvPr>
        </p:nvSpPr>
        <p:spPr/>
        <p:txBody>
          <a:bodyPr/>
          <a:lstStyle>
            <a:extLst/>
          </a:lstStyle>
          <a:p>
            <a:endParaRPr lang="fi-FI"/>
          </a:p>
        </p:txBody>
      </p:sp>
      <p:sp>
        <p:nvSpPr>
          <p:cNvPr id="6" name="Dian numeron paikkamerkki 5"/>
          <p:cNvSpPr>
            <a:spLocks noGrp="1"/>
          </p:cNvSpPr>
          <p:nvPr>
            <p:ph type="sldNum" sz="quarter" idx="12"/>
          </p:nvPr>
        </p:nvSpPr>
        <p:spPr/>
        <p:txBody>
          <a:bodyPr/>
          <a:lstStyle>
            <a:extLst/>
          </a:lstStyle>
          <a:p>
            <a:fld id="{79C53F51-52EC-49CE-9657-7B1D56068F64}" type="slidenum">
              <a:rPr lang="fi-FI" smtClean="0"/>
              <a:pPr/>
              <a:t>‹#›</a:t>
            </a:fld>
            <a:endParaRPr lang="fi-FI"/>
          </a:p>
        </p:txBody>
      </p:sp>
      <p:sp>
        <p:nvSpPr>
          <p:cNvPr id="10" name="Suorakulmio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i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i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a:xfrm>
            <a:off x="1435608" y="274320"/>
            <a:ext cx="7498080" cy="1143000"/>
          </a:xfrm>
        </p:spPr>
        <p:txBody>
          <a:bodyPr/>
          <a:lstStyle>
            <a:extLst/>
          </a:lstStyle>
          <a:p>
            <a:r>
              <a:rPr kumimoji="0" lang="fi-FI" smtClean="0"/>
              <a:t>Muokkaa perustyyl. napsautt.</a:t>
            </a:r>
            <a:endParaRPr kumimoji="0" lang="en-US"/>
          </a:p>
        </p:txBody>
      </p:sp>
      <p:sp>
        <p:nvSpPr>
          <p:cNvPr id="3" name="Sisällön paikkamerkki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4" name="Sisällön paikkamerkki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5" name="Päivämäärän paikkamerkki 4"/>
          <p:cNvSpPr>
            <a:spLocks noGrp="1"/>
          </p:cNvSpPr>
          <p:nvPr>
            <p:ph type="dt" sz="half" idx="10"/>
          </p:nvPr>
        </p:nvSpPr>
        <p:spPr/>
        <p:txBody>
          <a:bodyPr/>
          <a:lstStyle>
            <a:extLst/>
          </a:lstStyle>
          <a:p>
            <a:fld id="{D04C058B-C01B-4A55-8DA6-5D808A3A412B}" type="datetimeFigureOut">
              <a:rPr lang="fi-FI" smtClean="0"/>
              <a:pPr/>
              <a:t>4.8.2021</a:t>
            </a:fld>
            <a:endParaRPr lang="fi-FI"/>
          </a:p>
        </p:txBody>
      </p:sp>
      <p:sp>
        <p:nvSpPr>
          <p:cNvPr id="6" name="Alatunnisteen paikkamerkki 5"/>
          <p:cNvSpPr>
            <a:spLocks noGrp="1"/>
          </p:cNvSpPr>
          <p:nvPr>
            <p:ph type="ftr" sz="quarter" idx="11"/>
          </p:nvPr>
        </p:nvSpPr>
        <p:spPr/>
        <p:txBody>
          <a:bodyPr/>
          <a:lstStyle>
            <a:extLst/>
          </a:lstStyle>
          <a:p>
            <a:endParaRPr lang="fi-FI"/>
          </a:p>
        </p:txBody>
      </p:sp>
      <p:sp>
        <p:nvSpPr>
          <p:cNvPr id="7" name="Dian numeron paikkamerkki 6"/>
          <p:cNvSpPr>
            <a:spLocks noGrp="1"/>
          </p:cNvSpPr>
          <p:nvPr>
            <p:ph type="sldNum" sz="quarter" idx="12"/>
          </p:nvPr>
        </p:nvSpPr>
        <p:spPr/>
        <p:txBody>
          <a:bodyPr/>
          <a:lstStyle>
            <a:extLst/>
          </a:lstStyle>
          <a:p>
            <a:fld id="{79C53F51-52EC-49CE-9657-7B1D56068F64}" type="slidenum">
              <a:rPr lang="fi-FI" smtClean="0"/>
              <a:pPr/>
              <a:t>‹#›</a:t>
            </a:fld>
            <a:endParaRPr lang="fi-FI"/>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fi-FI" smtClean="0"/>
              <a:t>Muokkaa perustyyl. napsautt.</a:t>
            </a:r>
            <a:endParaRPr kumimoji="0" lang="en-US"/>
          </a:p>
        </p:txBody>
      </p:sp>
      <p:sp>
        <p:nvSpPr>
          <p:cNvPr id="3" name="Tekstin paikkamerkki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i-FI" smtClean="0"/>
              <a:t>Muokkaa tekstin perustyylejä napsauttamalla</a:t>
            </a:r>
          </a:p>
        </p:txBody>
      </p:sp>
      <p:sp>
        <p:nvSpPr>
          <p:cNvPr id="4" name="Tekstin paikkamerkki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i-FI" smtClean="0"/>
              <a:t>Muokkaa tekstin perustyylejä napsauttamalla</a:t>
            </a:r>
          </a:p>
        </p:txBody>
      </p:sp>
      <p:sp>
        <p:nvSpPr>
          <p:cNvPr id="5" name="Sisällön paikkamerkki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6" name="Sisällön paikkamerkki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7" name="Päivämäärän paikkamerkki 6"/>
          <p:cNvSpPr>
            <a:spLocks noGrp="1"/>
          </p:cNvSpPr>
          <p:nvPr>
            <p:ph type="dt" sz="half" idx="10"/>
          </p:nvPr>
        </p:nvSpPr>
        <p:spPr/>
        <p:txBody>
          <a:bodyPr/>
          <a:lstStyle>
            <a:extLst/>
          </a:lstStyle>
          <a:p>
            <a:fld id="{D04C058B-C01B-4A55-8DA6-5D808A3A412B}" type="datetimeFigureOut">
              <a:rPr lang="fi-FI" smtClean="0"/>
              <a:pPr/>
              <a:t>4.8.2021</a:t>
            </a:fld>
            <a:endParaRPr lang="fi-FI"/>
          </a:p>
        </p:txBody>
      </p:sp>
      <p:sp>
        <p:nvSpPr>
          <p:cNvPr id="8" name="Alatunnisteen paikkamerkki 7"/>
          <p:cNvSpPr>
            <a:spLocks noGrp="1"/>
          </p:cNvSpPr>
          <p:nvPr>
            <p:ph type="ftr" sz="quarter" idx="11"/>
          </p:nvPr>
        </p:nvSpPr>
        <p:spPr/>
        <p:txBody>
          <a:bodyPr/>
          <a:lstStyle>
            <a:extLst/>
          </a:lstStyle>
          <a:p>
            <a:endParaRPr lang="fi-FI"/>
          </a:p>
        </p:txBody>
      </p:sp>
      <p:sp>
        <p:nvSpPr>
          <p:cNvPr id="9" name="Dian numeron paikkamerkki 8"/>
          <p:cNvSpPr>
            <a:spLocks noGrp="1"/>
          </p:cNvSpPr>
          <p:nvPr>
            <p:ph type="sldNum" sz="quarter" idx="12"/>
          </p:nvPr>
        </p:nvSpPr>
        <p:spPr/>
        <p:txBody>
          <a:bodyPr/>
          <a:lstStyle>
            <a:extLst/>
          </a:lstStyle>
          <a:p>
            <a:fld id="{79C53F51-52EC-49CE-9657-7B1D56068F64}" type="slidenum">
              <a:rPr lang="fi-FI" smtClean="0"/>
              <a:pPr/>
              <a:t>‹#›</a:t>
            </a:fld>
            <a:endParaRPr lang="fi-FI"/>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a:xfrm>
            <a:off x="1435608" y="274320"/>
            <a:ext cx="7498080" cy="1143000"/>
          </a:xfrm>
        </p:spPr>
        <p:txBody>
          <a:bodyPr anchor="ctr"/>
          <a:lstStyle>
            <a:extLst/>
          </a:lstStyle>
          <a:p>
            <a:r>
              <a:rPr kumimoji="0" lang="fi-FI" smtClean="0"/>
              <a:t>Muokkaa perustyyl. napsautt.</a:t>
            </a:r>
            <a:endParaRPr kumimoji="0" lang="en-US"/>
          </a:p>
        </p:txBody>
      </p:sp>
      <p:sp>
        <p:nvSpPr>
          <p:cNvPr id="3" name="Päivämäärän paikkamerkki 2"/>
          <p:cNvSpPr>
            <a:spLocks noGrp="1"/>
          </p:cNvSpPr>
          <p:nvPr>
            <p:ph type="dt" sz="half" idx="10"/>
          </p:nvPr>
        </p:nvSpPr>
        <p:spPr/>
        <p:txBody>
          <a:bodyPr/>
          <a:lstStyle>
            <a:extLst/>
          </a:lstStyle>
          <a:p>
            <a:fld id="{D04C058B-C01B-4A55-8DA6-5D808A3A412B}" type="datetimeFigureOut">
              <a:rPr lang="fi-FI" smtClean="0"/>
              <a:pPr/>
              <a:t>4.8.2021</a:t>
            </a:fld>
            <a:endParaRPr lang="fi-FI"/>
          </a:p>
        </p:txBody>
      </p:sp>
      <p:sp>
        <p:nvSpPr>
          <p:cNvPr id="4" name="Alatunnisteen paikkamerkki 3"/>
          <p:cNvSpPr>
            <a:spLocks noGrp="1"/>
          </p:cNvSpPr>
          <p:nvPr>
            <p:ph type="ftr" sz="quarter" idx="11"/>
          </p:nvPr>
        </p:nvSpPr>
        <p:spPr/>
        <p:txBody>
          <a:bodyPr/>
          <a:lstStyle>
            <a:extLst/>
          </a:lstStyle>
          <a:p>
            <a:endParaRPr lang="fi-FI"/>
          </a:p>
        </p:txBody>
      </p:sp>
      <p:sp>
        <p:nvSpPr>
          <p:cNvPr id="5" name="Dian numeron paikkamerkki 4"/>
          <p:cNvSpPr>
            <a:spLocks noGrp="1"/>
          </p:cNvSpPr>
          <p:nvPr>
            <p:ph type="sldNum" sz="quarter" idx="12"/>
          </p:nvPr>
        </p:nvSpPr>
        <p:spPr/>
        <p:txBody>
          <a:bodyPr/>
          <a:lstStyle>
            <a:extLst/>
          </a:lstStyle>
          <a:p>
            <a:fld id="{79C53F51-52EC-49CE-9657-7B1D56068F64}" type="slidenum">
              <a:rPr lang="fi-FI" smtClean="0"/>
              <a:pPr/>
              <a:t>‹#›</a:t>
            </a:fld>
            <a:endParaRPr lang="fi-FI"/>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Tyhjä">
    <p:spTree>
      <p:nvGrpSpPr>
        <p:cNvPr id="1" name=""/>
        <p:cNvGrpSpPr/>
        <p:nvPr/>
      </p:nvGrpSpPr>
      <p:grpSpPr>
        <a:xfrm>
          <a:off x="0" y="0"/>
          <a:ext cx="0" cy="0"/>
          <a:chOff x="0" y="0"/>
          <a:chExt cx="0" cy="0"/>
        </a:xfrm>
      </p:grpSpPr>
      <p:sp>
        <p:nvSpPr>
          <p:cNvPr id="5" name="Suorakulmio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Päivämäärän paikkamerkki 1"/>
          <p:cNvSpPr>
            <a:spLocks noGrp="1"/>
          </p:cNvSpPr>
          <p:nvPr>
            <p:ph type="dt" sz="half" idx="10"/>
          </p:nvPr>
        </p:nvSpPr>
        <p:spPr/>
        <p:txBody>
          <a:bodyPr/>
          <a:lstStyle>
            <a:extLst/>
          </a:lstStyle>
          <a:p>
            <a:fld id="{D04C058B-C01B-4A55-8DA6-5D808A3A412B}" type="datetimeFigureOut">
              <a:rPr lang="fi-FI" smtClean="0"/>
              <a:pPr/>
              <a:t>4.8.2021</a:t>
            </a:fld>
            <a:endParaRPr lang="fi-FI"/>
          </a:p>
        </p:txBody>
      </p:sp>
      <p:sp>
        <p:nvSpPr>
          <p:cNvPr id="3" name="Alatunnisteen paikkamerkki 2"/>
          <p:cNvSpPr>
            <a:spLocks noGrp="1"/>
          </p:cNvSpPr>
          <p:nvPr>
            <p:ph type="ftr" sz="quarter" idx="11"/>
          </p:nvPr>
        </p:nvSpPr>
        <p:spPr/>
        <p:txBody>
          <a:bodyPr/>
          <a:lstStyle>
            <a:extLst/>
          </a:lstStyle>
          <a:p>
            <a:endParaRPr lang="fi-FI"/>
          </a:p>
        </p:txBody>
      </p:sp>
      <p:sp>
        <p:nvSpPr>
          <p:cNvPr id="4" name="Dian numeron paikkamerkki 3"/>
          <p:cNvSpPr>
            <a:spLocks noGrp="1"/>
          </p:cNvSpPr>
          <p:nvPr>
            <p:ph type="sldNum" sz="quarter" idx="12"/>
          </p:nvPr>
        </p:nvSpPr>
        <p:spPr/>
        <p:txBody>
          <a:bodyPr/>
          <a:lstStyle>
            <a:extLst/>
          </a:lstStyle>
          <a:p>
            <a:fld id="{79C53F51-52EC-49CE-9657-7B1D56068F64}" type="slidenum">
              <a:rPr lang="fi-FI" smtClean="0"/>
              <a:pPr/>
              <a:t>‹#›</a:t>
            </a:fld>
            <a:endParaRPr lang="fi-FI"/>
          </a:p>
        </p:txBody>
      </p:sp>
      <p:sp>
        <p:nvSpPr>
          <p:cNvPr id="6" name="Suorakulmio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fi-FI" smtClean="0"/>
              <a:t>Muokkaa perustyyl. napsautt.</a:t>
            </a:r>
            <a:endParaRPr kumimoji="0" lang="en-US"/>
          </a:p>
        </p:txBody>
      </p:sp>
      <p:sp>
        <p:nvSpPr>
          <p:cNvPr id="3" name="Tekstin paikkamerkki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fi-FI" smtClean="0"/>
              <a:t>Muokkaa tekstin perustyylejä napsauttamalla</a:t>
            </a:r>
          </a:p>
        </p:txBody>
      </p:sp>
      <p:sp>
        <p:nvSpPr>
          <p:cNvPr id="4" name="Sisällön paikkamerkki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i-FI" smtClean="0"/>
              <a:t>Muokkaa tekstin perustyylejä napsauttamalla</a:t>
            </a:r>
          </a:p>
          <a:p>
            <a:pPr lvl="1" eaLnBrk="1" latinLnBrk="0" hangingPunct="1"/>
            <a:r>
              <a:rPr lang="fi-FI" smtClean="0"/>
              <a:t>toinen taso</a:t>
            </a:r>
          </a:p>
          <a:p>
            <a:pPr lvl="2" eaLnBrk="1" latinLnBrk="0" hangingPunct="1"/>
            <a:r>
              <a:rPr lang="fi-FI" smtClean="0"/>
              <a:t>kolmas taso</a:t>
            </a:r>
          </a:p>
          <a:p>
            <a:pPr lvl="3" eaLnBrk="1" latinLnBrk="0" hangingPunct="1"/>
            <a:r>
              <a:rPr lang="fi-FI" smtClean="0"/>
              <a:t>neljäs taso</a:t>
            </a:r>
          </a:p>
          <a:p>
            <a:pPr lvl="4" eaLnBrk="1" latinLnBrk="0" hangingPunct="1"/>
            <a:r>
              <a:rPr lang="fi-FI" smtClean="0"/>
              <a:t>viides taso</a:t>
            </a:r>
            <a:endParaRPr kumimoji="0" lang="en-US"/>
          </a:p>
        </p:txBody>
      </p:sp>
      <p:sp>
        <p:nvSpPr>
          <p:cNvPr id="5" name="Päivämäärän paikkamerkki 4"/>
          <p:cNvSpPr>
            <a:spLocks noGrp="1"/>
          </p:cNvSpPr>
          <p:nvPr>
            <p:ph type="dt" sz="half" idx="10"/>
          </p:nvPr>
        </p:nvSpPr>
        <p:spPr/>
        <p:txBody>
          <a:bodyPr/>
          <a:lstStyle>
            <a:extLst/>
          </a:lstStyle>
          <a:p>
            <a:fld id="{D04C058B-C01B-4A55-8DA6-5D808A3A412B}" type="datetimeFigureOut">
              <a:rPr lang="fi-FI" smtClean="0"/>
              <a:pPr/>
              <a:t>4.8.2021</a:t>
            </a:fld>
            <a:endParaRPr lang="fi-FI"/>
          </a:p>
        </p:txBody>
      </p:sp>
      <p:sp>
        <p:nvSpPr>
          <p:cNvPr id="6" name="Alatunnisteen paikkamerkki 5"/>
          <p:cNvSpPr>
            <a:spLocks noGrp="1"/>
          </p:cNvSpPr>
          <p:nvPr>
            <p:ph type="ftr" sz="quarter" idx="11"/>
          </p:nvPr>
        </p:nvSpPr>
        <p:spPr/>
        <p:txBody>
          <a:bodyPr/>
          <a:lstStyle>
            <a:extLst/>
          </a:lstStyle>
          <a:p>
            <a:endParaRPr lang="fi-FI"/>
          </a:p>
        </p:txBody>
      </p:sp>
      <p:sp>
        <p:nvSpPr>
          <p:cNvPr id="7" name="Dian numeron paikkamerkki 6"/>
          <p:cNvSpPr>
            <a:spLocks noGrp="1"/>
          </p:cNvSpPr>
          <p:nvPr>
            <p:ph type="sldNum" sz="quarter" idx="12"/>
          </p:nvPr>
        </p:nvSpPr>
        <p:spPr/>
        <p:txBody>
          <a:bodyPr/>
          <a:lstStyle>
            <a:extLst/>
          </a:lstStyle>
          <a:p>
            <a:fld id="{79C53F51-52EC-49CE-9657-7B1D56068F64}" type="slidenum">
              <a:rPr lang="fi-FI" smtClean="0"/>
              <a:pPr/>
              <a:t>‹#›</a:t>
            </a:fld>
            <a:endParaRPr lang="fi-FI"/>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fi-FI" smtClean="0"/>
              <a:t>Muokkaa perustyyl. napsautt.</a:t>
            </a:r>
            <a:endParaRPr kumimoji="0" lang="en-US"/>
          </a:p>
        </p:txBody>
      </p:sp>
      <p:sp>
        <p:nvSpPr>
          <p:cNvPr id="5" name="Päivämäärän paikkamerkki 4"/>
          <p:cNvSpPr>
            <a:spLocks noGrp="1"/>
          </p:cNvSpPr>
          <p:nvPr>
            <p:ph type="dt" sz="half" idx="10"/>
          </p:nvPr>
        </p:nvSpPr>
        <p:spPr/>
        <p:txBody>
          <a:bodyPr/>
          <a:lstStyle>
            <a:extLst/>
          </a:lstStyle>
          <a:p>
            <a:fld id="{D04C058B-C01B-4A55-8DA6-5D808A3A412B}" type="datetimeFigureOut">
              <a:rPr lang="fi-FI" smtClean="0"/>
              <a:pPr/>
              <a:t>4.8.2021</a:t>
            </a:fld>
            <a:endParaRPr lang="fi-FI"/>
          </a:p>
        </p:txBody>
      </p:sp>
      <p:sp>
        <p:nvSpPr>
          <p:cNvPr id="6" name="Alatunnisteen paikkamerkki 5"/>
          <p:cNvSpPr>
            <a:spLocks noGrp="1"/>
          </p:cNvSpPr>
          <p:nvPr>
            <p:ph type="ftr" sz="quarter" idx="11"/>
          </p:nvPr>
        </p:nvSpPr>
        <p:spPr/>
        <p:txBody>
          <a:bodyPr/>
          <a:lstStyle>
            <a:extLst/>
          </a:lstStyle>
          <a:p>
            <a:endParaRPr lang="fi-FI"/>
          </a:p>
        </p:txBody>
      </p:sp>
      <p:sp>
        <p:nvSpPr>
          <p:cNvPr id="7" name="Dian numeron paikkamerkki 6"/>
          <p:cNvSpPr>
            <a:spLocks noGrp="1"/>
          </p:cNvSpPr>
          <p:nvPr>
            <p:ph type="sldNum" sz="quarter" idx="12"/>
          </p:nvPr>
        </p:nvSpPr>
        <p:spPr/>
        <p:txBody>
          <a:bodyPr/>
          <a:lstStyle>
            <a:extLst/>
          </a:lstStyle>
          <a:p>
            <a:fld id="{79C53F51-52EC-49CE-9657-7B1D56068F64}" type="slidenum">
              <a:rPr lang="fi-FI" smtClean="0"/>
              <a:pPr/>
              <a:t>‹#›</a:t>
            </a:fld>
            <a:endParaRPr lang="fi-FI"/>
          </a:p>
        </p:txBody>
      </p:sp>
      <p:sp>
        <p:nvSpPr>
          <p:cNvPr id="8" name="Suorakulmio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Kuvan paikkamerkki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fi-FI" smtClean="0"/>
              <a:t>Lisää kuva napsauttamalla kuvaketta</a:t>
            </a:r>
            <a:endParaRPr kumimoji="0" lang="en-US" dirty="0"/>
          </a:p>
        </p:txBody>
      </p:sp>
      <p:sp>
        <p:nvSpPr>
          <p:cNvPr id="9" name="Vuokaavio: Prosessi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Vuokaavio: Prosessi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kstin paikkamerkki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fi-FI" smtClean="0"/>
              <a:t>Muokkaa tekstin perustyylejä napsauttamalla</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ektori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i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ngas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Suorakulmio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Otsikon paikkamerkki 4"/>
          <p:cNvSpPr>
            <a:spLocks noGrp="1"/>
          </p:cNvSpPr>
          <p:nvPr>
            <p:ph type="title"/>
          </p:nvPr>
        </p:nvSpPr>
        <p:spPr>
          <a:xfrm>
            <a:off x="1435608" y="274638"/>
            <a:ext cx="7498080" cy="1143000"/>
          </a:xfrm>
          <a:prstGeom prst="rect">
            <a:avLst/>
          </a:prstGeom>
        </p:spPr>
        <p:txBody>
          <a:bodyPr anchor="ctr">
            <a:normAutofit/>
          </a:bodyPr>
          <a:lstStyle>
            <a:extLst/>
          </a:lstStyle>
          <a:p>
            <a:r>
              <a:rPr kumimoji="0" lang="fi-FI" smtClean="0"/>
              <a:t>Muokkaa perustyyl. napsautt.</a:t>
            </a:r>
            <a:endParaRPr kumimoji="0" lang="en-US"/>
          </a:p>
        </p:txBody>
      </p:sp>
      <p:sp>
        <p:nvSpPr>
          <p:cNvPr id="9" name="Tekstin paikkamerkki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fi-FI" smtClean="0"/>
              <a:t>Muokkaa tekstin perustyylejä napsauttamalla</a:t>
            </a:r>
          </a:p>
          <a:p>
            <a:pPr lvl="1" eaLnBrk="1" latinLnBrk="0" hangingPunct="1"/>
            <a:r>
              <a:rPr kumimoji="0" lang="fi-FI" smtClean="0"/>
              <a:t>toinen taso</a:t>
            </a:r>
          </a:p>
          <a:p>
            <a:pPr lvl="2" eaLnBrk="1" latinLnBrk="0" hangingPunct="1"/>
            <a:r>
              <a:rPr kumimoji="0" lang="fi-FI" smtClean="0"/>
              <a:t>kolmas taso</a:t>
            </a:r>
          </a:p>
          <a:p>
            <a:pPr lvl="3" eaLnBrk="1" latinLnBrk="0" hangingPunct="1"/>
            <a:r>
              <a:rPr kumimoji="0" lang="fi-FI" smtClean="0"/>
              <a:t>neljäs taso</a:t>
            </a:r>
          </a:p>
          <a:p>
            <a:pPr lvl="4" eaLnBrk="1" latinLnBrk="0" hangingPunct="1"/>
            <a:r>
              <a:rPr kumimoji="0" lang="fi-FI" smtClean="0"/>
              <a:t>viides taso</a:t>
            </a:r>
            <a:endParaRPr kumimoji="0" lang="en-US"/>
          </a:p>
        </p:txBody>
      </p:sp>
      <p:sp>
        <p:nvSpPr>
          <p:cNvPr id="24" name="Päivämäärän paikkamerkki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D04C058B-C01B-4A55-8DA6-5D808A3A412B}" type="datetimeFigureOut">
              <a:rPr lang="fi-FI" smtClean="0"/>
              <a:pPr/>
              <a:t>4.8.2021</a:t>
            </a:fld>
            <a:endParaRPr lang="fi-FI"/>
          </a:p>
        </p:txBody>
      </p:sp>
      <p:sp>
        <p:nvSpPr>
          <p:cNvPr id="10" name="Alatunnisteen paikkamerkki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fi-FI"/>
          </a:p>
        </p:txBody>
      </p:sp>
      <p:sp>
        <p:nvSpPr>
          <p:cNvPr id="22" name="Dian numeron paikkamerkki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79C53F51-52EC-49CE-9657-7B1D56068F64}" type="slidenum">
              <a:rPr lang="fi-FI" smtClean="0"/>
              <a:pPr/>
              <a:t>‹#›</a:t>
            </a:fld>
            <a:endParaRPr lang="fi-FI"/>
          </a:p>
        </p:txBody>
      </p:sp>
      <p:sp>
        <p:nvSpPr>
          <p:cNvPr id="15" name="Suorakulmio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hyperlink" Target="http://padlet.com/tikamykk/lastensuojelu" TargetMode="Externa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hyperlink" Target="http://padlet.com/tikamykk/lastensuojelu" TargetMode="Externa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hyperlink" Target="https://www.thl.fi/fi/web/lastensuojelun-kasikirja/lomakkeet/lastensuojeluilmoitus" TargetMode="Externa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a:xfrm>
            <a:off x="1403648" y="1772816"/>
            <a:ext cx="7406640" cy="1472184"/>
          </a:xfrm>
        </p:spPr>
        <p:txBody>
          <a:bodyPr>
            <a:normAutofit fontScale="90000"/>
          </a:bodyPr>
          <a:lstStyle/>
          <a:p>
            <a:r>
              <a:rPr lang="fi-FI" dirty="0" smtClean="0"/>
              <a:t>Kasvatus- </a:t>
            </a:r>
            <a:r>
              <a:rPr lang="fi-FI" dirty="0"/>
              <a:t>ja ohjausalan lainsäädäntö ja </a:t>
            </a:r>
            <a:r>
              <a:rPr lang="fi-FI" dirty="0" smtClean="0"/>
              <a:t>toimintaperiaatteet, </a:t>
            </a:r>
            <a:r>
              <a:rPr lang="fi-FI" dirty="0"/>
              <a:t>1</a:t>
            </a:r>
            <a:r>
              <a:rPr lang="fi-FI" dirty="0" smtClean="0"/>
              <a:t> </a:t>
            </a:r>
            <a:r>
              <a:rPr lang="fi-FI" dirty="0"/>
              <a:t>OSP</a:t>
            </a:r>
          </a:p>
        </p:txBody>
      </p:sp>
      <p:sp>
        <p:nvSpPr>
          <p:cNvPr id="3" name="Alaotsikko 2"/>
          <p:cNvSpPr>
            <a:spLocks noGrp="1"/>
          </p:cNvSpPr>
          <p:nvPr>
            <p:ph type="subTitle" idx="1"/>
          </p:nvPr>
        </p:nvSpPr>
        <p:spPr>
          <a:xfrm>
            <a:off x="1259632" y="4509120"/>
            <a:ext cx="7406640" cy="1752600"/>
          </a:xfrm>
        </p:spPr>
        <p:txBody>
          <a:bodyPr/>
          <a:lstStyle/>
          <a:p>
            <a:r>
              <a:rPr lang="fi-FI" dirty="0" err="1" smtClean="0"/>
              <a:t>Vape</a:t>
            </a:r>
            <a:endParaRPr lang="fi-FI" dirty="0" smtClean="0"/>
          </a:p>
          <a:p>
            <a:r>
              <a:rPr lang="fi-FI" dirty="0" smtClean="0"/>
              <a:t>Timo Mykkänen</a:t>
            </a:r>
            <a:endParaRPr lang="fi-FI"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dirty="0"/>
          </a:p>
        </p:txBody>
      </p:sp>
      <p:sp>
        <p:nvSpPr>
          <p:cNvPr id="3" name="Sisällön paikkamerkki 2"/>
          <p:cNvSpPr>
            <a:spLocks noGrp="1"/>
          </p:cNvSpPr>
          <p:nvPr>
            <p:ph idx="1"/>
          </p:nvPr>
        </p:nvSpPr>
        <p:spPr/>
        <p:txBody>
          <a:bodyPr/>
          <a:lstStyle/>
          <a:p>
            <a:r>
              <a:rPr lang="fi-FI" dirty="0" smtClean="0"/>
              <a:t>Etiikka on oppiaine, jonka piirissä tutkitaan hyvää elämää</a:t>
            </a:r>
          </a:p>
          <a:p>
            <a:pPr>
              <a:buNone/>
            </a:pPr>
            <a:endParaRPr lang="fi-FI" dirty="0" smtClean="0"/>
          </a:p>
          <a:p>
            <a:r>
              <a:rPr lang="fi-FI" dirty="0" smtClean="0"/>
              <a:t>Vaikka varhaiskasvatusta säätelee lainsäädäntö, ei lainmukaisuus tarkoita aina oikeudenmukaisuutta</a:t>
            </a:r>
            <a:endParaRPr lang="fi-FI"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Varhaiskasvatus</a:t>
            </a:r>
            <a:endParaRPr lang="fi-FI" dirty="0"/>
          </a:p>
        </p:txBody>
      </p:sp>
      <p:sp>
        <p:nvSpPr>
          <p:cNvPr id="3" name="Sisällön paikkamerkki 2"/>
          <p:cNvSpPr>
            <a:spLocks noGrp="1"/>
          </p:cNvSpPr>
          <p:nvPr>
            <p:ph idx="1"/>
          </p:nvPr>
        </p:nvSpPr>
        <p:spPr/>
        <p:txBody>
          <a:bodyPr>
            <a:normAutofit/>
          </a:bodyPr>
          <a:lstStyle/>
          <a:p>
            <a:pPr>
              <a:buNone/>
            </a:pPr>
            <a:r>
              <a:rPr lang="fi-FI" dirty="0" smtClean="0"/>
              <a:t>Opetushallitus:</a:t>
            </a:r>
          </a:p>
          <a:p>
            <a:r>
              <a:rPr lang="fi-FI" dirty="0" smtClean="0"/>
              <a:t>Varhaiskasvatuksella tarkoitetaan lapsen suunnitelmallista ja tavoitteellista kasvatuksen, opetuksen ja hoidon muodostamaa kokonaisuutta, jossa painottuu erityisesti pedagogiikka. Varhaiskasvatuksen tavoitteena on tukea lapsen kasvua, kehitystä ja oppimista sekä edistää hyvinvointia.</a:t>
            </a:r>
          </a:p>
          <a:p>
            <a:endParaRPr lang="fi-FI"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p:txBody>
          <a:bodyPr>
            <a:normAutofit fontScale="92500" lnSpcReduction="20000"/>
          </a:bodyPr>
          <a:lstStyle/>
          <a:p>
            <a:r>
              <a:rPr lang="fi-FI" dirty="0" smtClean="0"/>
              <a:t>Varhaiskasvatusta voidaan järjestää päiväkodissa, perhepäivähoidossa tai muuna varhaiskasvatuksena kuten esimerkiksi kerho- ja leikkitoimintana.</a:t>
            </a:r>
          </a:p>
          <a:p>
            <a:r>
              <a:rPr lang="fi-FI" dirty="0" smtClean="0"/>
              <a:t>Jokaisella alle kouluikäisellä lapsella on oikeus saada varhaiskasvatusta. Vanhemmat päättävät lapsensa osallistumisesta varhaiskasvatukseen. Koulun aloitusta edeltävä esiopetus on toiminnallisesti varhaiskasvatusta. Esiopetukseen osallistuminen tuli velvoittavaksi 1.8.2015 alkaen.</a:t>
            </a:r>
          </a:p>
          <a:p>
            <a:endParaRPr lang="fi-FI"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Ammattiryhmät</a:t>
            </a:r>
            <a:endParaRPr lang="fi-FI" dirty="0"/>
          </a:p>
        </p:txBody>
      </p:sp>
      <p:sp>
        <p:nvSpPr>
          <p:cNvPr id="3" name="Sisällön paikkamerkki 2"/>
          <p:cNvSpPr>
            <a:spLocks noGrp="1"/>
          </p:cNvSpPr>
          <p:nvPr>
            <p:ph idx="1"/>
          </p:nvPr>
        </p:nvSpPr>
        <p:spPr/>
        <p:txBody>
          <a:bodyPr/>
          <a:lstStyle/>
          <a:p>
            <a:endParaRPr lang="fi-FI" dirty="0" smtClean="0"/>
          </a:p>
          <a:p>
            <a:r>
              <a:rPr lang="fi-FI" dirty="0" smtClean="0"/>
              <a:t>Ketä päiväkodeissa työskentelee?</a:t>
            </a:r>
          </a:p>
          <a:p>
            <a:endParaRPr lang="fi-FI" dirty="0"/>
          </a:p>
        </p:txBody>
      </p:sp>
      <p:pic>
        <p:nvPicPr>
          <p:cNvPr id="4" name="Kuva 3" descr="pappila-pk.jpg"/>
          <p:cNvPicPr>
            <a:picLocks noChangeAspect="1"/>
          </p:cNvPicPr>
          <p:nvPr/>
        </p:nvPicPr>
        <p:blipFill>
          <a:blip r:embed="rId2" cstate="print"/>
          <a:stretch>
            <a:fillRect/>
          </a:stretch>
        </p:blipFill>
        <p:spPr>
          <a:xfrm>
            <a:off x="1763688" y="3284984"/>
            <a:ext cx="6496397" cy="2139990"/>
          </a:xfrm>
          <a:prstGeom prst="rect">
            <a:avLst/>
          </a:prstGeom>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p:txBody>
          <a:bodyPr>
            <a:normAutofit fontScale="70000" lnSpcReduction="20000"/>
          </a:bodyPr>
          <a:lstStyle/>
          <a:p>
            <a:pPr>
              <a:buNone/>
            </a:pPr>
            <a:r>
              <a:rPr lang="fi-FI" dirty="0" smtClean="0"/>
              <a:t>Päiväkodin johtaja</a:t>
            </a:r>
          </a:p>
          <a:p>
            <a:pPr>
              <a:buNone/>
            </a:pPr>
            <a:endParaRPr lang="fi-FI" u="sng" dirty="0" smtClean="0"/>
          </a:p>
          <a:p>
            <a:pPr>
              <a:buNone/>
            </a:pPr>
            <a:r>
              <a:rPr lang="fi-FI" u="sng" dirty="0" smtClean="0"/>
              <a:t>Ns. kasvatushenkilöstö</a:t>
            </a:r>
          </a:p>
          <a:p>
            <a:r>
              <a:rPr lang="fi-FI" dirty="0" smtClean="0"/>
              <a:t>Varhaiskasvatuksen opettaja (lastentarhanopettaja)</a:t>
            </a:r>
          </a:p>
          <a:p>
            <a:r>
              <a:rPr lang="fi-FI" dirty="0" smtClean="0"/>
              <a:t>Varhaiskasvatuksen sosionomi</a:t>
            </a:r>
          </a:p>
          <a:p>
            <a:r>
              <a:rPr lang="fi-FI" dirty="0" smtClean="0"/>
              <a:t>Varhaiskasvatuksen lastenhoitaja</a:t>
            </a:r>
          </a:p>
          <a:p>
            <a:r>
              <a:rPr lang="fi-FI" dirty="0" smtClean="0"/>
              <a:t>Varhaiskasvatuksen erityisopettaja (erityislastentarhanopettaja)</a:t>
            </a:r>
          </a:p>
          <a:p>
            <a:pPr>
              <a:buNone/>
            </a:pPr>
            <a:endParaRPr lang="fi-FI" dirty="0" smtClean="0"/>
          </a:p>
          <a:p>
            <a:pPr>
              <a:buNone/>
            </a:pPr>
            <a:r>
              <a:rPr lang="fi-FI" u="sng" dirty="0" smtClean="0"/>
              <a:t>Ns. avustava henkilökunta</a:t>
            </a:r>
          </a:p>
          <a:p>
            <a:r>
              <a:rPr lang="fi-FI" dirty="0" smtClean="0"/>
              <a:t>Perhepäivähoitaja</a:t>
            </a:r>
          </a:p>
          <a:p>
            <a:r>
              <a:rPr lang="fi-FI" dirty="0" smtClean="0"/>
              <a:t>Ryhmäavustaja</a:t>
            </a:r>
          </a:p>
          <a:p>
            <a:r>
              <a:rPr lang="fi-FI" dirty="0" smtClean="0"/>
              <a:t>Koulunkäynnin ohjaaja</a:t>
            </a:r>
          </a:p>
          <a:p>
            <a:pPr>
              <a:buNone/>
            </a:pPr>
            <a:endParaRPr lang="fi-FI" dirty="0" smtClean="0"/>
          </a:p>
        </p:txBody>
      </p:sp>
      <p:pic>
        <p:nvPicPr>
          <p:cNvPr id="4" name="Kuva 3" descr="henkkunta.jpeg"/>
          <p:cNvPicPr>
            <a:picLocks noChangeAspect="1"/>
          </p:cNvPicPr>
          <p:nvPr/>
        </p:nvPicPr>
        <p:blipFill>
          <a:blip r:embed="rId2" cstate="print"/>
          <a:stretch>
            <a:fillRect/>
          </a:stretch>
        </p:blipFill>
        <p:spPr>
          <a:xfrm>
            <a:off x="5580112" y="4149080"/>
            <a:ext cx="3397301" cy="1656184"/>
          </a:xfrm>
          <a:prstGeom prst="rect">
            <a:avLst/>
          </a:prstGeom>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1.9.2018 lähtien</a:t>
            </a:r>
            <a:endParaRPr lang="fi-FI" dirty="0"/>
          </a:p>
        </p:txBody>
      </p:sp>
      <p:sp>
        <p:nvSpPr>
          <p:cNvPr id="3" name="Sisällön paikkamerkki 2"/>
          <p:cNvSpPr>
            <a:spLocks noGrp="1"/>
          </p:cNvSpPr>
          <p:nvPr>
            <p:ph idx="1"/>
          </p:nvPr>
        </p:nvSpPr>
        <p:spPr/>
        <p:txBody>
          <a:bodyPr/>
          <a:lstStyle/>
          <a:p>
            <a:r>
              <a:rPr lang="fi-FI" dirty="0" smtClean="0"/>
              <a:t>Jokaisessa päiväkotiryhmässä </a:t>
            </a:r>
            <a:r>
              <a:rPr lang="fi-FI" dirty="0" err="1" smtClean="0"/>
              <a:t>väh</a:t>
            </a:r>
            <a:r>
              <a:rPr lang="fi-FI" dirty="0" smtClean="0"/>
              <a:t>. yksi varhaiskasvatuksen opettaja (LTO) + esim. yksi sosionomi (tai LTO) + yksi lastenhoitaja</a:t>
            </a:r>
          </a:p>
          <a:p>
            <a:pPr>
              <a:buNone/>
            </a:pPr>
            <a:endParaRPr lang="fi-FI" dirty="0" smtClean="0"/>
          </a:p>
          <a:p>
            <a:r>
              <a:rPr lang="fi-FI" dirty="0" smtClean="0"/>
              <a:t>Siirtymäkausi vuoteen 2030 asti</a:t>
            </a:r>
            <a:endParaRPr lang="fi-FI"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Päiväkodissa…</a:t>
            </a:r>
            <a:endParaRPr lang="fi-FI" dirty="0"/>
          </a:p>
        </p:txBody>
      </p:sp>
      <p:sp>
        <p:nvSpPr>
          <p:cNvPr id="3" name="Sisällön paikkamerkki 2"/>
          <p:cNvSpPr>
            <a:spLocks noGrp="1"/>
          </p:cNvSpPr>
          <p:nvPr>
            <p:ph idx="1"/>
          </p:nvPr>
        </p:nvSpPr>
        <p:spPr/>
        <p:txBody>
          <a:bodyPr>
            <a:normAutofit/>
          </a:bodyPr>
          <a:lstStyle/>
          <a:p>
            <a:pPr>
              <a:buNone/>
            </a:pPr>
            <a:r>
              <a:rPr lang="fi-FI" dirty="0" smtClean="0"/>
              <a:t>    Yhdessä päiväkodin ryhmässä saa olla korkeintaan kolmea kasvattajaa vastaavaa määrää lapsia. Kasvattajia voi tarvittaessa olla enemmän. Tämä tarkoittaa käytännössä sitä, että:</a:t>
            </a:r>
          </a:p>
          <a:p>
            <a:r>
              <a:rPr lang="fi-FI" dirty="0" smtClean="0"/>
              <a:t>alle 3-vuotiaiden ryhmässä voi olla korkeintaan 12 lasta (1 kasvattaja / 4 lasta)</a:t>
            </a:r>
          </a:p>
          <a:p>
            <a:endParaRPr lang="fi-FI"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p:txBody>
          <a:bodyPr>
            <a:normAutofit/>
          </a:bodyPr>
          <a:lstStyle/>
          <a:p>
            <a:r>
              <a:rPr lang="fi-FI" dirty="0" smtClean="0"/>
              <a:t>yli 3-vuotiaiden ryhmässä korkeintaan </a:t>
            </a:r>
            <a:r>
              <a:rPr lang="fi-FI" dirty="0" smtClean="0"/>
              <a:t>21</a:t>
            </a:r>
            <a:r>
              <a:rPr lang="fi-FI" dirty="0" smtClean="0"/>
              <a:t> lasta (1 kasvattaja / </a:t>
            </a:r>
            <a:r>
              <a:rPr lang="fi-FI" dirty="0" smtClean="0"/>
              <a:t>7 lasta</a:t>
            </a:r>
            <a:r>
              <a:rPr lang="fi-FI" dirty="0" smtClean="0"/>
              <a:t>)</a:t>
            </a:r>
            <a:endParaRPr lang="fi-FI" dirty="0" smtClean="0"/>
          </a:p>
          <a:p>
            <a:r>
              <a:rPr lang="fi-FI" dirty="0" smtClean="0"/>
              <a:t>Yli 3-vuotiaiden osapäivähoidossa 1 kasvattaja / 13 lasta.</a:t>
            </a:r>
          </a:p>
          <a:p>
            <a:r>
              <a:rPr lang="fi-FI" dirty="0" smtClean="0"/>
              <a:t>Lasten hoito- ja kasvatustehtävään osallistuvien lukumäärässä on otettava huomioon, jos päiväkodissa on erityisen hoidon ja kasvatuksen tarpeessa olevia lapsia ellei heille ole erityistä avustajaa.</a:t>
            </a:r>
          </a:p>
          <a:p>
            <a:endParaRPr lang="fi-FI"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Perhepäivähoidossa…</a:t>
            </a:r>
            <a:endParaRPr lang="fi-FI" dirty="0"/>
          </a:p>
        </p:txBody>
      </p:sp>
      <p:sp>
        <p:nvSpPr>
          <p:cNvPr id="3" name="Sisällön paikkamerkki 2"/>
          <p:cNvSpPr>
            <a:spLocks noGrp="1"/>
          </p:cNvSpPr>
          <p:nvPr>
            <p:ph idx="1"/>
          </p:nvPr>
        </p:nvSpPr>
        <p:spPr/>
        <p:txBody>
          <a:bodyPr>
            <a:normAutofit fontScale="85000" lnSpcReduction="20000"/>
          </a:bodyPr>
          <a:lstStyle/>
          <a:p>
            <a:r>
              <a:rPr lang="fi-FI" dirty="0" smtClean="0"/>
              <a:t>Perhepäiväkodissa voidaan samanaikaisesti hoitaa enintään neljää lasta mukaan luettuina perhepäivähoitajan omat lapset, jotka eivät vielä ole perusopetuksessa. Lisäksi ryhmässä voi olla esikoululainen tai koululainen osapäiväisessä hoidossa.</a:t>
            </a:r>
          </a:p>
          <a:p>
            <a:r>
              <a:rPr lang="fi-FI" dirty="0" smtClean="0"/>
              <a:t>Kaksi hoitajaa voi samanaikaisesti hoitaa enintään kahdeksaa lasta ja lisäksi osapäiväisesti kahta esikoululaista tai koululaista.</a:t>
            </a:r>
          </a:p>
          <a:p>
            <a:r>
              <a:rPr lang="fi-FI" dirty="0" smtClean="0"/>
              <a:t>Lain mukaan voi erityisistä syistä ja huomioon ottaen paikalliset olosuhteet kolme hoitajaa hoitaa samanaikaisesti enintään kahtatoista lasta. (esim. ryhmäperhepäivähoito eli ”</a:t>
            </a:r>
            <a:r>
              <a:rPr lang="fi-FI" dirty="0" err="1" smtClean="0"/>
              <a:t>ryhmis</a:t>
            </a:r>
            <a:r>
              <a:rPr lang="fi-FI" dirty="0" smtClean="0"/>
              <a:t>”)</a:t>
            </a:r>
          </a:p>
          <a:p>
            <a:endParaRPr lang="fi-FI"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smtClean="0"/>
              <a:t>Varhaiskasvatussuunnitelman perusteet (VASU)</a:t>
            </a:r>
            <a:endParaRPr lang="fi-FI" dirty="0"/>
          </a:p>
        </p:txBody>
      </p:sp>
      <p:sp>
        <p:nvSpPr>
          <p:cNvPr id="3" name="Sisällön paikkamerkki 2"/>
          <p:cNvSpPr>
            <a:spLocks noGrp="1"/>
          </p:cNvSpPr>
          <p:nvPr>
            <p:ph idx="1"/>
          </p:nvPr>
        </p:nvSpPr>
        <p:spPr/>
        <p:txBody>
          <a:bodyPr/>
          <a:lstStyle/>
          <a:p>
            <a:endParaRPr lang="fi-FI" dirty="0" smtClean="0"/>
          </a:p>
          <a:p>
            <a:r>
              <a:rPr lang="fi-FI" dirty="0" smtClean="0"/>
              <a:t>Ks. </a:t>
            </a:r>
            <a:r>
              <a:rPr lang="fi-FI" dirty="0" err="1" smtClean="0"/>
              <a:t>Pedanet</a:t>
            </a:r>
            <a:r>
              <a:rPr lang="fi-FI" dirty="0" smtClean="0"/>
              <a:t> </a:t>
            </a:r>
            <a:r>
              <a:rPr lang="fi-FI" dirty="0" smtClean="0">
                <a:sym typeface="Wingdings" pitchFamily="2" charset="2"/>
              </a:rPr>
              <a:t> VASU 2016</a:t>
            </a:r>
            <a:endParaRPr lang="fi-FI"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u="sng" dirty="0" smtClean="0"/>
              <a:t>Kurssin tavoitteet ja sisältö</a:t>
            </a:r>
            <a:endParaRPr lang="fi-FI" dirty="0"/>
          </a:p>
        </p:txBody>
      </p:sp>
      <p:sp>
        <p:nvSpPr>
          <p:cNvPr id="3" name="Sisällön paikkamerkki 2"/>
          <p:cNvSpPr>
            <a:spLocks noGrp="1"/>
          </p:cNvSpPr>
          <p:nvPr>
            <p:ph idx="1"/>
          </p:nvPr>
        </p:nvSpPr>
        <p:spPr/>
        <p:txBody>
          <a:bodyPr>
            <a:normAutofit fontScale="47500" lnSpcReduction="20000"/>
          </a:bodyPr>
          <a:lstStyle/>
          <a:p>
            <a:pPr>
              <a:buNone/>
            </a:pPr>
            <a:r>
              <a:rPr lang="fi-FI" dirty="0" smtClean="0"/>
              <a:t>Tavoitteet</a:t>
            </a:r>
          </a:p>
          <a:p>
            <a:r>
              <a:rPr lang="fi-FI" dirty="0" smtClean="0"/>
              <a:t>Opiskelija osaa noudattaa alaa ohjaavia säädöksiä, määräyksiä ja toimintaperiaatteita</a:t>
            </a:r>
          </a:p>
          <a:p>
            <a:r>
              <a:rPr lang="fi-FI" dirty="0" smtClean="0"/>
              <a:t>Noudattaa työelämän </a:t>
            </a:r>
            <a:r>
              <a:rPr lang="fi-FI" dirty="0" smtClean="0"/>
              <a:t>perustaitoja</a:t>
            </a:r>
          </a:p>
          <a:p>
            <a:pPr>
              <a:buNone/>
            </a:pPr>
            <a:endParaRPr lang="fi-FI" dirty="0" smtClean="0"/>
          </a:p>
          <a:p>
            <a:pPr>
              <a:buNone/>
            </a:pPr>
            <a:r>
              <a:rPr lang="fi-FI" dirty="0" smtClean="0"/>
              <a:t>Kurssin sisältö</a:t>
            </a:r>
          </a:p>
          <a:p>
            <a:r>
              <a:rPr lang="fi-FI" dirty="0" smtClean="0"/>
              <a:t>Alaa </a:t>
            </a:r>
            <a:r>
              <a:rPr lang="fi-FI" dirty="0" smtClean="0"/>
              <a:t>ohjaava lainsäädäntö ja asiakirjat: </a:t>
            </a:r>
            <a:r>
              <a:rPr lang="fi-FI" dirty="0" smtClean="0"/>
              <a:t> Varhaiskasvatuslaki</a:t>
            </a:r>
            <a:r>
              <a:rPr lang="fi-FI" dirty="0" smtClean="0"/>
              <a:t>, Varhaiskasvatussuunnitelman perusteet, Lastensuojelulaki:ilmoitusvelvollisuus</a:t>
            </a:r>
          </a:p>
          <a:p>
            <a:r>
              <a:rPr lang="fi-FI" dirty="0" smtClean="0"/>
              <a:t>Alan arvopohja, keskeiset käsitteet ja ammattiryhmät</a:t>
            </a:r>
          </a:p>
          <a:p>
            <a:r>
              <a:rPr lang="fi-FI" dirty="0" smtClean="0"/>
              <a:t>Ammattieettiset ohjeet ja sopimukset: mm. työntekijän oikeudet ja velvollisuudet, </a:t>
            </a:r>
            <a:r>
              <a:rPr lang="fi-FI" dirty="0" smtClean="0"/>
              <a:t>vaitiolovelvollisuus</a:t>
            </a:r>
          </a:p>
          <a:p>
            <a:pPr>
              <a:buNone/>
            </a:pPr>
            <a:endParaRPr lang="fi-FI" dirty="0" smtClean="0"/>
          </a:p>
          <a:p>
            <a:pPr>
              <a:buNone/>
            </a:pPr>
            <a:r>
              <a:rPr lang="fi-FI" dirty="0" smtClean="0"/>
              <a:t>Suoritus ja arviointi</a:t>
            </a:r>
          </a:p>
          <a:p>
            <a:r>
              <a:rPr lang="fi-FI" dirty="0" smtClean="0"/>
              <a:t>aktiivinen osallistuminen ja oppimistehtävät / oppimistehtävät etänä</a:t>
            </a:r>
          </a:p>
          <a:p>
            <a:r>
              <a:rPr lang="fi-FI" dirty="0" smtClean="0"/>
              <a:t>näyttöön vaikuttava arvosana (</a:t>
            </a:r>
            <a:r>
              <a:rPr lang="fi-FI" dirty="0" smtClean="0"/>
              <a:t>1-5)</a:t>
            </a:r>
          </a:p>
          <a:p>
            <a:pPr>
              <a:buNone/>
            </a:pPr>
            <a:endParaRPr lang="fi-FI" dirty="0" smtClean="0"/>
          </a:p>
          <a:p>
            <a:pPr>
              <a:buNone/>
            </a:pPr>
            <a:r>
              <a:rPr lang="fi-FI" dirty="0" smtClean="0"/>
              <a:t>Tehtävät</a:t>
            </a:r>
          </a:p>
          <a:p>
            <a:r>
              <a:rPr lang="fi-FI" dirty="0" smtClean="0"/>
              <a:t>Tuntitehtävät</a:t>
            </a:r>
          </a:p>
          <a:p>
            <a:r>
              <a:rPr lang="fi-FI" dirty="0" smtClean="0"/>
              <a:t>Varhaiskasvatuslaki </a:t>
            </a:r>
            <a:r>
              <a:rPr lang="fi-FI" dirty="0" smtClean="0"/>
              <a:t>1 (</a:t>
            </a:r>
            <a:r>
              <a:rPr lang="fi-FI" dirty="0" smtClean="0"/>
              <a:t>pedanet)</a:t>
            </a:r>
          </a:p>
          <a:p>
            <a:r>
              <a:rPr lang="fi-FI" dirty="0" smtClean="0"/>
              <a:t>Varhaiskasvatuslaki </a:t>
            </a:r>
            <a:r>
              <a:rPr lang="fi-FI" dirty="0" smtClean="0"/>
              <a:t>2 (pedanet)</a:t>
            </a:r>
            <a:endParaRPr lang="fi-FI"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971600" y="332656"/>
            <a:ext cx="8002136" cy="1440160"/>
          </a:xfrm>
        </p:spPr>
        <p:txBody>
          <a:bodyPr>
            <a:noAutofit/>
          </a:bodyPr>
          <a:lstStyle/>
          <a:p>
            <a:r>
              <a:rPr lang="fi-FI" sz="3200" dirty="0" smtClean="0"/>
              <a:t>Tervetuloa lapsesi varhaiskasvatussuunnitelmakeskusteluun</a:t>
            </a:r>
            <a:endParaRPr lang="fi-FI" sz="3200" dirty="0"/>
          </a:p>
        </p:txBody>
      </p:sp>
      <p:sp>
        <p:nvSpPr>
          <p:cNvPr id="3" name="Sisällön paikkamerkki 2"/>
          <p:cNvSpPr>
            <a:spLocks noGrp="1"/>
          </p:cNvSpPr>
          <p:nvPr>
            <p:ph idx="1"/>
          </p:nvPr>
        </p:nvSpPr>
        <p:spPr>
          <a:xfrm>
            <a:off x="1763688" y="2348880"/>
            <a:ext cx="7170000" cy="3899520"/>
          </a:xfrm>
        </p:spPr>
        <p:txBody>
          <a:bodyPr/>
          <a:lstStyle/>
          <a:p>
            <a:r>
              <a:rPr lang="fi-FI" dirty="0" smtClean="0"/>
              <a:t>https://www.youtube.com/watch?v=H03TgEeKNLE</a:t>
            </a:r>
            <a:endParaRPr lang="fi-FI"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Alan keskeiset käsitteet</a:t>
            </a:r>
            <a:endParaRPr lang="fi-FI" dirty="0"/>
          </a:p>
        </p:txBody>
      </p:sp>
      <p:sp>
        <p:nvSpPr>
          <p:cNvPr id="3" name="Sisällön paikkamerkki 2"/>
          <p:cNvSpPr>
            <a:spLocks noGrp="1"/>
          </p:cNvSpPr>
          <p:nvPr>
            <p:ph idx="1"/>
          </p:nvPr>
        </p:nvSpPr>
        <p:spPr/>
        <p:txBody>
          <a:bodyPr>
            <a:normAutofit fontScale="92500" lnSpcReduction="20000"/>
          </a:bodyPr>
          <a:lstStyle/>
          <a:p>
            <a:pPr>
              <a:buNone/>
            </a:pPr>
            <a:r>
              <a:rPr lang="fi-FI" u="sng" dirty="0" smtClean="0"/>
              <a:t>Tuntitehtävä</a:t>
            </a:r>
          </a:p>
          <a:p>
            <a:r>
              <a:rPr lang="fi-FI" dirty="0" smtClean="0"/>
              <a:t>Etsikää selitykset seuraaviin käsitteisiin:</a:t>
            </a:r>
          </a:p>
          <a:p>
            <a:r>
              <a:rPr lang="fi-FI" dirty="0" smtClean="0"/>
              <a:t>Varhaiskasvatus</a:t>
            </a:r>
          </a:p>
          <a:p>
            <a:r>
              <a:rPr lang="fi-FI" dirty="0" smtClean="0"/>
              <a:t>Pedagogiikka</a:t>
            </a:r>
          </a:p>
          <a:p>
            <a:r>
              <a:rPr lang="fi-FI" dirty="0" smtClean="0"/>
              <a:t>Esiopetus</a:t>
            </a:r>
          </a:p>
          <a:p>
            <a:r>
              <a:rPr lang="fi-FI" dirty="0" smtClean="0"/>
              <a:t>Lapsilähtöisyys</a:t>
            </a:r>
          </a:p>
          <a:p>
            <a:r>
              <a:rPr lang="fi-FI" dirty="0" smtClean="0"/>
              <a:t>Oppimiskäsitys</a:t>
            </a:r>
          </a:p>
          <a:p>
            <a:r>
              <a:rPr lang="fi-FI" dirty="0" smtClean="0"/>
              <a:t>Oppimisympäristö</a:t>
            </a:r>
          </a:p>
          <a:p>
            <a:r>
              <a:rPr lang="fi-FI" dirty="0" smtClean="0"/>
              <a:t>Kasvatustietoisuus</a:t>
            </a:r>
          </a:p>
          <a:p>
            <a:r>
              <a:rPr lang="fi-FI" dirty="0" smtClean="0"/>
              <a:t>Strukturoitu toiminta</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Varhaiskasvatuslaki</a:t>
            </a:r>
            <a:endParaRPr lang="fi-FI" dirty="0"/>
          </a:p>
        </p:txBody>
      </p:sp>
      <p:sp>
        <p:nvSpPr>
          <p:cNvPr id="3" name="Sisällön paikkamerkki 2"/>
          <p:cNvSpPr>
            <a:spLocks noGrp="1"/>
          </p:cNvSpPr>
          <p:nvPr>
            <p:ph idx="1"/>
          </p:nvPr>
        </p:nvSpPr>
        <p:spPr/>
        <p:txBody>
          <a:bodyPr>
            <a:normAutofit fontScale="70000" lnSpcReduction="20000"/>
          </a:bodyPr>
          <a:lstStyle/>
          <a:p>
            <a:endParaRPr lang="fi-FI" dirty="0" smtClean="0"/>
          </a:p>
          <a:p>
            <a:r>
              <a:rPr lang="fi-FI" dirty="0" smtClean="0"/>
              <a:t>Varhaiskasvatuslaki tuli voimaan 1.8.2015.</a:t>
            </a:r>
            <a:r>
              <a:rPr lang="fi-FI" b="1" dirty="0" smtClean="0"/>
              <a:t> </a:t>
            </a:r>
            <a:r>
              <a:rPr lang="fi-FI" dirty="0" smtClean="0"/>
              <a:t>Laki määrittää Opetushallituksen varhaiskasvatusta ohjaavaksi asiantuntijavirastoksi.</a:t>
            </a:r>
          </a:p>
          <a:p>
            <a:r>
              <a:rPr lang="fi-FI" dirty="0" smtClean="0"/>
              <a:t>Opetushallitus päätti lokakuussa 2016 varhaiskasvatussuunnitelman perusteista. Varhaiskasvatuksen järjestäjien tuli ottaa perusteiden mukaiset paikalliset suunnitelmat käyttöön 1.8.2017 alkaen.</a:t>
            </a:r>
          </a:p>
          <a:p>
            <a:r>
              <a:rPr lang="fi-FI" dirty="0" smtClean="0"/>
              <a:t>Lain mukaan jokaiselle päiväkodissa varhaiskasvatukseen osallistuvalle lapselle on laadittava henkilökohtainen varhaiskasvatussuunnitelma lapsen kasvatuksen, opetuksen ja hoidon toteuttamiseksi. Suunnitelma tulee laatia myös perhepäivähoidossa.</a:t>
            </a:r>
          </a:p>
          <a:p>
            <a:endParaRPr lang="fi-FI"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dirty="0"/>
              <a:t>Varhaiskasvatuslaki 540/2018</a:t>
            </a:r>
          </a:p>
        </p:txBody>
      </p:sp>
      <p:sp>
        <p:nvSpPr>
          <p:cNvPr id="3" name="Sisällön paikkamerkki 2"/>
          <p:cNvSpPr>
            <a:spLocks noGrp="1"/>
          </p:cNvSpPr>
          <p:nvPr>
            <p:ph sz="quarter" idx="1"/>
          </p:nvPr>
        </p:nvSpPr>
        <p:spPr/>
        <p:txBody>
          <a:bodyPr/>
          <a:lstStyle/>
          <a:p>
            <a:r>
              <a:rPr lang="fi-FI" dirty="0"/>
              <a:t>Päivähoitolaki v. 1973 </a:t>
            </a:r>
            <a:r>
              <a:rPr lang="fi-FI" dirty="0" err="1"/>
              <a:t>huom</a:t>
            </a:r>
            <a:r>
              <a:rPr lang="fi-FI" dirty="0"/>
              <a:t>! Yksikään alkuperäinen päivähoitolain pykälä ei ollut enää voimassa v. 2014!</a:t>
            </a:r>
          </a:p>
          <a:p>
            <a:r>
              <a:rPr lang="fi-FI" dirty="0"/>
              <a:t>Lainsäädäntö oli ns. ajan tasalla ennen v. 2015 uudistuksia</a:t>
            </a:r>
          </a:p>
          <a:p>
            <a:r>
              <a:rPr lang="fi-FI" dirty="0"/>
              <a:t>Vuosien 2015 ja 2016 jäivät keskeneräisiksi </a:t>
            </a:r>
            <a:r>
              <a:rPr lang="fi-FI" dirty="0">
                <a:sym typeface="Wingdings" pitchFamily="2" charset="2"/>
              </a:rPr>
              <a:t> uusi yhtenäislaki v. 2018</a:t>
            </a:r>
            <a:endParaRPr lang="fi-FI"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sz="3200" dirty="0"/>
              <a:t>Varhaiskasvatuslaki ja suurimmat muutokset aiempaan verrattuna 1.8.2016 lähtien</a:t>
            </a:r>
          </a:p>
        </p:txBody>
      </p:sp>
      <p:sp>
        <p:nvSpPr>
          <p:cNvPr id="3" name="Sisällön paikkamerkki 2"/>
          <p:cNvSpPr>
            <a:spLocks noGrp="1"/>
          </p:cNvSpPr>
          <p:nvPr>
            <p:ph idx="1"/>
          </p:nvPr>
        </p:nvSpPr>
        <p:spPr/>
        <p:txBody>
          <a:bodyPr>
            <a:normAutofit/>
          </a:bodyPr>
          <a:lstStyle/>
          <a:p>
            <a:r>
              <a:rPr lang="fi-FI" dirty="0"/>
              <a:t>Päiväkodit osa koulutusjärjestelmää (hallinnollinen uudistus)</a:t>
            </a:r>
          </a:p>
          <a:p>
            <a:r>
              <a:rPr lang="fi-FI" dirty="0" smtClean="0">
                <a:sym typeface="Wingdings" pitchFamily="2" charset="2"/>
              </a:rPr>
              <a:t>Vasu</a:t>
            </a:r>
          </a:p>
          <a:p>
            <a:r>
              <a:rPr lang="fi-FI" dirty="0" smtClean="0"/>
              <a:t>Varhaiskasvatuksen </a:t>
            </a:r>
            <a:r>
              <a:rPr lang="fi-FI" b="1" dirty="0" smtClean="0"/>
              <a:t>tietovaranto </a:t>
            </a:r>
            <a:r>
              <a:rPr lang="fi-FI" dirty="0" smtClean="0"/>
              <a:t>(digitaalinen</a:t>
            </a:r>
            <a:r>
              <a:rPr lang="fi-FI" dirty="0" smtClean="0"/>
              <a:t>)</a:t>
            </a:r>
            <a:endParaRPr lang="fi-FI" dirty="0" smtClean="0"/>
          </a:p>
          <a:p>
            <a:endParaRPr lang="fi-FI"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 ja uusimmat muutokset</a:t>
            </a:r>
          </a:p>
        </p:txBody>
      </p:sp>
      <p:sp>
        <p:nvSpPr>
          <p:cNvPr id="3" name="Sisällön paikkamerkki 2"/>
          <p:cNvSpPr>
            <a:spLocks noGrp="1"/>
          </p:cNvSpPr>
          <p:nvPr>
            <p:ph idx="1"/>
          </p:nvPr>
        </p:nvSpPr>
        <p:spPr/>
        <p:txBody>
          <a:bodyPr>
            <a:normAutofit fontScale="55000" lnSpcReduction="20000"/>
          </a:bodyPr>
          <a:lstStyle/>
          <a:p>
            <a:pPr>
              <a:buNone/>
            </a:pPr>
            <a:r>
              <a:rPr lang="fi-FI" dirty="0"/>
              <a:t>1.9.2018 lähtien:</a:t>
            </a:r>
          </a:p>
          <a:p>
            <a:r>
              <a:rPr lang="fi-FI" dirty="0"/>
              <a:t>Uudet henkilöstömitoitukset (</a:t>
            </a:r>
            <a:r>
              <a:rPr lang="fi-FI" dirty="0" err="1"/>
              <a:t>huom</a:t>
            </a:r>
            <a:r>
              <a:rPr lang="fi-FI" dirty="0"/>
              <a:t>! siirtymäkausi, vasta v.2030 alkaen täysimääräisesti)</a:t>
            </a:r>
          </a:p>
          <a:p>
            <a:r>
              <a:rPr lang="fi-FI" dirty="0" smtClean="0"/>
              <a:t>tehtävänimikkeet</a:t>
            </a:r>
          </a:p>
          <a:p>
            <a:pPr>
              <a:buNone/>
            </a:pPr>
            <a:r>
              <a:rPr lang="fi-FI" dirty="0" smtClean="0"/>
              <a:t>1.8.2021 alkaen:</a:t>
            </a:r>
          </a:p>
          <a:p>
            <a:r>
              <a:rPr lang="fi-FI" dirty="0" smtClean="0"/>
              <a:t>varhaiskasvatuksen ryhmissä aikuisten määrää/lapsiryhmä ei enää saa alittaa mistään henkilöstön poissaolosta johtuvasta syystä. Suhdeluvun on säilyttävä niin, että yli 3-vuotiaiden ryhmässä seitsemää lasta kohden on yksi aikuinen ja alle 3-vuotiaiden ryhmässä yksi aikuinen neljää lasta kohti</a:t>
            </a:r>
            <a:r>
              <a:rPr lang="fi-FI" dirty="0" smtClean="0"/>
              <a:t>.</a:t>
            </a:r>
          </a:p>
          <a:p>
            <a:r>
              <a:rPr lang="fi-FI" dirty="0" smtClean="0"/>
              <a:t>henkilöstön ilmoitusvelvollisuus </a:t>
            </a:r>
            <a:r>
              <a:rPr lang="fi-FI" dirty="0" smtClean="0"/>
              <a:t>lapsen varhaiskasvatuksen toteuttamiseen kohdistuvasta epäkohdasta tai epäkohdan uhasta.</a:t>
            </a:r>
          </a:p>
          <a:p>
            <a:r>
              <a:rPr lang="fi-FI" dirty="0" smtClean="0"/>
              <a:t>Tällaisia voivat olla esimerkiksi varhaiskasvatuksen laiminlyönti tai lasten epäasiallinen kohtelu.</a:t>
            </a:r>
          </a:p>
          <a:p>
            <a:r>
              <a:rPr lang="fi-FI" dirty="0" smtClean="0"/>
              <a:t>Elokuun alusta alkaen henkilöstön on ilmoitettava havaitsemastaan epäkohdasta tai sen uhasta viipymättä toiminnasta vastaavalle henkilölle. Ilmoitusvelvollisuus koskee sekä julkista että yksityistä varhaiskasvatustoimintaa.</a:t>
            </a:r>
          </a:p>
          <a:p>
            <a:endParaRPr lang="fi-FI"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sz="3200" dirty="0" smtClean="0"/>
              <a:t>Varhaiskasvatuslaki ja suurimmat muutokset aiempaan verrattuna</a:t>
            </a:r>
            <a:endParaRPr lang="fi-FI" sz="3200" dirty="0"/>
          </a:p>
        </p:txBody>
      </p:sp>
      <p:sp>
        <p:nvSpPr>
          <p:cNvPr id="3" name="Sisällön paikkamerkki 2"/>
          <p:cNvSpPr>
            <a:spLocks noGrp="1"/>
          </p:cNvSpPr>
          <p:nvPr>
            <p:ph idx="1"/>
          </p:nvPr>
        </p:nvSpPr>
        <p:spPr/>
        <p:txBody>
          <a:bodyPr>
            <a:normAutofit/>
          </a:bodyPr>
          <a:lstStyle/>
          <a:p>
            <a:r>
              <a:rPr lang="fi-FI" dirty="0" smtClean="0"/>
              <a:t>Päiväkodit osa koulutusjärjestelmää (hallinnollinen uudistus)</a:t>
            </a:r>
          </a:p>
          <a:p>
            <a:r>
              <a:rPr lang="fi-FI" dirty="0" smtClean="0"/>
              <a:t>Suhdeluvun muutokset (yli 3-v. ryhmissä)</a:t>
            </a:r>
          </a:p>
          <a:p>
            <a:r>
              <a:rPr lang="fi-FI" dirty="0" smtClean="0"/>
              <a:t>Ryhmien </a:t>
            </a:r>
            <a:r>
              <a:rPr lang="fi-FI" dirty="0" err="1" smtClean="0"/>
              <a:t>max</a:t>
            </a:r>
            <a:r>
              <a:rPr lang="fi-FI" dirty="0" smtClean="0"/>
              <a:t> koot (12 lasta/24 lasta)</a:t>
            </a:r>
          </a:p>
          <a:p>
            <a:r>
              <a:rPr lang="fi-FI" dirty="0" smtClean="0"/>
              <a:t>Subjektiivisen päivähoito-oikeuden rajaaminen </a:t>
            </a:r>
            <a:r>
              <a:rPr lang="fi-FI" dirty="0" smtClean="0">
                <a:sym typeface="Wingdings" pitchFamily="2" charset="2"/>
              </a:rPr>
              <a:t> </a:t>
            </a:r>
            <a:r>
              <a:rPr lang="fi-FI" dirty="0" err="1" smtClean="0">
                <a:sym typeface="Wingdings" pitchFamily="2" charset="2"/>
              </a:rPr>
              <a:t>max</a:t>
            </a:r>
            <a:r>
              <a:rPr lang="fi-FI" dirty="0" smtClean="0">
                <a:sym typeface="Wingdings" pitchFamily="2" charset="2"/>
              </a:rPr>
              <a:t> 20h/vko (voidaan jakaa eri tavoin)  Milloin voi saada yli 20h/vko?  kuntien ei ole pakko rajata</a:t>
            </a:r>
          </a:p>
          <a:p>
            <a:r>
              <a:rPr lang="fi-FI" dirty="0" smtClean="0">
                <a:sym typeface="Wingdings" pitchFamily="2" charset="2"/>
              </a:rPr>
              <a:t>vasu</a:t>
            </a:r>
            <a:endParaRPr lang="fi-FI"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 ja uusimmat muutokset</a:t>
            </a:r>
            <a:endParaRPr lang="fi-FI" dirty="0"/>
          </a:p>
        </p:txBody>
      </p:sp>
      <p:sp>
        <p:nvSpPr>
          <p:cNvPr id="3" name="Sisällön paikkamerkki 2"/>
          <p:cNvSpPr>
            <a:spLocks noGrp="1"/>
          </p:cNvSpPr>
          <p:nvPr>
            <p:ph idx="1"/>
          </p:nvPr>
        </p:nvSpPr>
        <p:spPr/>
        <p:txBody>
          <a:bodyPr/>
          <a:lstStyle/>
          <a:p>
            <a:r>
              <a:rPr lang="fi-FI" dirty="0" smtClean="0"/>
              <a:t>1.9.2018 lähtien:</a:t>
            </a:r>
          </a:p>
          <a:p>
            <a:r>
              <a:rPr lang="fi-FI" dirty="0" smtClean="0"/>
              <a:t>Uudet henkilöstömitoitukset (</a:t>
            </a:r>
            <a:r>
              <a:rPr lang="fi-FI" dirty="0" err="1" smtClean="0"/>
              <a:t>huom</a:t>
            </a:r>
            <a:r>
              <a:rPr lang="fi-FI" dirty="0" smtClean="0"/>
              <a:t>! siirtymäkausi, vasta v.2030 alkaen täysimääräisesti)</a:t>
            </a:r>
          </a:p>
          <a:p>
            <a:r>
              <a:rPr lang="fi-FI" dirty="0" smtClean="0"/>
              <a:t>tehtävänimikkeet</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a:xfrm>
            <a:off x="1331640" y="2564904"/>
            <a:ext cx="7406640" cy="1472184"/>
          </a:xfrm>
        </p:spPr>
        <p:txBody>
          <a:bodyPr/>
          <a:lstStyle/>
          <a:p>
            <a:r>
              <a:rPr lang="fi-FI" dirty="0" smtClean="0"/>
              <a:t>Lastensuojelulaki</a:t>
            </a:r>
            <a:endParaRPr lang="fi-FI" dirty="0"/>
          </a:p>
        </p:txBody>
      </p:sp>
      <p:sp>
        <p:nvSpPr>
          <p:cNvPr id="4" name="Subtitle 3"/>
          <p:cNvSpPr>
            <a:spLocks noGrp="1"/>
          </p:cNvSpPr>
          <p:nvPr>
            <p:ph type="subTitle" idx="1"/>
          </p:nvPr>
        </p:nvSpPr>
        <p:spPr/>
        <p:txBody>
          <a:bodyPr/>
          <a:lstStyle/>
          <a:p>
            <a:endParaRPr lang="fi-FI"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dirty="0"/>
          </a:p>
        </p:txBody>
      </p:sp>
      <p:sp>
        <p:nvSpPr>
          <p:cNvPr id="3" name="Sisällön paikkamerkki 2"/>
          <p:cNvSpPr>
            <a:spLocks noGrp="1"/>
          </p:cNvSpPr>
          <p:nvPr>
            <p:ph idx="1"/>
          </p:nvPr>
        </p:nvSpPr>
        <p:spPr/>
        <p:txBody>
          <a:bodyPr/>
          <a:lstStyle/>
          <a:p>
            <a:pPr>
              <a:buNone/>
            </a:pPr>
            <a:r>
              <a:rPr lang="fi-FI" dirty="0" smtClean="0"/>
              <a:t>  Kirjoita ylös viisi asiaa, jotka tiedät lastensuojelulaista/lastensuojelusta</a:t>
            </a:r>
          </a:p>
          <a:p>
            <a:pPr>
              <a:buNone/>
            </a:pPr>
            <a:endParaRPr lang="fi-FI" dirty="0" smtClean="0"/>
          </a:p>
          <a:p>
            <a:pPr>
              <a:buNone/>
            </a:pPr>
            <a:endParaRPr lang="fi-FI" dirty="0"/>
          </a:p>
        </p:txBody>
      </p:sp>
      <p:pic>
        <p:nvPicPr>
          <p:cNvPr id="4" name="Kuva 3" descr="lastensuojelu.jpg"/>
          <p:cNvPicPr>
            <a:picLocks noChangeAspect="1"/>
          </p:cNvPicPr>
          <p:nvPr/>
        </p:nvPicPr>
        <p:blipFill>
          <a:blip r:embed="rId2" cstate="print"/>
          <a:stretch>
            <a:fillRect/>
          </a:stretch>
        </p:blipFill>
        <p:spPr>
          <a:xfrm>
            <a:off x="2915816" y="3212976"/>
            <a:ext cx="3784269" cy="2525067"/>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u="sng" dirty="0" smtClean="0"/>
              <a:t>Tehtävät</a:t>
            </a:r>
            <a:endParaRPr lang="fi-FI" dirty="0"/>
          </a:p>
        </p:txBody>
      </p:sp>
      <p:sp>
        <p:nvSpPr>
          <p:cNvPr id="3" name="Sisällön paikkamerkki 2"/>
          <p:cNvSpPr>
            <a:spLocks noGrp="1"/>
          </p:cNvSpPr>
          <p:nvPr>
            <p:ph idx="1"/>
          </p:nvPr>
        </p:nvSpPr>
        <p:spPr/>
        <p:txBody>
          <a:bodyPr>
            <a:normAutofit/>
          </a:bodyPr>
          <a:lstStyle/>
          <a:p>
            <a:r>
              <a:rPr lang="fi-FI" dirty="0" smtClean="0"/>
              <a:t>Tuntitehtävät</a:t>
            </a:r>
          </a:p>
          <a:p>
            <a:r>
              <a:rPr lang="fi-FI" dirty="0" smtClean="0"/>
              <a:t>1. </a:t>
            </a:r>
            <a:r>
              <a:rPr lang="fi-FI" smtClean="0"/>
              <a:t>Varhaiskasvatuslaki</a:t>
            </a:r>
            <a:endParaRPr lang="fi-FI" dirty="0" smtClean="0"/>
          </a:p>
          <a:p>
            <a:r>
              <a:rPr lang="fi-FI" dirty="0" smtClean="0"/>
              <a:t>3. Lastensuojelulaki</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b="1" dirty="0" smtClean="0"/>
              <a:t>Mitä on lastensuojelu?</a:t>
            </a:r>
            <a:endParaRPr lang="fi-FI" b="1" dirty="0"/>
          </a:p>
        </p:txBody>
      </p:sp>
      <p:sp>
        <p:nvSpPr>
          <p:cNvPr id="3" name="Sisällön paikkamerkki 2"/>
          <p:cNvSpPr>
            <a:spLocks noGrp="1"/>
          </p:cNvSpPr>
          <p:nvPr>
            <p:ph idx="1"/>
          </p:nvPr>
        </p:nvSpPr>
        <p:spPr/>
        <p:txBody>
          <a:bodyPr>
            <a:normAutofit/>
          </a:bodyPr>
          <a:lstStyle/>
          <a:p>
            <a:r>
              <a:rPr lang="fi-FI" dirty="0" smtClean="0"/>
              <a:t>Lastensuojelulain tarkoituksena on turvata lapsen oikeus turvalliseen kasvuympäristöön, tasapainoiseen ja monipuoliseen kehitykseen sekä erityiseen suojeluun.</a:t>
            </a:r>
          </a:p>
          <a:p>
            <a:pPr>
              <a:buNone/>
            </a:pPr>
            <a:endParaRPr lang="fi-FI"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p:txBody>
          <a:bodyPr>
            <a:normAutofit lnSpcReduction="10000"/>
          </a:bodyPr>
          <a:lstStyle/>
          <a:p>
            <a:r>
              <a:rPr lang="fi-FI" dirty="0" smtClean="0"/>
              <a:t>Laissa määritellään lastensuojelu laajasti: lasten ja nuorten hyvinvoinnin edistämiseen liittyvillä toimilla ehkäistään varsinaisen lastensuojelun tarvetta ja ehkäisevällä lastensuojelulla tarjotaan apua ja tukea riittävän varhain, jolloin ehkäistään ongelmien syntymistä tai pahenemista. Tärkeä tehtävä ehkäisevän työn toteuttamisessa on neuvolalla, päivähoidolla ja koululla.</a:t>
            </a:r>
            <a:endParaRPr lang="fi-FI"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p:txBody>
          <a:bodyPr>
            <a:normAutofit/>
          </a:bodyPr>
          <a:lstStyle/>
          <a:p>
            <a:r>
              <a:rPr lang="fi-FI" dirty="0" smtClean="0"/>
              <a:t>Lapsen oikeuksien toteuttaminen on myös muuta lainsäädäntöä ja muita viranomaisia sekä laajemmin koko yhteiskuntaa koskeva tehtävä.</a:t>
            </a:r>
          </a:p>
          <a:p>
            <a:pPr>
              <a:buNone/>
            </a:pPr>
            <a:endParaRPr lang="fi-FI"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p:txBody>
          <a:bodyPr/>
          <a:lstStyle/>
          <a:p>
            <a:r>
              <a:rPr lang="fi-FI" dirty="0" smtClean="0"/>
              <a:t>Lapsen oikeuksista on säädetty erikseen Suomen perustuslaissa sekä Suomea sitovissa Euroopan ihmisoikeussopimuksessa ja YK:n lapsen oikeuksien yleissopimuksessa. Niissä velvoitetaan lapsen edun asettamiseen etusijalle kaikessa viranomaistoiminnassa.</a:t>
            </a:r>
            <a:endParaRPr lang="fi-FI"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1435608" y="404664"/>
            <a:ext cx="7498080" cy="5843736"/>
          </a:xfrm>
        </p:spPr>
        <p:txBody>
          <a:bodyPr>
            <a:normAutofit/>
          </a:bodyPr>
          <a:lstStyle/>
          <a:p>
            <a:r>
              <a:rPr lang="fi-FI" dirty="0" smtClean="0"/>
              <a:t>Lastensuojelu käsitetäänkin laajasti lasten suojeluksi.</a:t>
            </a:r>
          </a:p>
          <a:p>
            <a:pPr>
              <a:buNone/>
            </a:pPr>
            <a:endParaRPr lang="fi-FI" dirty="0" smtClean="0"/>
          </a:p>
          <a:p>
            <a:r>
              <a:rPr lang="fi-FI" dirty="0" smtClean="0"/>
              <a:t>Lastensuojelulla on kolme perustehtävää:</a:t>
            </a:r>
          </a:p>
          <a:p>
            <a:pPr>
              <a:buFontTx/>
              <a:buChar char="-"/>
            </a:pPr>
            <a:r>
              <a:rPr lang="fi-FI" dirty="0" smtClean="0"/>
              <a:t>lasten yleisiin kasvuoloihin vaikuttaminen</a:t>
            </a:r>
          </a:p>
          <a:p>
            <a:pPr>
              <a:buFontTx/>
              <a:buChar char="-"/>
            </a:pPr>
            <a:r>
              <a:rPr lang="fi-FI" dirty="0" smtClean="0"/>
              <a:t>vanhempien tukeminen kasvatustehtävässä</a:t>
            </a:r>
          </a:p>
          <a:p>
            <a:pPr>
              <a:buFontTx/>
              <a:buChar char="-"/>
            </a:pPr>
            <a:r>
              <a:rPr lang="fi-FI" dirty="0" smtClean="0"/>
              <a:t> varsinainen lasten suojelutehtävä.</a:t>
            </a:r>
          </a:p>
          <a:p>
            <a:endParaRPr lang="fi-FI"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403648" y="260648"/>
            <a:ext cx="7498080" cy="1412776"/>
          </a:xfrm>
        </p:spPr>
        <p:txBody>
          <a:bodyPr>
            <a:normAutofit/>
          </a:bodyPr>
          <a:lstStyle/>
          <a:p>
            <a:r>
              <a:rPr lang="fi-FI" b="1" dirty="0" smtClean="0"/>
              <a:t>Huoli lapsesta </a:t>
            </a:r>
            <a:br>
              <a:rPr lang="fi-FI" b="1" dirty="0" smtClean="0"/>
            </a:br>
            <a:r>
              <a:rPr lang="fi-FI" sz="2000" b="1" dirty="0" smtClean="0"/>
              <a:t>(</a:t>
            </a:r>
            <a:r>
              <a:rPr lang="fi-FI" sz="2000" dirty="0" smtClean="0"/>
              <a:t>Mahkonen, S. 2015. Varhaiskasvatuslaki. Edita.)</a:t>
            </a:r>
            <a:endParaRPr lang="fi-FI" dirty="0"/>
          </a:p>
        </p:txBody>
      </p:sp>
      <p:pic>
        <p:nvPicPr>
          <p:cNvPr id="4" name="Sisällön paikkamerkki 3" descr="Huolen vyohykkeisto_pienempi.png"/>
          <p:cNvPicPr>
            <a:picLocks noGrp="1" noChangeAspect="1"/>
          </p:cNvPicPr>
          <p:nvPr>
            <p:ph idx="1"/>
          </p:nvPr>
        </p:nvPicPr>
        <p:blipFill>
          <a:blip r:embed="rId2" cstate="print"/>
          <a:stretch>
            <a:fillRect/>
          </a:stretch>
        </p:blipFill>
        <p:spPr>
          <a:xfrm>
            <a:off x="1389563" y="1772816"/>
            <a:ext cx="7374410" cy="4032448"/>
          </a:xfrm>
        </p:spPr>
      </p:pic>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1435608" y="620688"/>
            <a:ext cx="7498080" cy="5627712"/>
          </a:xfrm>
        </p:spPr>
        <p:txBody>
          <a:bodyPr/>
          <a:lstStyle/>
          <a:p>
            <a:pPr lvl="0"/>
            <a:r>
              <a:rPr lang="fi-FI" dirty="0" smtClean="0"/>
              <a:t>Ei huolta -vyöhyke ei tarkoita huolettomuutta</a:t>
            </a:r>
          </a:p>
          <a:p>
            <a:pPr lvl="0"/>
            <a:endParaRPr lang="fi-FI" dirty="0" smtClean="0"/>
          </a:p>
          <a:p>
            <a:pPr lvl="0"/>
            <a:r>
              <a:rPr lang="fi-FI" dirty="0" smtClean="0"/>
              <a:t>Ääritilanne (suuren huolen vyöhyke) → esim. lapsi </a:t>
            </a:r>
            <a:r>
              <a:rPr lang="fi-FI" dirty="0" err="1" smtClean="0"/>
              <a:t>kaltoinkohdeltu</a:t>
            </a:r>
            <a:r>
              <a:rPr lang="fi-FI" dirty="0" smtClean="0"/>
              <a:t> YK:n lapsen oikeuksien sopimuksen mukaan (artikla 19)</a:t>
            </a:r>
          </a:p>
          <a:p>
            <a:endParaRPr lang="fi-FI"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dirty="0" smtClean="0"/>
              <a:t>Väliintulot</a:t>
            </a:r>
            <a:endParaRPr lang="fi-FI" dirty="0"/>
          </a:p>
        </p:txBody>
      </p:sp>
      <p:sp>
        <p:nvSpPr>
          <p:cNvPr id="3" name="Sisällön paikkamerkki 2"/>
          <p:cNvSpPr>
            <a:spLocks noGrp="1"/>
          </p:cNvSpPr>
          <p:nvPr>
            <p:ph idx="1"/>
          </p:nvPr>
        </p:nvSpPr>
        <p:spPr/>
        <p:txBody>
          <a:bodyPr/>
          <a:lstStyle/>
          <a:p>
            <a:pPr lvl="0"/>
            <a:r>
              <a:rPr lang="fi-FI" dirty="0" smtClean="0"/>
              <a:t>Sidoksissa huolen vahvuusasteeseen</a:t>
            </a:r>
          </a:p>
          <a:p>
            <a:pPr lvl="0"/>
            <a:r>
              <a:rPr lang="fi-FI" dirty="0" smtClean="0"/>
              <a:t>Esim. suuri huoli → ensisijaisesti yhteistyö (monialainen)</a:t>
            </a:r>
          </a:p>
          <a:p>
            <a:pPr lvl="0"/>
            <a:r>
              <a:rPr lang="fi-FI" dirty="0" smtClean="0"/>
              <a:t>Mikäli vanhemmat kieltävät yhteistyön, väliintulo mahdollista määrätyissä tilanteissa (esim. lastensuojeluilmoituksen tekeminen)</a:t>
            </a:r>
          </a:p>
          <a:p>
            <a:pPr lvl="0"/>
            <a:r>
              <a:rPr lang="fi-FI" dirty="0" smtClean="0"/>
              <a:t>Lastensuojeluilmoitus eri asia kuin rikosilmoitus (vrt. Eerikan tapaus)</a:t>
            </a:r>
          </a:p>
          <a:p>
            <a:endParaRPr lang="fi-FI"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smtClean="0"/>
              <a:t>Lastensuojeluilmoitus</a:t>
            </a:r>
            <a:br>
              <a:rPr lang="fi-FI" dirty="0" smtClean="0"/>
            </a:br>
            <a:endParaRPr lang="fi-FI" dirty="0"/>
          </a:p>
        </p:txBody>
      </p:sp>
      <p:sp>
        <p:nvSpPr>
          <p:cNvPr id="3" name="Sisällön paikkamerkki 2"/>
          <p:cNvSpPr>
            <a:spLocks noGrp="1"/>
          </p:cNvSpPr>
          <p:nvPr>
            <p:ph idx="1"/>
          </p:nvPr>
        </p:nvSpPr>
        <p:spPr/>
        <p:txBody>
          <a:bodyPr>
            <a:normAutofit fontScale="92500"/>
          </a:bodyPr>
          <a:lstStyle/>
          <a:p>
            <a:pPr lvl="0"/>
            <a:r>
              <a:rPr lang="fi-FI" dirty="0" smtClean="0"/>
              <a:t>Ilmoitusvelvollisuus, kriteerit (25.1. §)</a:t>
            </a:r>
          </a:p>
          <a:p>
            <a:pPr lvl="0"/>
            <a:r>
              <a:rPr lang="fi-FI" dirty="0" smtClean="0"/>
              <a:t>Yhteistyö</a:t>
            </a:r>
          </a:p>
          <a:p>
            <a:pPr lvl="0"/>
            <a:r>
              <a:rPr lang="fi-FI" dirty="0" smtClean="0"/>
              <a:t>Ilmoituksen tekemättä jättäminen, esimerkki </a:t>
            </a:r>
            <a:r>
              <a:rPr lang="fi-FI" dirty="0" smtClean="0">
                <a:hlinkClick r:id="rId2"/>
              </a:rPr>
              <a:t>s. 197</a:t>
            </a:r>
            <a:endParaRPr lang="fi-FI" dirty="0" smtClean="0"/>
          </a:p>
          <a:p>
            <a:pPr lvl="0"/>
            <a:r>
              <a:rPr lang="fi-FI" dirty="0" smtClean="0"/>
              <a:t>Päivähoidon piirissä lastensuojeluilmoituksen tekeminen kohdistuu vanhempiin - lapsen käyttäytymiseen liittyvä huoli voi olla ensisijaisesti esim. neuvolan asia (ks. kriteerit lastensuojeluilmoituksen tekemiselle)</a:t>
            </a:r>
          </a:p>
          <a:p>
            <a:endParaRPr lang="fi-FI"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p:txBody>
          <a:bodyPr/>
          <a:lstStyle/>
          <a:p>
            <a:r>
              <a:rPr lang="fi-FI" dirty="0" smtClean="0"/>
              <a:t>Voi olla, ettei päivähoito kuule tilanteesta mitään ilmoituksen tekemisen jälkeen </a:t>
            </a:r>
            <a:r>
              <a:rPr lang="fi-FI" dirty="0" smtClean="0">
                <a:sym typeface="Wingdings" pitchFamily="2" charset="2"/>
              </a:rPr>
              <a:t> </a:t>
            </a:r>
            <a:r>
              <a:rPr lang="fi-FI" dirty="0" err="1" smtClean="0">
                <a:sym typeface="Wingdings" pitchFamily="2" charset="2"/>
              </a:rPr>
              <a:t>Huom</a:t>
            </a:r>
            <a:r>
              <a:rPr lang="fi-FI" dirty="0" smtClean="0">
                <a:sym typeface="Wingdings" pitchFamily="2" charset="2"/>
              </a:rPr>
              <a:t>! Tämä ei tarkoita, ettei asia olisi käsittelyssä  salassapitovelvollisuudet!!!!</a:t>
            </a:r>
            <a:endParaRPr lang="fi-FI"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Mitä tarkoittaa?</a:t>
            </a:r>
            <a:endParaRPr lang="fi-FI" dirty="0"/>
          </a:p>
        </p:txBody>
      </p:sp>
      <p:sp>
        <p:nvSpPr>
          <p:cNvPr id="3" name="Sisällön paikkamerkki 2"/>
          <p:cNvSpPr>
            <a:spLocks noGrp="1"/>
          </p:cNvSpPr>
          <p:nvPr>
            <p:ph idx="1"/>
          </p:nvPr>
        </p:nvSpPr>
        <p:spPr/>
        <p:txBody>
          <a:bodyPr/>
          <a:lstStyle/>
          <a:p>
            <a:pPr>
              <a:buNone/>
            </a:pPr>
            <a:endParaRPr lang="fi-FI" dirty="0" smtClean="0"/>
          </a:p>
          <a:p>
            <a:r>
              <a:rPr lang="fi-FI" dirty="0" smtClean="0"/>
              <a:t>Varhaiskasvatus?</a:t>
            </a:r>
          </a:p>
          <a:p>
            <a:endParaRPr lang="fi-FI" dirty="0" smtClean="0"/>
          </a:p>
          <a:p>
            <a:pPr>
              <a:buNone/>
            </a:pPr>
            <a:endParaRPr lang="fi-FI" dirty="0" smtClean="0"/>
          </a:p>
        </p:txBody>
      </p:sp>
      <p:pic>
        <p:nvPicPr>
          <p:cNvPr id="4" name="Kuva 3" descr="vk.jpg"/>
          <p:cNvPicPr>
            <a:picLocks noChangeAspect="1"/>
          </p:cNvPicPr>
          <p:nvPr/>
        </p:nvPicPr>
        <p:blipFill>
          <a:blip r:embed="rId2" cstate="print"/>
          <a:stretch>
            <a:fillRect/>
          </a:stretch>
        </p:blipFill>
        <p:spPr>
          <a:xfrm>
            <a:off x="2123728" y="3501008"/>
            <a:ext cx="5180409" cy="1989163"/>
          </a:xfrm>
          <a:prstGeom prst="rect">
            <a:avLst/>
          </a:prstGeom>
        </p:spPr>
      </p:pic>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smtClean="0"/>
              <a:t>Yhteydenotto poliisiin</a:t>
            </a:r>
            <a:br>
              <a:rPr lang="fi-FI" dirty="0" smtClean="0"/>
            </a:br>
            <a:endParaRPr lang="fi-FI" dirty="0"/>
          </a:p>
        </p:txBody>
      </p:sp>
      <p:sp>
        <p:nvSpPr>
          <p:cNvPr id="3" name="Sisällön paikkamerkki 2"/>
          <p:cNvSpPr>
            <a:spLocks noGrp="1"/>
          </p:cNvSpPr>
          <p:nvPr>
            <p:ph idx="1"/>
          </p:nvPr>
        </p:nvSpPr>
        <p:spPr/>
        <p:txBody>
          <a:bodyPr>
            <a:normAutofit fontScale="92500" lnSpcReduction="10000"/>
          </a:bodyPr>
          <a:lstStyle/>
          <a:p>
            <a:pPr lvl="0"/>
            <a:r>
              <a:rPr lang="fi-FI" dirty="0" smtClean="0"/>
              <a:t>Lievä pahoinpitely ei asianomistajarikos alle 18-v. kohdalla</a:t>
            </a:r>
          </a:p>
          <a:p>
            <a:pPr lvl="0"/>
            <a:r>
              <a:rPr lang="fi-FI" dirty="0" smtClean="0"/>
              <a:t>Törkeä seksuaalinen hyväksikäyttö, esimerkki </a:t>
            </a:r>
            <a:r>
              <a:rPr lang="fi-FI" dirty="0" smtClean="0">
                <a:hlinkClick r:id="rId2"/>
              </a:rPr>
              <a:t>s. 203 </a:t>
            </a:r>
            <a:r>
              <a:rPr lang="fi-FI" dirty="0" smtClean="0"/>
              <a:t>→</a:t>
            </a:r>
          </a:p>
          <a:p>
            <a:pPr lvl="0"/>
            <a:r>
              <a:rPr lang="fi-FI" dirty="0" smtClean="0"/>
              <a:t>Ilmoitusvelvollisuus mm. sosiaalihuollon asiakaslaissa, potilaslaissa, perusopetuslaissa sekä oppilas- ja opiskelijahuoltolaissa</a:t>
            </a:r>
          </a:p>
          <a:p>
            <a:pPr lvl="0"/>
            <a:r>
              <a:rPr lang="fi-FI" dirty="0" smtClean="0"/>
              <a:t>Varhaiskasvatuslaissa ei ole ilmoitusvelvollisuutta, mutta sosiaalihuollon asiakaslakia voi soveltaa varhaiskasvatukseen</a:t>
            </a:r>
          </a:p>
          <a:p>
            <a:endParaRPr lang="fi-FI"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Lastensuojeluilmoitus</a:t>
            </a:r>
            <a:endParaRPr lang="fi-FI" dirty="0"/>
          </a:p>
        </p:txBody>
      </p:sp>
      <p:sp>
        <p:nvSpPr>
          <p:cNvPr id="3" name="Sisällön paikkamerkki 2"/>
          <p:cNvSpPr>
            <a:spLocks noGrp="1"/>
          </p:cNvSpPr>
          <p:nvPr>
            <p:ph idx="1"/>
          </p:nvPr>
        </p:nvSpPr>
        <p:spPr/>
        <p:txBody>
          <a:bodyPr>
            <a:normAutofit fontScale="47500" lnSpcReduction="20000"/>
          </a:bodyPr>
          <a:lstStyle/>
          <a:p>
            <a:r>
              <a:rPr lang="fi-FI" dirty="0" smtClean="0"/>
              <a:t>aina ensisijaisesti lapsen asuinkunnan sosiaalitoimistoon. Kiireellisissä tilanteissa tai virka-ajan ulkopuolella ilmoitus voidaan tehdä sosiaalipäivystykseen tai hätäkeskukseen (112).</a:t>
            </a:r>
          </a:p>
          <a:p>
            <a:pPr>
              <a:buNone/>
            </a:pPr>
            <a:endParaRPr lang="fi-FI" dirty="0" smtClean="0"/>
          </a:p>
          <a:p>
            <a:pPr>
              <a:buNone/>
            </a:pPr>
            <a:r>
              <a:rPr lang="fi-FI" dirty="0" smtClean="0"/>
              <a:t>Miten lastensuojeluilmoitus tehdään?</a:t>
            </a:r>
          </a:p>
          <a:p>
            <a:r>
              <a:rPr lang="fi-FI" dirty="0" smtClean="0"/>
              <a:t>Ilmoituksen voi tehdä</a:t>
            </a:r>
          </a:p>
          <a:p>
            <a:r>
              <a:rPr lang="fi-FI" dirty="0" smtClean="0"/>
              <a:t>puhelimitse </a:t>
            </a:r>
          </a:p>
          <a:p>
            <a:r>
              <a:rPr lang="fi-FI" dirty="0" smtClean="0"/>
              <a:t>kirjallisesti tai</a:t>
            </a:r>
          </a:p>
          <a:p>
            <a:r>
              <a:rPr lang="fi-FI" dirty="0" smtClean="0"/>
              <a:t>käymällä virastossa henkilökohtaisesti.</a:t>
            </a:r>
          </a:p>
          <a:p>
            <a:r>
              <a:rPr lang="fi-FI" dirty="0" smtClean="0"/>
              <a:t>Tietojen arkaluontoisuuden vuoksi ilmoitusta ei pidä tehdä sähköpostitse. </a:t>
            </a:r>
            <a:br>
              <a:rPr lang="fi-FI" dirty="0" smtClean="0"/>
            </a:br>
            <a:endParaRPr lang="fi-FI" dirty="0" smtClean="0"/>
          </a:p>
          <a:p>
            <a:r>
              <a:rPr lang="fi-FI" dirty="0" smtClean="0"/>
              <a:t>Ilmoituksen tekemistä varten on olemassa valmiita lomakkeita.</a:t>
            </a:r>
            <a:br>
              <a:rPr lang="fi-FI" dirty="0" smtClean="0"/>
            </a:br>
            <a:r>
              <a:rPr lang="fi-FI" dirty="0" smtClean="0">
                <a:hlinkClick r:id="rId2"/>
              </a:rPr>
              <a:t>Lomakkeet</a:t>
            </a:r>
            <a:endParaRPr lang="fi-FI" dirty="0" smtClean="0"/>
          </a:p>
          <a:p>
            <a:pPr>
              <a:buNone/>
            </a:pPr>
            <a:endParaRPr lang="fi-FI" dirty="0" smtClean="0"/>
          </a:p>
          <a:p>
            <a:r>
              <a:rPr lang="fi-FI" dirty="0" smtClean="0"/>
              <a:t>Tärkeintä on, että ilmoitus tehdään viipymättä ja että ilmoitusvelvolliset tahot antavat ilmoituksen tehdessään yhteystietonsa, jotta tietoja voidaan tarpeen mukaan täydentää. Erityisen nopeasti tieto on välitettävä sellaisissa tapauksissa, joihin liittyy rikos. </a:t>
            </a:r>
            <a:br>
              <a:rPr lang="fi-FI" dirty="0" smtClean="0"/>
            </a:br>
            <a:endParaRPr lang="fi-FI" dirty="0" smtClean="0"/>
          </a:p>
          <a:p>
            <a:endParaRPr lang="fi-FI"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1435608" y="332656"/>
            <a:ext cx="7498080" cy="5915744"/>
          </a:xfrm>
        </p:spPr>
        <p:txBody>
          <a:bodyPr>
            <a:normAutofit/>
          </a:bodyPr>
          <a:lstStyle/>
          <a:p>
            <a:pPr>
              <a:buNone/>
            </a:pPr>
            <a:r>
              <a:rPr lang="fi-FI" b="1" dirty="0" smtClean="0"/>
              <a:t>Lastensuojeluilmoituksen tekijän on kerrottava</a:t>
            </a:r>
          </a:p>
          <a:p>
            <a:pPr>
              <a:buNone/>
            </a:pPr>
            <a:endParaRPr lang="fi-FI" b="1" dirty="0" smtClean="0"/>
          </a:p>
          <a:p>
            <a:r>
              <a:rPr lang="fi-FI" dirty="0" smtClean="0"/>
              <a:t>tiedossaan olevat lapsen henkilötiedot</a:t>
            </a:r>
          </a:p>
          <a:p>
            <a:r>
              <a:rPr lang="fi-FI" dirty="0" smtClean="0"/>
              <a:t>ilmoituksen syy</a:t>
            </a:r>
          </a:p>
          <a:p>
            <a:r>
              <a:rPr lang="fi-FI" dirty="0" smtClean="0"/>
              <a:t>Lisäksi voidaan kertoa, onko lapselle tai tämän huoltajalle kerrottu ilmoituksen tekemisestä. </a:t>
            </a:r>
          </a:p>
          <a:p>
            <a:r>
              <a:rPr lang="fi-FI" dirty="0" smtClean="0"/>
              <a:t>myös puhelimitse saapuneet ilmoitukseen tulevat aina kirjalliseen muotoon (työntekijä kirjaa) </a:t>
            </a:r>
          </a:p>
          <a:p>
            <a:endParaRPr lang="fi-FI"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smtClean="0"/>
              <a:t>Milloin on tehtävä lastensuojeluilmoitus?</a:t>
            </a:r>
            <a:endParaRPr lang="fi-FI" dirty="0"/>
          </a:p>
        </p:txBody>
      </p:sp>
      <p:sp>
        <p:nvSpPr>
          <p:cNvPr id="3" name="Sisällön paikkamerkki 2"/>
          <p:cNvSpPr>
            <a:spLocks noGrp="1"/>
          </p:cNvSpPr>
          <p:nvPr>
            <p:ph idx="1"/>
          </p:nvPr>
        </p:nvSpPr>
        <p:spPr/>
        <p:txBody>
          <a:bodyPr>
            <a:normAutofit fontScale="62500" lnSpcReduction="20000"/>
          </a:bodyPr>
          <a:lstStyle/>
          <a:p>
            <a:endParaRPr lang="fi-FI" dirty="0" smtClean="0"/>
          </a:p>
          <a:p>
            <a:r>
              <a:rPr lang="fi-FI" dirty="0" smtClean="0"/>
              <a:t>silloin kun havaitsee tai saa tietää sellaisia seikkoja, joiden vuoksi lapsen lastensuojelun tarve on syytä selvittää</a:t>
            </a:r>
          </a:p>
          <a:p>
            <a:pPr>
              <a:buNone/>
            </a:pPr>
            <a:endParaRPr lang="fi-FI" dirty="0" smtClean="0"/>
          </a:p>
          <a:p>
            <a:r>
              <a:rPr lang="fi-FI" dirty="0" smtClean="0"/>
              <a:t>oma arvio tarpeesta selvittää lapsen lastensuojelun tarve</a:t>
            </a:r>
          </a:p>
          <a:p>
            <a:pPr>
              <a:buNone/>
            </a:pPr>
            <a:endParaRPr lang="fi-FI" dirty="0" smtClean="0"/>
          </a:p>
          <a:p>
            <a:r>
              <a:rPr lang="fi-FI" dirty="0" smtClean="0"/>
              <a:t> Tietyillä henkilöillä on </a:t>
            </a:r>
            <a:r>
              <a:rPr lang="fi-FI" i="1" dirty="0" smtClean="0"/>
              <a:t>velvollisuus </a:t>
            </a:r>
            <a:r>
              <a:rPr lang="fi-FI" dirty="0" smtClean="0"/>
              <a:t>tehdä ilmoitus.</a:t>
            </a:r>
          </a:p>
          <a:p>
            <a:pPr>
              <a:buNone/>
            </a:pPr>
            <a:endParaRPr lang="fi-FI" dirty="0" smtClean="0"/>
          </a:p>
          <a:p>
            <a:r>
              <a:rPr lang="fi-FI" dirty="0" smtClean="0"/>
              <a:t>syynä voi olla </a:t>
            </a:r>
            <a:r>
              <a:rPr lang="fi-FI" dirty="0" err="1" smtClean="0"/>
              <a:t>esim.lapsen</a:t>
            </a:r>
            <a:r>
              <a:rPr lang="fi-FI" dirty="0" smtClean="0"/>
              <a:t> tarpeiden laiminlyönti, lapsen heitteillejättö, lapsen pahoinpitely tai seksuaalinen hyväksikäyttö tai niiden epäily tai uhka.</a:t>
            </a:r>
          </a:p>
          <a:p>
            <a:pPr>
              <a:buNone/>
            </a:pPr>
            <a:endParaRPr lang="fi-FI" dirty="0" smtClean="0"/>
          </a:p>
          <a:p>
            <a:r>
              <a:rPr lang="fi-FI" dirty="0" smtClean="0"/>
              <a:t>lapsen hoidossa tai huolenpidossa havaitaan muutoin puutteita tai osaamattomuutta, joka vaarantaa lapsen hyvinvointia.</a:t>
            </a:r>
          </a:p>
          <a:p>
            <a:pPr>
              <a:buNone/>
            </a:pPr>
            <a:r>
              <a:rPr lang="fi-FI" dirty="0" smtClean="0">
                <a:sym typeface="Wingdings" pitchFamily="2" charset="2"/>
              </a:rPr>
              <a:t> jatkuu</a:t>
            </a:r>
            <a:endParaRPr lang="fi-FI" dirty="0" smtClean="0"/>
          </a:p>
          <a:p>
            <a:endParaRPr lang="fi-FI"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1435608" y="548680"/>
            <a:ext cx="7498080" cy="5699720"/>
          </a:xfrm>
        </p:spPr>
        <p:txBody>
          <a:bodyPr>
            <a:normAutofit fontScale="70000" lnSpcReduction="20000"/>
          </a:bodyPr>
          <a:lstStyle/>
          <a:p>
            <a:r>
              <a:rPr lang="fi-FI" dirty="0" smtClean="0"/>
              <a:t>aikuisen päihde- tai mielenterveysongelmat, jaksamattomuus tai oman hoidon laiminlyöminen</a:t>
            </a:r>
          </a:p>
          <a:p>
            <a:pPr>
              <a:buNone/>
            </a:pPr>
            <a:endParaRPr lang="fi-FI" dirty="0" smtClean="0"/>
          </a:p>
          <a:p>
            <a:r>
              <a:rPr lang="fi-FI" dirty="0" smtClean="0"/>
              <a:t>lapsen oma päihteiden käyttö, mielenterveyden ongelma, rikoksilla oireilu tai lapsen </a:t>
            </a:r>
            <a:r>
              <a:rPr lang="fi-FI" dirty="0" err="1" smtClean="0"/>
              <a:t>itsetuhoisuus</a:t>
            </a:r>
            <a:r>
              <a:rPr lang="fi-FI" dirty="0" smtClean="0"/>
              <a:t>.</a:t>
            </a:r>
          </a:p>
          <a:p>
            <a:pPr>
              <a:buNone/>
            </a:pPr>
            <a:endParaRPr lang="fi-FI" dirty="0" smtClean="0"/>
          </a:p>
          <a:p>
            <a:r>
              <a:rPr lang="fi-FI" dirty="0" smtClean="0"/>
              <a:t>vanhemman ja lapsen väliset vakavat vuorovaikutusongelmat</a:t>
            </a:r>
          </a:p>
          <a:p>
            <a:pPr>
              <a:buNone/>
            </a:pPr>
            <a:endParaRPr lang="fi-FI" dirty="0" smtClean="0"/>
          </a:p>
          <a:p>
            <a:r>
              <a:rPr lang="fi-FI" dirty="0" smtClean="0"/>
              <a:t>jatkuva koulunkäynnin laiminlyöminen</a:t>
            </a:r>
          </a:p>
          <a:p>
            <a:pPr>
              <a:buNone/>
            </a:pPr>
            <a:endParaRPr lang="fi-FI" dirty="0" smtClean="0"/>
          </a:p>
          <a:p>
            <a:r>
              <a:rPr lang="fi-FI" dirty="0" smtClean="0"/>
              <a:t>lapsi joutuu kantamaan ikätasoonsa nähden suhteetonta vastuuta</a:t>
            </a:r>
          </a:p>
          <a:p>
            <a:pPr>
              <a:buNone/>
            </a:pPr>
            <a:endParaRPr lang="fi-FI" dirty="0" smtClean="0"/>
          </a:p>
          <a:p>
            <a:r>
              <a:rPr lang="fi-FI" dirty="0" smtClean="0"/>
              <a:t>myös perheen erittäin heikko taloudellinen tilanne saattaa vaarantaa lapsen huolenpitoa tai kehitystä, jolloin perheelle taloudellista tukea esimerkiksi lastensuojelullisin perustein.</a:t>
            </a:r>
          </a:p>
          <a:p>
            <a:endParaRPr lang="fi-FI"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1435608" y="260648"/>
            <a:ext cx="7498080" cy="5987752"/>
          </a:xfrm>
        </p:spPr>
        <p:txBody>
          <a:bodyPr>
            <a:normAutofit fontScale="85000" lnSpcReduction="10000"/>
          </a:bodyPr>
          <a:lstStyle/>
          <a:p>
            <a:r>
              <a:rPr lang="fi-FI" dirty="0" smtClean="0"/>
              <a:t> Jos on epävarma siitä, tulisiko tietyissä tilanteissa tehdä lastensuojeluilmoitus, voi kysyä neuvoa kunnan lastensuojeluviranomaiselta ilmaisematta lapsen henkilöllisyyttä.</a:t>
            </a:r>
          </a:p>
          <a:p>
            <a:pPr>
              <a:buNone/>
            </a:pPr>
            <a:endParaRPr lang="fi-FI" dirty="0" smtClean="0"/>
          </a:p>
          <a:p>
            <a:r>
              <a:rPr lang="fi-FI" dirty="0" smtClean="0"/>
              <a:t>Tärkeintä on, että ilmoitus tehdään </a:t>
            </a:r>
            <a:r>
              <a:rPr lang="fi-FI" i="1" dirty="0" smtClean="0"/>
              <a:t>viipymättä</a:t>
            </a:r>
            <a:r>
              <a:rPr lang="fi-FI" dirty="0" smtClean="0"/>
              <a:t>.</a:t>
            </a:r>
          </a:p>
          <a:p>
            <a:endParaRPr lang="fi-FI" dirty="0" smtClean="0"/>
          </a:p>
          <a:p>
            <a:r>
              <a:rPr lang="fi-FI" dirty="0" smtClean="0"/>
              <a:t>Toisen tahon ilmoitusvelvollisuus ei poista omaa ilmoitusvelvollisuutta. </a:t>
            </a:r>
          </a:p>
          <a:p>
            <a:pPr>
              <a:buNone/>
            </a:pPr>
            <a:endParaRPr lang="fi-FI" dirty="0" smtClean="0"/>
          </a:p>
          <a:p>
            <a:r>
              <a:rPr lang="fi-FI" dirty="0" smtClean="0"/>
              <a:t>Ilmoitusvelvollisuutta ei myöskään poista se, että ilmoitusvelvollinen taho tietää varmuudella, että kyseinen lapsi tai perhe on jo lastensuojelun asiakkaana.</a:t>
            </a:r>
          </a:p>
          <a:p>
            <a:endParaRPr lang="fi-FI"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sz="2800" dirty="0" smtClean="0"/>
              <a:t>Kuka voi tehdä lastensuojeluilmoituksen?</a:t>
            </a:r>
            <a:endParaRPr lang="fi-FI" sz="2800" dirty="0"/>
          </a:p>
        </p:txBody>
      </p:sp>
      <p:sp>
        <p:nvSpPr>
          <p:cNvPr id="3" name="Sisällön paikkamerkki 2"/>
          <p:cNvSpPr>
            <a:spLocks noGrp="1"/>
          </p:cNvSpPr>
          <p:nvPr>
            <p:ph idx="1"/>
          </p:nvPr>
        </p:nvSpPr>
        <p:spPr/>
        <p:txBody>
          <a:bodyPr>
            <a:normAutofit fontScale="70000" lnSpcReduction="20000"/>
          </a:bodyPr>
          <a:lstStyle/>
          <a:p>
            <a:pPr>
              <a:buNone/>
            </a:pPr>
            <a:r>
              <a:rPr lang="fi-FI" b="1" dirty="0" smtClean="0"/>
              <a:t>Oikeus tehdä lastensuojeluilmoitus</a:t>
            </a:r>
          </a:p>
          <a:p>
            <a:r>
              <a:rPr lang="fi-FI" i="1" dirty="0" smtClean="0"/>
              <a:t>voi tehdä kuka tahansa</a:t>
            </a:r>
            <a:r>
              <a:rPr lang="fi-FI" dirty="0" smtClean="0"/>
              <a:t>, jos epäilee, että on tarpeen selvittää, voiko joku lapsi huonosti</a:t>
            </a:r>
          </a:p>
          <a:p>
            <a:pPr>
              <a:buNone/>
            </a:pPr>
            <a:endParaRPr lang="fi-FI" dirty="0" smtClean="0"/>
          </a:p>
          <a:p>
            <a:r>
              <a:rPr lang="fi-FI" dirty="0" smtClean="0"/>
              <a:t>Ilmoituksen voi</a:t>
            </a:r>
            <a:r>
              <a:rPr lang="fi-FI" i="1" dirty="0" smtClean="0"/>
              <a:t> aina tehdä salassapitosäännöksien estämättä</a:t>
            </a:r>
            <a:r>
              <a:rPr lang="fi-FI" dirty="0" smtClean="0"/>
              <a:t>.</a:t>
            </a:r>
          </a:p>
          <a:p>
            <a:pPr>
              <a:buNone/>
            </a:pPr>
            <a:endParaRPr lang="fi-FI" dirty="0" smtClean="0"/>
          </a:p>
          <a:p>
            <a:r>
              <a:rPr lang="fi-FI" dirty="0" smtClean="0"/>
              <a:t>Ilmoituksen voi tehdä myös lapsi itse, hänen vanhempansa, perheen naapuri tai muu henkilö, jolla on herännyt huoli lapsen hyvinvoinnista.</a:t>
            </a:r>
          </a:p>
          <a:p>
            <a:pPr>
              <a:buNone/>
            </a:pPr>
            <a:endParaRPr lang="fi-FI" dirty="0" smtClean="0"/>
          </a:p>
          <a:p>
            <a:r>
              <a:rPr lang="fi-FI" dirty="0" smtClean="0"/>
              <a:t>Henkilö, joka työskentelee lasten kanssa, mutta jolla ei ole työnsä puolesta velvollisuutta tehdä lastensuojeluilmoitusta</a:t>
            </a:r>
          </a:p>
          <a:p>
            <a:endParaRPr lang="fi-FI"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a:bodyPr>
          <a:lstStyle/>
          <a:p>
            <a:r>
              <a:rPr lang="fi-FI" sz="2800" b="1" dirty="0" smtClean="0"/>
              <a:t>Velvollisuus tehdä lastensuojeluilmoitus</a:t>
            </a:r>
            <a:endParaRPr lang="fi-FI" sz="2800" dirty="0"/>
          </a:p>
        </p:txBody>
      </p:sp>
      <p:sp>
        <p:nvSpPr>
          <p:cNvPr id="3" name="Sisällön paikkamerkki 2"/>
          <p:cNvSpPr>
            <a:spLocks noGrp="1"/>
          </p:cNvSpPr>
          <p:nvPr>
            <p:ph idx="1"/>
          </p:nvPr>
        </p:nvSpPr>
        <p:spPr/>
        <p:txBody>
          <a:bodyPr>
            <a:normAutofit fontScale="70000" lnSpcReduction="20000"/>
          </a:bodyPr>
          <a:lstStyle/>
          <a:p>
            <a:r>
              <a:rPr lang="fi-FI" dirty="0" smtClean="0"/>
              <a:t>Ei saa viivästyttää delegoimalla ilmoituksen tekemistä esimerkiksi esimiehelle.</a:t>
            </a:r>
          </a:p>
          <a:p>
            <a:r>
              <a:rPr lang="fi-FI" dirty="0" smtClean="0"/>
              <a:t> Ilmoituksen tekemiseen on velvoitettu se henkilö, joka on saanut tietää mahdollisesta lastensuojelun tarpeesta. </a:t>
            </a:r>
            <a:br>
              <a:rPr lang="fi-FI" dirty="0" smtClean="0"/>
            </a:br>
            <a:endParaRPr lang="fi-FI" dirty="0" smtClean="0"/>
          </a:p>
          <a:p>
            <a:pPr>
              <a:buNone/>
            </a:pPr>
            <a:r>
              <a:rPr lang="fi-FI" dirty="0" smtClean="0"/>
              <a:t>Kenellä on velvollisuus ilmoittaa?</a:t>
            </a:r>
          </a:p>
          <a:p>
            <a:r>
              <a:rPr lang="fi-FI" dirty="0" smtClean="0"/>
              <a:t>sosiaali- ja terveydenhuollon, lasten päivähoidon, opetustoimen, nuorisotoimen, poliisitoimen ja seurakunnan palveluksessa tai luottamustoimessa olevat</a:t>
            </a:r>
          </a:p>
          <a:p>
            <a:r>
              <a:rPr lang="fi-FI" dirty="0" smtClean="0"/>
              <a:t>Rikosseuraamuslaitoksen sekä palo- ja pelastustoimen palveluksessa olevat</a:t>
            </a:r>
          </a:p>
          <a:p>
            <a:r>
              <a:rPr lang="fi-FI" dirty="0" smtClean="0"/>
              <a:t>muun sosiaali- ja terveydenhuollon palvelujen tuottajat</a:t>
            </a:r>
          </a:p>
          <a:p>
            <a:r>
              <a:rPr lang="fi-FI" dirty="0" smtClean="0"/>
              <a:t>opetuksen tai koulutuksen järjestäjät</a:t>
            </a:r>
          </a:p>
          <a:p>
            <a:r>
              <a:rPr lang="fi-FI" dirty="0" smtClean="0"/>
              <a:t>terveydenhuollon ammattihenkilöt</a:t>
            </a:r>
          </a:p>
          <a:p>
            <a:pPr>
              <a:buNone/>
            </a:pPr>
            <a:r>
              <a:rPr lang="fi-FI" dirty="0" smtClean="0">
                <a:sym typeface="Wingdings" pitchFamily="2" charset="2"/>
              </a:rPr>
              <a:t>Jatkuu </a:t>
            </a:r>
            <a:endParaRPr lang="fi-FI"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1435608" y="476672"/>
            <a:ext cx="7498080" cy="5771728"/>
          </a:xfrm>
        </p:spPr>
        <p:txBody>
          <a:bodyPr>
            <a:normAutofit fontScale="92500" lnSpcReduction="10000"/>
          </a:bodyPr>
          <a:lstStyle/>
          <a:p>
            <a:r>
              <a:rPr lang="fi-FI" dirty="0" smtClean="0"/>
              <a:t>seurakunnan tai muun uskonnollisen yhdyskunnan henkilöstö</a:t>
            </a:r>
          </a:p>
          <a:p>
            <a:r>
              <a:rPr lang="fi-FI" dirty="0" smtClean="0"/>
              <a:t>koululaisten aamu-/iltapäivätoimintaa harjoittavan yksikön toiminnassa olevat</a:t>
            </a:r>
          </a:p>
          <a:p>
            <a:r>
              <a:rPr lang="fi-FI" dirty="0" smtClean="0"/>
              <a:t>turvapaikan hakijoiden vastaanottotoiminnan palveluksessa olevat ja kotoutumisen edistämisestä annetussa laissa tarkoitetussa perheryhmäkodissa ja muussa asuinyksikössä työskentelevät</a:t>
            </a:r>
          </a:p>
          <a:p>
            <a:r>
              <a:rPr lang="fi-FI" dirty="0" smtClean="0"/>
              <a:t>hätäkeskustoiminnan palveluksessa toimivat</a:t>
            </a:r>
          </a:p>
          <a:p>
            <a:r>
              <a:rPr lang="fi-FI" dirty="0" smtClean="0"/>
              <a:t>Tullin, rajavartiolaitoksen ja ulosottoviranomaisen palveluksessa olevat henkilöt.</a:t>
            </a:r>
          </a:p>
          <a:p>
            <a:pPr>
              <a:buNone/>
            </a:pPr>
            <a:endParaRPr lang="fi-FI"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1435608" y="332656"/>
            <a:ext cx="7498080" cy="5915744"/>
          </a:xfrm>
        </p:spPr>
        <p:txBody>
          <a:bodyPr>
            <a:normAutofit fontScale="85000" lnSpcReduction="10000"/>
          </a:bodyPr>
          <a:lstStyle/>
          <a:p>
            <a:pPr>
              <a:buNone/>
            </a:pPr>
            <a:r>
              <a:rPr lang="fi-FI" sz="2900" b="1" dirty="0" smtClean="0">
                <a:solidFill>
                  <a:schemeClr val="tx2"/>
                </a:solidFill>
              </a:rPr>
              <a:t>Estääkö vaitiolovelvollisuus ilmoituksen tekemisen?</a:t>
            </a:r>
          </a:p>
          <a:p>
            <a:pPr>
              <a:buNone/>
            </a:pPr>
            <a:endParaRPr lang="fi-FI" sz="2900" b="1" dirty="0" smtClean="0"/>
          </a:p>
          <a:p>
            <a:r>
              <a:rPr lang="fi-FI" dirty="0" smtClean="0"/>
              <a:t>Ilmoitusvelvollisuus syrjäyttää säännöksessä mainittujen henkilöiden salassapitovelvollisuuden esim. terveydenhuollossa.</a:t>
            </a:r>
          </a:p>
          <a:p>
            <a:pPr>
              <a:buNone/>
            </a:pPr>
            <a:endParaRPr lang="fi-FI" dirty="0" smtClean="0"/>
          </a:p>
          <a:p>
            <a:r>
              <a:rPr lang="fi-FI" dirty="0" smtClean="0"/>
              <a:t>Lastensuojeluilmoitus tulee tehdä, vaikka lapsi tai perhe kieltää sen tekemisen.</a:t>
            </a:r>
          </a:p>
          <a:p>
            <a:pPr>
              <a:buNone/>
            </a:pPr>
            <a:endParaRPr lang="fi-FI" dirty="0" smtClean="0"/>
          </a:p>
          <a:p>
            <a:r>
              <a:rPr lang="fi-FI" dirty="0" smtClean="0"/>
              <a:t>Hyvän hallintotavan mukaista kuitenkin on informoida perhettä lastensuojeluilmoituksen tekemisestä, ellei ole erityisiä syitä jättää tätä tekemättä. </a:t>
            </a:r>
          </a:p>
          <a:p>
            <a:endParaRPr lang="fi-FI"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Varhaiskasvatus</a:t>
            </a:r>
            <a:endParaRPr lang="fi-FI" dirty="0"/>
          </a:p>
        </p:txBody>
      </p:sp>
      <p:sp>
        <p:nvSpPr>
          <p:cNvPr id="3" name="Sisällön paikkamerkki 2"/>
          <p:cNvSpPr>
            <a:spLocks noGrp="1"/>
          </p:cNvSpPr>
          <p:nvPr>
            <p:ph idx="1"/>
          </p:nvPr>
        </p:nvSpPr>
        <p:spPr/>
        <p:txBody>
          <a:bodyPr/>
          <a:lstStyle/>
          <a:p>
            <a:r>
              <a:rPr lang="fi-FI" dirty="0" smtClean="0"/>
              <a:t>Varhaiskasvatuksella tarkoitetaan lapsen suunnitelmallista ja tavoitteellista kasvatuksen, opetuksen ja hoidon muodostamaa kokonaisuutta, jossa painottuu erityisesti pedagogiikka. Varhaiskasvatuksen tavoitteena on tukea lapsen kasvua, kehitystä ja oppimista sekä edistää hyvinvointia.</a:t>
            </a:r>
          </a:p>
          <a:p>
            <a:endParaRPr lang="fi-FI"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1435608" y="332656"/>
            <a:ext cx="7498080" cy="5915744"/>
          </a:xfrm>
        </p:spPr>
        <p:txBody>
          <a:bodyPr>
            <a:normAutofit fontScale="92500" lnSpcReduction="20000"/>
          </a:bodyPr>
          <a:lstStyle/>
          <a:p>
            <a:pPr>
              <a:buNone/>
            </a:pPr>
            <a:r>
              <a:rPr lang="fi-FI" b="1" dirty="0" smtClean="0">
                <a:solidFill>
                  <a:schemeClr val="tx2"/>
                </a:solidFill>
              </a:rPr>
              <a:t>Saako perhe tietää ilmoittajan?</a:t>
            </a:r>
          </a:p>
          <a:p>
            <a:endParaRPr lang="fi-FI" dirty="0" smtClean="0"/>
          </a:p>
          <a:p>
            <a:r>
              <a:rPr lang="fi-FI" dirty="0" smtClean="0"/>
              <a:t>Jos henkilöllä velvollisuus lastensuojeluilmoituksen tekemiseen, ei hän voi tehdä ilmoitusta ilmoittamatta nimeään.</a:t>
            </a:r>
            <a:r>
              <a:rPr lang="fi-FI" b="1" dirty="0" smtClean="0"/>
              <a:t> </a:t>
            </a:r>
          </a:p>
          <a:p>
            <a:pPr>
              <a:buNone/>
            </a:pPr>
            <a:endParaRPr lang="fi-FI" b="1" dirty="0" smtClean="0"/>
          </a:p>
          <a:p>
            <a:r>
              <a:rPr lang="fi-FI" b="1" dirty="0" smtClean="0"/>
              <a:t>Yksityishenkilö voi jättää henkilöllisyytensä ilmoittamatta. </a:t>
            </a:r>
            <a:r>
              <a:rPr lang="fi-FI" dirty="0" smtClean="0"/>
              <a:t>Jos lastensuojelun työntekijä tietää yksityishenkilön henkilöllisyyden, hän ei voi luvata että tieto voidaan salata asianosaisilta.</a:t>
            </a:r>
          </a:p>
          <a:p>
            <a:endParaRPr lang="fi-FI" dirty="0" smtClean="0"/>
          </a:p>
          <a:p>
            <a:r>
              <a:rPr lang="fi-FI" dirty="0" smtClean="0"/>
              <a:t>pääsääntöisesti oikeus tietää, kuka on tehnyt lastensuojeluilmoituksen</a:t>
            </a:r>
          </a:p>
          <a:p>
            <a:endParaRPr lang="fi-FI"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1435608" y="332656"/>
            <a:ext cx="7498080" cy="5915744"/>
          </a:xfrm>
        </p:spPr>
        <p:txBody>
          <a:bodyPr>
            <a:normAutofit fontScale="92500"/>
          </a:bodyPr>
          <a:lstStyle/>
          <a:p>
            <a:r>
              <a:rPr lang="fi-FI" dirty="0" smtClean="0"/>
              <a:t>perusteena nimettömyyteen voi olla esimerkiksi tilanne, jossa ilmoituksen tekijä on lapselle läheinen henkilö</a:t>
            </a:r>
          </a:p>
          <a:p>
            <a:pPr>
              <a:buNone/>
            </a:pPr>
            <a:endParaRPr lang="fi-FI" dirty="0" smtClean="0"/>
          </a:p>
          <a:p>
            <a:r>
              <a:rPr lang="fi-FI" dirty="0" smtClean="0"/>
              <a:t>esimerkiksi todennäköinen väkivallan uhka, tai jos on pelättävissä muita vastatoimenpiteitä ilmoittajaa kohtaan. Ilmoittajaa voidaan joutua suojelemaan.</a:t>
            </a:r>
          </a:p>
          <a:p>
            <a:pPr>
              <a:buNone/>
            </a:pPr>
            <a:endParaRPr lang="fi-FI" dirty="0" smtClean="0"/>
          </a:p>
          <a:p>
            <a:r>
              <a:rPr lang="fi-FI" dirty="0" smtClean="0"/>
              <a:t>Mahdollista on esimerkiksi, että lapsi pyritään viemään pois maasta tai muuten estetään lapsen suojelun tarpeen selvittäminen. </a:t>
            </a:r>
            <a:endParaRPr lang="fi-FI"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b="1" dirty="0" smtClean="0"/>
              <a:t>Ennakollinen lastensuojeluilmoitus</a:t>
            </a:r>
            <a:br>
              <a:rPr lang="fi-FI" b="1" dirty="0" smtClean="0"/>
            </a:br>
            <a:endParaRPr lang="fi-FI" dirty="0"/>
          </a:p>
        </p:txBody>
      </p:sp>
      <p:sp>
        <p:nvSpPr>
          <p:cNvPr id="3" name="Sisällön paikkamerkki 2"/>
          <p:cNvSpPr>
            <a:spLocks noGrp="1"/>
          </p:cNvSpPr>
          <p:nvPr>
            <p:ph idx="1"/>
          </p:nvPr>
        </p:nvSpPr>
        <p:spPr/>
        <p:txBody>
          <a:bodyPr>
            <a:normAutofit fontScale="77500" lnSpcReduction="20000"/>
          </a:bodyPr>
          <a:lstStyle/>
          <a:p>
            <a:pPr fontAlgn="t"/>
            <a:r>
              <a:rPr lang="fi-FI" dirty="0" smtClean="0"/>
              <a:t>ennen lapsen syntymää</a:t>
            </a:r>
          </a:p>
          <a:p>
            <a:pPr fontAlgn="t">
              <a:buNone/>
            </a:pPr>
            <a:endParaRPr lang="fi-FI" dirty="0" smtClean="0"/>
          </a:p>
          <a:p>
            <a:pPr fontAlgn="t"/>
            <a:r>
              <a:rPr lang="fi-FI" dirty="0" smtClean="0"/>
              <a:t>Tilanteissa, joissa on perusteltua syytä epäillä, että perhe tulee tarvitsemaan lastensuojelun tukitoimia heti synnytyksen jälkeen</a:t>
            </a:r>
          </a:p>
          <a:p>
            <a:pPr fontAlgn="t">
              <a:buNone/>
            </a:pPr>
            <a:endParaRPr lang="fi-FI" dirty="0" smtClean="0"/>
          </a:p>
          <a:p>
            <a:pPr fontAlgn="t"/>
            <a:r>
              <a:rPr lang="fi-FI" dirty="0" smtClean="0"/>
              <a:t>Ilmoitusvelvollisuus</a:t>
            </a:r>
          </a:p>
          <a:p>
            <a:pPr fontAlgn="t">
              <a:buNone/>
            </a:pPr>
            <a:endParaRPr lang="fi-FI" dirty="0" smtClean="0"/>
          </a:p>
          <a:p>
            <a:pPr fontAlgn="t"/>
            <a:r>
              <a:rPr lang="fi-FI" dirty="0" smtClean="0"/>
              <a:t>Ennakollinen lastensuojeluilmoitus tulee siis tehdä tilanteissa, joissa ilmoittajalla on varmaa tietoa esimerkiksi tulevan äidin tai isän päihdeongelmasta, vakavasti mielenterveyden häiriöstä tai vapausrangaistuksesta.</a:t>
            </a:r>
          </a:p>
          <a:p>
            <a:endParaRPr lang="fi-FI"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1435608" y="404664"/>
            <a:ext cx="7498080" cy="5843736"/>
          </a:xfrm>
        </p:spPr>
        <p:txBody>
          <a:bodyPr>
            <a:normAutofit/>
          </a:bodyPr>
          <a:lstStyle/>
          <a:p>
            <a:endParaRPr lang="fi-FI" dirty="0" smtClean="0"/>
          </a:p>
          <a:p>
            <a:r>
              <a:rPr lang="fi-FI" dirty="0" smtClean="0"/>
              <a:t>Varsinainen lastensuojeluasiakkuus alkaa vasta lapsen syntymän jälkeen</a:t>
            </a:r>
          </a:p>
          <a:p>
            <a:pPr>
              <a:buNone/>
            </a:pPr>
            <a:endParaRPr lang="fi-FI" dirty="0" smtClean="0"/>
          </a:p>
          <a:p>
            <a:r>
              <a:rPr lang="fi-FI" dirty="0" smtClean="0"/>
              <a:t>Ennakollisia lastensuojeluilmoituksia ei merkitä lastensuojeluilmoitusten rekisteriin</a:t>
            </a:r>
          </a:p>
          <a:p>
            <a:endParaRPr lang="fi-FI"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Arvopohja/arvoperusta</a:t>
            </a:r>
            <a:endParaRPr lang="fi-FI" dirty="0"/>
          </a:p>
        </p:txBody>
      </p:sp>
      <p:sp>
        <p:nvSpPr>
          <p:cNvPr id="3" name="Sisällön paikkamerkki 2"/>
          <p:cNvSpPr>
            <a:spLocks noGrp="1"/>
          </p:cNvSpPr>
          <p:nvPr>
            <p:ph idx="1"/>
          </p:nvPr>
        </p:nvSpPr>
        <p:spPr/>
        <p:txBody>
          <a:bodyPr>
            <a:normAutofit fontScale="70000" lnSpcReduction="20000"/>
          </a:bodyPr>
          <a:lstStyle/>
          <a:p>
            <a:endParaRPr lang="fi-FI" b="1" dirty="0" smtClean="0"/>
          </a:p>
          <a:p>
            <a:r>
              <a:rPr lang="fi-FI" b="1" dirty="0" smtClean="0"/>
              <a:t>SUOMEN </a:t>
            </a:r>
            <a:r>
              <a:rPr lang="fi-FI" b="1" dirty="0"/>
              <a:t>LASTENHOITOALAN LIITTO</a:t>
            </a:r>
            <a:r>
              <a:rPr lang="fi-FI" dirty="0"/>
              <a:t> on vuonna 2005 hyväksynyt liiton </a:t>
            </a:r>
            <a:r>
              <a:rPr lang="fi-FI" dirty="0" smtClean="0"/>
              <a:t>hallituksessa </a:t>
            </a:r>
            <a:r>
              <a:rPr lang="fi-FI" b="1" dirty="0" smtClean="0"/>
              <a:t>eettiset periaatteet</a:t>
            </a:r>
            <a:r>
              <a:rPr lang="fi-FI" dirty="0" smtClean="0"/>
              <a:t>.</a:t>
            </a:r>
          </a:p>
          <a:p>
            <a:pPr>
              <a:buNone/>
            </a:pPr>
            <a:endParaRPr lang="fi-FI" dirty="0" smtClean="0"/>
          </a:p>
          <a:p>
            <a:r>
              <a:rPr lang="fi-FI" dirty="0" smtClean="0"/>
              <a:t>Eettisten </a:t>
            </a:r>
            <a:r>
              <a:rPr lang="fi-FI" dirty="0"/>
              <a:t>periaatteiden tarkoituksena on tukea lastenhoitoalan ammateissa toimivien päivittäistä työntekoa</a:t>
            </a:r>
            <a:r>
              <a:rPr lang="fi-FI" dirty="0" smtClean="0"/>
              <a:t>.</a:t>
            </a:r>
          </a:p>
          <a:p>
            <a:pPr>
              <a:buNone/>
            </a:pPr>
            <a:r>
              <a:rPr lang="fi-FI" dirty="0"/>
              <a:t> </a:t>
            </a:r>
            <a:endParaRPr lang="fi-FI" dirty="0" smtClean="0"/>
          </a:p>
          <a:p>
            <a:r>
              <a:rPr lang="fi-FI" dirty="0" smtClean="0"/>
              <a:t>Lähtökohtana </a:t>
            </a:r>
            <a:r>
              <a:rPr lang="fi-FI" dirty="0"/>
              <a:t>on </a:t>
            </a:r>
            <a:r>
              <a:rPr lang="fi-FI" b="1" dirty="0"/>
              <a:t>ihmisen </a:t>
            </a:r>
            <a:r>
              <a:rPr lang="fi-FI" b="1" dirty="0" smtClean="0"/>
              <a:t>kunnioittaminen</a:t>
            </a:r>
            <a:r>
              <a:rPr lang="fi-FI" dirty="0" smtClean="0"/>
              <a:t>.</a:t>
            </a:r>
          </a:p>
          <a:p>
            <a:pPr>
              <a:buNone/>
            </a:pPr>
            <a:endParaRPr lang="fi-FI" dirty="0" smtClean="0"/>
          </a:p>
          <a:p>
            <a:r>
              <a:rPr lang="fi-FI" dirty="0" smtClean="0"/>
              <a:t>Ihmisarvoa </a:t>
            </a:r>
            <a:r>
              <a:rPr lang="fi-FI" dirty="0"/>
              <a:t>tulee kunnioittaa riippumatta sukupuolesta, iästä, uskonnosta, alkuperästä, mielipiteistä tai kyvyistä.</a:t>
            </a:r>
            <a:r>
              <a:rPr lang="fi-FI" dirty="0" smtClean="0"/>
              <a:t/>
            </a:r>
            <a:br>
              <a:rPr lang="fi-FI" dirty="0" smtClean="0"/>
            </a:br>
            <a:r>
              <a:rPr lang="fi-FI" dirty="0" smtClean="0"/>
              <a:t/>
            </a:r>
            <a:br>
              <a:rPr lang="fi-FI" dirty="0" smtClean="0"/>
            </a:br>
            <a:r>
              <a:rPr lang="fi-FI" dirty="0" smtClean="0"/>
              <a:t/>
            </a:r>
            <a:br>
              <a:rPr lang="fi-FI" dirty="0" smtClean="0"/>
            </a:br>
            <a:r>
              <a:rPr lang="fi-FI" dirty="0" smtClean="0"/>
              <a:t/>
            </a:r>
            <a:br>
              <a:rPr lang="fi-FI" dirty="0" smtClean="0"/>
            </a:br>
            <a:endParaRPr lang="fi-FI" dirty="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p:txBody>
          <a:bodyPr>
            <a:normAutofit fontScale="25000" lnSpcReduction="20000"/>
          </a:bodyPr>
          <a:lstStyle/>
          <a:p>
            <a:pPr>
              <a:lnSpc>
                <a:spcPct val="170000"/>
              </a:lnSpc>
              <a:buNone/>
            </a:pPr>
            <a:r>
              <a:rPr lang="fi-FI" sz="6000" b="1" dirty="0" smtClean="0"/>
              <a:t>Hyvä </a:t>
            </a:r>
            <a:r>
              <a:rPr lang="fi-FI" sz="6000" b="1" dirty="0" smtClean="0"/>
              <a:t>ammattitaito</a:t>
            </a:r>
          </a:p>
          <a:p>
            <a:pPr>
              <a:lnSpc>
                <a:spcPct val="170000"/>
              </a:lnSpc>
              <a:buNone/>
            </a:pPr>
            <a:r>
              <a:rPr lang="fi-FI" sz="3800" dirty="0" smtClean="0"/>
              <a:t/>
            </a:r>
            <a:br>
              <a:rPr lang="fi-FI" sz="3800" dirty="0" smtClean="0"/>
            </a:br>
            <a:r>
              <a:rPr lang="fi-FI" sz="7200" dirty="0" smtClean="0"/>
              <a:t>- Eettinen tietoisuus on ammatillisuuden ydin, joka sisältyy lastenhoitoalalla; päiväkodeissa, sairaaloissa, kehitysvammahuollossa ja lastensuojelun tehtävissä toimivien ammattilaisten henkiseen pääomaan</a:t>
            </a:r>
            <a:r>
              <a:rPr lang="fi-FI" sz="7200" dirty="0" smtClean="0"/>
              <a:t>.</a:t>
            </a:r>
            <a:r>
              <a:rPr lang="fi-FI" sz="7200" dirty="0" smtClean="0"/>
              <a:t/>
            </a:r>
            <a:br>
              <a:rPr lang="fi-FI" sz="7200" dirty="0" smtClean="0"/>
            </a:br>
            <a:r>
              <a:rPr lang="fi-FI" sz="7200" dirty="0" smtClean="0"/>
              <a:t>- Lastenhoitoalalla toimivan on työssään ja toiminnassaan asetettava etusijalle lapsen, nuoren ja perheen hyvinvointi. </a:t>
            </a:r>
            <a:br>
              <a:rPr lang="fi-FI" sz="7200" dirty="0" smtClean="0"/>
            </a:br>
            <a:r>
              <a:rPr lang="fi-FI" sz="7200" dirty="0" smtClean="0"/>
              <a:t>- Ammattilaisen tulee tietää mitä ammatillinen osaaminen on. Hänen kuuluu työtehtäviä ja ratkaisuja tehdessään tietää mitä kuuluu hänen toimivaltaansa sekä tunnistaa omat rajansa</a:t>
            </a:r>
            <a:r>
              <a:rPr lang="fi-FI" sz="7200" dirty="0" smtClean="0"/>
              <a:t>.</a:t>
            </a:r>
            <a:r>
              <a:rPr lang="fi-FI" sz="7200" dirty="0" smtClean="0"/>
              <a:t/>
            </a:r>
            <a:br>
              <a:rPr lang="fi-FI" sz="7200" dirty="0" smtClean="0"/>
            </a:br>
            <a:r>
              <a:rPr lang="fi-FI" sz="7200" dirty="0" smtClean="0"/>
              <a:t>- Oman ammattitaidon jatkuva ylläpito ja kehittäminen ovat osa ammatillisen elämän prosessia</a:t>
            </a:r>
            <a:r>
              <a:rPr lang="fi-FI" sz="7200" dirty="0" smtClean="0"/>
              <a:t>.</a:t>
            </a:r>
            <a:r>
              <a:rPr lang="fi-FI" sz="7200" dirty="0" smtClean="0"/>
              <a:t/>
            </a:r>
            <a:br>
              <a:rPr lang="fi-FI" sz="7200" dirty="0" smtClean="0"/>
            </a:br>
            <a:r>
              <a:rPr lang="fi-FI" sz="7200" dirty="0" smtClean="0"/>
              <a:t>- On tärkeää arvostaa omaa työtään, sekä tehdä jatkuvaa itsearviointia.</a:t>
            </a:r>
            <a:r>
              <a:rPr lang="fi-FI" dirty="0" smtClean="0"/>
              <a:t/>
            </a:r>
            <a:br>
              <a:rPr lang="fi-FI" dirty="0" smtClean="0"/>
            </a:br>
            <a:endParaRPr lang="fi-FI" dirty="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p:txBody>
          <a:bodyPr/>
          <a:lstStyle/>
          <a:p>
            <a:pPr>
              <a:buNone/>
            </a:pPr>
            <a:r>
              <a:rPr lang="fi-FI" b="1" dirty="0" smtClean="0"/>
              <a:t>Hyvinvoinnista </a:t>
            </a:r>
            <a:r>
              <a:rPr lang="fi-FI" b="1" dirty="0" smtClean="0"/>
              <a:t>huolehtiminen</a:t>
            </a:r>
          </a:p>
          <a:p>
            <a:pPr>
              <a:buNone/>
            </a:pPr>
            <a:r>
              <a:rPr lang="fi-FI" dirty="0" smtClean="0"/>
              <a:t/>
            </a:r>
            <a:br>
              <a:rPr lang="fi-FI" dirty="0" smtClean="0"/>
            </a:br>
            <a:r>
              <a:rPr lang="fi-FI" dirty="0" smtClean="0"/>
              <a:t>- Ammattilainen on vastuussa teoistaan ja valinnoistaan myös omassa elämässään.</a:t>
            </a:r>
            <a:br>
              <a:rPr lang="fi-FI" dirty="0" smtClean="0"/>
            </a:br>
            <a:r>
              <a:rPr lang="fi-FI" dirty="0" smtClean="0"/>
              <a:t>- Hän huolehtii myös omasta hyvinvoinnistaan ja jaksamisestaan sekä kasvustaan ihmisenä.</a:t>
            </a:r>
            <a:endParaRPr lang="fi-FI" dirty="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p:txBody>
          <a:bodyPr>
            <a:normAutofit fontScale="62500" lnSpcReduction="20000"/>
          </a:bodyPr>
          <a:lstStyle/>
          <a:p>
            <a:pPr>
              <a:buNone/>
            </a:pPr>
            <a:endParaRPr lang="fi-FI" b="1" dirty="0" smtClean="0"/>
          </a:p>
          <a:p>
            <a:pPr>
              <a:buNone/>
            </a:pPr>
            <a:r>
              <a:rPr lang="fi-FI" b="1" dirty="0" smtClean="0"/>
              <a:t>Yhteistyö, vastuu ja keskinäinen arvonanto</a:t>
            </a:r>
            <a:r>
              <a:rPr lang="fi-FI" dirty="0" smtClean="0"/>
              <a:t/>
            </a:r>
            <a:br>
              <a:rPr lang="fi-FI" dirty="0" smtClean="0"/>
            </a:br>
            <a:r>
              <a:rPr lang="fi-FI" dirty="0" smtClean="0"/>
              <a:t>- Lastenhoitoalan ammattilaisen asiantuntemus ja pätevyys ovat merkittävä osa eettistä vastuuta.</a:t>
            </a:r>
            <a:br>
              <a:rPr lang="fi-FI" dirty="0" smtClean="0"/>
            </a:br>
            <a:r>
              <a:rPr lang="fi-FI" dirty="0" smtClean="0"/>
              <a:t>- Muiden ammattiryhmien asiantuntemuksen kunnioittaminen, yhteistyö ja vastuu ammattitoiminnassa ovat tärkeitä. Myös alan opiskelijat tulee huomioida tulevina alan ammattilaisina.</a:t>
            </a:r>
          </a:p>
          <a:p>
            <a:pPr>
              <a:buNone/>
            </a:pPr>
            <a:endParaRPr lang="fi-FI" b="1" dirty="0" smtClean="0"/>
          </a:p>
          <a:p>
            <a:pPr>
              <a:buNone/>
            </a:pPr>
            <a:r>
              <a:rPr lang="fi-FI" b="1" dirty="0" smtClean="0"/>
              <a:t>Oikeus hyvään hoitoon</a:t>
            </a:r>
            <a:r>
              <a:rPr lang="fi-FI" dirty="0" smtClean="0"/>
              <a:t/>
            </a:r>
            <a:br>
              <a:rPr lang="fi-FI" dirty="0" smtClean="0"/>
            </a:br>
            <a:r>
              <a:rPr lang="fi-FI" dirty="0" smtClean="0"/>
              <a:t>- Lapsuuden arvostaminen ja ihmisarvon loukkaamattomuuden kunnioittaminen näkyy rauhallisissa ja turvallisissa hoito- ja ohjaustilanteissa. Näin toimittaessa lapsi tuntee tulevansa hyväksytyksi.</a:t>
            </a:r>
            <a:br>
              <a:rPr lang="fi-FI" dirty="0" smtClean="0"/>
            </a:br>
            <a:r>
              <a:rPr lang="fi-FI" dirty="0" smtClean="0"/>
              <a:t>- Terveyden edistäminen ja ylläpitäminen on osa ammattityötä.</a:t>
            </a:r>
            <a:br>
              <a:rPr lang="fi-FI" dirty="0" smtClean="0"/>
            </a:br>
            <a:r>
              <a:rPr lang="fi-FI" dirty="0" smtClean="0"/>
              <a:t/>
            </a:r>
            <a:br>
              <a:rPr lang="fi-FI" dirty="0" smtClean="0"/>
            </a:br>
            <a:endParaRPr lang="fi-FI" dirty="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p:txBody>
          <a:bodyPr>
            <a:normAutofit fontScale="70000" lnSpcReduction="20000"/>
          </a:bodyPr>
          <a:lstStyle/>
          <a:p>
            <a:pPr>
              <a:buNone/>
            </a:pPr>
            <a:r>
              <a:rPr lang="fi-FI" b="1" dirty="0" smtClean="0"/>
              <a:t>Oikeudenmukaisuus ja tasapuolisuus</a:t>
            </a:r>
            <a:r>
              <a:rPr lang="fi-FI" dirty="0" smtClean="0"/>
              <a:t/>
            </a:r>
            <a:br>
              <a:rPr lang="fi-FI" dirty="0" smtClean="0"/>
            </a:br>
            <a:r>
              <a:rPr lang="fi-FI" dirty="0" smtClean="0"/>
              <a:t>- Jokaisella lapsella ja nuorella on yhtäläinen ja ainutkertainen ihmisarvo.</a:t>
            </a:r>
            <a:br>
              <a:rPr lang="fi-FI" dirty="0" smtClean="0"/>
            </a:br>
            <a:r>
              <a:rPr lang="fi-FI" dirty="0" smtClean="0"/>
              <a:t>- Lastenhoitoalan ammattilaisen tulee osata tukea lapsen kasvua ja kehitystä sosiaalisissa tilanteissa yksilöllisyys huomioiden.</a:t>
            </a:r>
          </a:p>
          <a:p>
            <a:pPr>
              <a:buNone/>
            </a:pPr>
            <a:endParaRPr lang="fi-FI" b="1" dirty="0" smtClean="0"/>
          </a:p>
          <a:p>
            <a:pPr>
              <a:buNone/>
            </a:pPr>
            <a:r>
              <a:rPr lang="fi-FI" b="1" dirty="0" smtClean="0"/>
              <a:t>Itsemääräämisoikeus</a:t>
            </a:r>
            <a:r>
              <a:rPr lang="fi-FI" dirty="0" smtClean="0"/>
              <a:t/>
            </a:r>
            <a:br>
              <a:rPr lang="fi-FI" dirty="0" smtClean="0"/>
            </a:br>
            <a:r>
              <a:rPr lang="fi-FI" dirty="0" smtClean="0"/>
              <a:t>- Lasta ja nuorta on kohdeltava tasa-arvoisesti. Heitä tulee kuulla ja heidän tulee saada vaikuttaa kehitystään vastaavasti itseään koskeviin päätöksiin. </a:t>
            </a:r>
          </a:p>
          <a:p>
            <a:pPr>
              <a:buNone/>
            </a:pPr>
            <a:endParaRPr lang="fi-FI" b="1" dirty="0" smtClean="0"/>
          </a:p>
          <a:p>
            <a:pPr>
              <a:buNone/>
            </a:pPr>
            <a:r>
              <a:rPr lang="fi-FI" b="1" dirty="0" smtClean="0"/>
              <a:t>Vaitiolovelvollisuus</a:t>
            </a:r>
            <a:r>
              <a:rPr lang="fi-FI" dirty="0" smtClean="0"/>
              <a:t/>
            </a:r>
            <a:br>
              <a:rPr lang="fi-FI" dirty="0" smtClean="0"/>
            </a:br>
            <a:r>
              <a:rPr lang="fi-FI" dirty="0" smtClean="0"/>
              <a:t>- Lastenhoitoalan ammattilaisen tulee muistaa kaikissa toimissaan vaitiolovelvollisuuden merkitys.</a:t>
            </a:r>
            <a:endParaRPr lang="fi-FI" dirty="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Arvoperustan muutokset</a:t>
            </a:r>
            <a:endParaRPr lang="fi-FI" dirty="0"/>
          </a:p>
        </p:txBody>
      </p:sp>
      <p:sp>
        <p:nvSpPr>
          <p:cNvPr id="3" name="Sisällön paikkamerkki 2"/>
          <p:cNvSpPr>
            <a:spLocks noGrp="1"/>
          </p:cNvSpPr>
          <p:nvPr>
            <p:ph idx="1"/>
          </p:nvPr>
        </p:nvSpPr>
        <p:spPr/>
        <p:txBody>
          <a:bodyPr/>
          <a:lstStyle/>
          <a:p>
            <a:r>
              <a:rPr lang="fi-FI" dirty="0" smtClean="0"/>
              <a:t>Valta-asetelman muutos (aikuisjohtoisuus vs. lapsilähtöisyys, osallisuus…)</a:t>
            </a:r>
          </a:p>
          <a:p>
            <a:r>
              <a:rPr lang="fi-FI" dirty="0" smtClean="0"/>
              <a:t>Lapsi aktiivinen toimija</a:t>
            </a:r>
          </a:p>
          <a:p>
            <a:r>
              <a:rPr lang="fi-FI" dirty="0" smtClean="0"/>
              <a:t>Taustalla perustuslaki, YK:n lapsen oikeuksien sopimus ja varhaiskasvatuslaki</a:t>
            </a:r>
            <a:endParaRPr lang="fi-FI"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Mitä tarkoittaa?</a:t>
            </a:r>
            <a:endParaRPr lang="fi-FI" dirty="0"/>
          </a:p>
        </p:txBody>
      </p:sp>
      <p:pic>
        <p:nvPicPr>
          <p:cNvPr id="4" name="Sisällön paikkamerkki 3" descr="laki.png"/>
          <p:cNvPicPr>
            <a:picLocks noGrp="1" noChangeAspect="1"/>
          </p:cNvPicPr>
          <p:nvPr>
            <p:ph idx="1"/>
          </p:nvPr>
        </p:nvPicPr>
        <p:blipFill>
          <a:blip r:embed="rId2" cstate="print"/>
          <a:stretch>
            <a:fillRect/>
          </a:stretch>
        </p:blipFill>
        <p:spPr>
          <a:xfrm>
            <a:off x="2584450" y="2386012"/>
            <a:ext cx="5200650" cy="2924175"/>
          </a:xfrm>
        </p:spPr>
      </p:pic>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475656" y="188640"/>
            <a:ext cx="4792576" cy="1143000"/>
          </a:xfrm>
        </p:spPr>
        <p:txBody>
          <a:bodyPr>
            <a:normAutofit fontScale="90000"/>
          </a:bodyPr>
          <a:lstStyle/>
          <a:p>
            <a:r>
              <a:rPr lang="fi-FI" dirty="0" smtClean="0"/>
              <a:t>Varhaiskasvatuksen arvoperusta/VASU</a:t>
            </a:r>
            <a:endParaRPr lang="fi-FI" dirty="0"/>
          </a:p>
        </p:txBody>
      </p:sp>
      <p:graphicFrame>
        <p:nvGraphicFramePr>
          <p:cNvPr id="4" name="Sisällön paikkamerkki 3"/>
          <p:cNvGraphicFramePr>
            <a:graphicFrameLocks noGrp="1"/>
          </p:cNvGraphicFramePr>
          <p:nvPr>
            <p:ph idx="1"/>
          </p:nvPr>
        </p:nvGraphicFramePr>
        <p:xfrm>
          <a:off x="467544" y="1484784"/>
          <a:ext cx="8229600" cy="492941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pPr lvl="0"/>
            <a:r>
              <a:rPr lang="fi-FI" dirty="0" smtClean="0"/>
              <a:t>Lapsuuden itseisarvo</a:t>
            </a:r>
            <a:br>
              <a:rPr lang="fi-FI" dirty="0" smtClean="0"/>
            </a:br>
            <a:endParaRPr lang="fi-FI" dirty="0"/>
          </a:p>
        </p:txBody>
      </p:sp>
      <p:sp>
        <p:nvSpPr>
          <p:cNvPr id="3" name="Sisällön paikkamerkki 2"/>
          <p:cNvSpPr>
            <a:spLocks noGrp="1"/>
          </p:cNvSpPr>
          <p:nvPr>
            <p:ph idx="1"/>
          </p:nvPr>
        </p:nvSpPr>
        <p:spPr/>
        <p:txBody>
          <a:bodyPr/>
          <a:lstStyle/>
          <a:p>
            <a:r>
              <a:rPr lang="fi-FI" dirty="0" smtClean="0"/>
              <a:t>Jokaisella lapsella on oikeus hyvää ja turvalliseen lapsuuteen</a:t>
            </a:r>
          </a:p>
          <a:p>
            <a:r>
              <a:rPr lang="fi-FI" dirty="0" smtClean="0"/>
              <a:t>Jokainen lapsi on ainutlaatuinen ja arvokas juuri sellaisena kuin hän on</a:t>
            </a:r>
          </a:p>
          <a:p>
            <a:r>
              <a:rPr lang="fi-FI" dirty="0" smtClean="0"/>
              <a:t>Jokaisella lapsella on oikeus tulla kuulluksi, nähdyksi, huomioon otetuksi ja ymmärretyksi omana itsenään sekä yhteisönsä jäsenenä </a:t>
            </a:r>
          </a:p>
          <a:p>
            <a:endParaRPr lang="fi-FI" dirty="0"/>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pPr lvl="0"/>
            <a:r>
              <a:rPr lang="fi-FI" dirty="0" smtClean="0"/>
              <a:t>Ihmisenä kasvaminen</a:t>
            </a:r>
            <a:br>
              <a:rPr lang="fi-FI" dirty="0" smtClean="0"/>
            </a:br>
            <a:endParaRPr lang="fi-FI" dirty="0"/>
          </a:p>
        </p:txBody>
      </p:sp>
      <p:sp>
        <p:nvSpPr>
          <p:cNvPr id="3" name="Sisällön paikkamerkki 2"/>
          <p:cNvSpPr>
            <a:spLocks noGrp="1"/>
          </p:cNvSpPr>
          <p:nvPr>
            <p:ph idx="1"/>
          </p:nvPr>
        </p:nvSpPr>
        <p:spPr/>
        <p:txBody>
          <a:bodyPr/>
          <a:lstStyle/>
          <a:p>
            <a:r>
              <a:rPr lang="fi-FI" dirty="0" smtClean="0"/>
              <a:t>Lapsen kasvua ihmisyyteen tuetaan pyrkimällä totuuteen, hyvyyteen, kauneuteen, oikeudenmukaisuuteen ja rauhaan</a:t>
            </a:r>
          </a:p>
          <a:p>
            <a:r>
              <a:rPr lang="fi-FI" dirty="0" smtClean="0"/>
              <a:t>Arvostetaan sivistystä, mikä ilmenee tavassa suhtautua itseen, muihin ihmisiin, ympäristöön ja tietoon</a:t>
            </a:r>
            <a:endParaRPr lang="fi-FI" dirty="0"/>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pPr lvl="0"/>
            <a:r>
              <a:rPr lang="fi-FI" dirty="0" smtClean="0"/>
              <a:t>Lapsen oikeudet</a:t>
            </a:r>
            <a:br>
              <a:rPr lang="fi-FI" dirty="0" smtClean="0"/>
            </a:br>
            <a:endParaRPr lang="fi-FI" dirty="0"/>
          </a:p>
        </p:txBody>
      </p:sp>
      <p:sp>
        <p:nvSpPr>
          <p:cNvPr id="3" name="Sisällön paikkamerkki 2"/>
          <p:cNvSpPr>
            <a:spLocks noGrp="1"/>
          </p:cNvSpPr>
          <p:nvPr>
            <p:ph idx="1"/>
          </p:nvPr>
        </p:nvSpPr>
        <p:spPr/>
        <p:txBody>
          <a:bodyPr>
            <a:normAutofit fontScale="85000" lnSpcReduction="20000"/>
          </a:bodyPr>
          <a:lstStyle/>
          <a:p>
            <a:endParaRPr lang="fi-FI" dirty="0" smtClean="0"/>
          </a:p>
          <a:p>
            <a:r>
              <a:rPr lang="fi-FI" dirty="0" err="1" smtClean="0"/>
              <a:t>llmaista</a:t>
            </a:r>
            <a:r>
              <a:rPr lang="fi-FI" dirty="0" smtClean="0"/>
              <a:t> itseään, mielipiteitään ja ajatuksiaan sekä tulla ymmärretyksi niillä ilmaisun keinoilla, joita hänellä on</a:t>
            </a:r>
          </a:p>
          <a:p>
            <a:r>
              <a:rPr lang="fi-FI" dirty="0" smtClean="0"/>
              <a:t>hyvään opetukseen, huolenpitoon ja kannustavaan palautteeseen</a:t>
            </a:r>
          </a:p>
          <a:p>
            <a:r>
              <a:rPr lang="fi-FI" dirty="0" smtClean="0"/>
              <a:t>leikkiä, oppia leikkien ja iloita oppimastaan sekä rakentaa käsitystä itsestään, identiteetistään ja maailmasta omien lähtökohtiensa mukaisesti</a:t>
            </a:r>
          </a:p>
          <a:p>
            <a:r>
              <a:rPr lang="fi-FI" dirty="0" smtClean="0"/>
              <a:t>yhteisöllisyyteen ja ryhmään kuulumiseen </a:t>
            </a:r>
          </a:p>
          <a:p>
            <a:r>
              <a:rPr lang="fi-FI" dirty="0" smtClean="0"/>
              <a:t>saada tietoa monipuolisesti, käsitellä tunteita ja ristiriitoja sekä kokeilla ja opetella uusia asioita </a:t>
            </a:r>
          </a:p>
          <a:p>
            <a:endParaRPr lang="fi-FI" dirty="0"/>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pPr lvl="0"/>
            <a:r>
              <a:rPr lang="fi-FI" dirty="0" smtClean="0"/>
              <a:t>Yhdenvertaisuus, tasa-arvo ja moninaisuus</a:t>
            </a:r>
            <a:br>
              <a:rPr lang="fi-FI" dirty="0" smtClean="0"/>
            </a:br>
            <a:endParaRPr lang="fi-FI" dirty="0"/>
          </a:p>
        </p:txBody>
      </p:sp>
      <p:sp>
        <p:nvSpPr>
          <p:cNvPr id="3" name="Sisällön paikkamerkki 2"/>
          <p:cNvSpPr>
            <a:spLocks noGrp="1"/>
          </p:cNvSpPr>
          <p:nvPr>
            <p:ph idx="1"/>
          </p:nvPr>
        </p:nvSpPr>
        <p:spPr/>
        <p:txBody>
          <a:bodyPr/>
          <a:lstStyle/>
          <a:p>
            <a:r>
              <a:rPr lang="fi-FI" dirty="0" smtClean="0"/>
              <a:t>Lapsille taataan mahdollisuus kehittää taitojaan ja tehdä valintoja sukupuolesta, syntyperästä, kulttuuritaustasta tai muista henkilöön liittyvistä syistä riippumatta</a:t>
            </a:r>
          </a:p>
          <a:p>
            <a:r>
              <a:rPr lang="fi-FI" dirty="0" smtClean="0"/>
              <a:t>Ilmapiirin tulee kunnioittaa moninaisuutta</a:t>
            </a:r>
            <a:endParaRPr lang="fi-FI" dirty="0"/>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pPr lvl="0"/>
            <a:r>
              <a:rPr lang="fi-FI" dirty="0" smtClean="0"/>
              <a:t>Perheiden monimuotoisuus</a:t>
            </a:r>
            <a:br>
              <a:rPr lang="fi-FI" dirty="0" smtClean="0"/>
            </a:br>
            <a:endParaRPr lang="fi-FI" dirty="0"/>
          </a:p>
        </p:txBody>
      </p:sp>
      <p:sp>
        <p:nvSpPr>
          <p:cNvPr id="3" name="Sisällön paikkamerkki 2"/>
          <p:cNvSpPr>
            <a:spLocks noGrp="1"/>
          </p:cNvSpPr>
          <p:nvPr>
            <p:ph idx="1"/>
          </p:nvPr>
        </p:nvSpPr>
        <p:spPr/>
        <p:txBody>
          <a:bodyPr/>
          <a:lstStyle/>
          <a:p>
            <a:r>
              <a:rPr lang="fi-FI" dirty="0" smtClean="0"/>
              <a:t>Suhtaudutaan avoimesti ja kunnioittavasti monimuotoisiin perheisiin</a:t>
            </a:r>
          </a:p>
          <a:p>
            <a:r>
              <a:rPr lang="fi-FI" dirty="0" smtClean="0"/>
              <a:t>Lapsen perheidentiteetin ja perhesuhteiden tukeminen on tärkeää</a:t>
            </a:r>
            <a:endParaRPr lang="fi-FI" dirty="0"/>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pPr lvl="0"/>
            <a:r>
              <a:rPr lang="fi-FI" dirty="0" smtClean="0"/>
              <a:t>Terveellinen ja kestävä elämäntapa</a:t>
            </a:r>
            <a:br>
              <a:rPr lang="fi-FI" dirty="0" smtClean="0"/>
            </a:br>
            <a:endParaRPr lang="fi-FI" dirty="0"/>
          </a:p>
        </p:txBody>
      </p:sp>
      <p:sp>
        <p:nvSpPr>
          <p:cNvPr id="3" name="Sisällön paikkamerkki 2"/>
          <p:cNvSpPr>
            <a:spLocks noGrp="1"/>
          </p:cNvSpPr>
          <p:nvPr>
            <p:ph idx="1"/>
          </p:nvPr>
        </p:nvSpPr>
        <p:spPr/>
        <p:txBody>
          <a:bodyPr/>
          <a:lstStyle/>
          <a:p>
            <a:r>
              <a:rPr lang="fi-FI" dirty="0" smtClean="0"/>
              <a:t>Ohjataan lapsia terveyttä ja hyvinvointia edistäviin elämäntapoihin</a:t>
            </a:r>
          </a:p>
          <a:p>
            <a:r>
              <a:rPr lang="fi-FI" dirty="0" smtClean="0"/>
              <a:t>Huomioidaan kestävän elämän periaatteet</a:t>
            </a:r>
            <a:endParaRPr lang="fi-FI" dirty="0"/>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Omien arvojen kartoittaminen</a:t>
            </a:r>
            <a:endParaRPr lang="fi-FI" dirty="0"/>
          </a:p>
        </p:txBody>
      </p:sp>
      <p:sp>
        <p:nvSpPr>
          <p:cNvPr id="3" name="Sisällön paikkamerkki 2"/>
          <p:cNvSpPr>
            <a:spLocks noGrp="1"/>
          </p:cNvSpPr>
          <p:nvPr>
            <p:ph idx="1"/>
          </p:nvPr>
        </p:nvSpPr>
        <p:spPr/>
        <p:txBody>
          <a:bodyPr>
            <a:normAutofit fontScale="70000" lnSpcReduction="20000"/>
          </a:bodyPr>
          <a:lstStyle/>
          <a:p>
            <a:r>
              <a:rPr lang="fi-FI" dirty="0" smtClean="0"/>
              <a:t>Pohdi jokaista kohtaa erikseen. Arvioi omaa toimintaasi suhteessa arvoihin</a:t>
            </a:r>
          </a:p>
          <a:p>
            <a:r>
              <a:rPr lang="fi-FI" dirty="0" smtClean="0"/>
              <a:t>Alleviivaa ne kohdat, joita sinun on helppo huomioida osana kasvatustyösi arkea. Kirjaa ranskalaisia viivoja käyttäen, miksi kyseiset asiat on helppo huomioida. Miten se näkyy konkreettisesti työssäsi?</a:t>
            </a:r>
          </a:p>
          <a:p>
            <a:r>
              <a:rPr lang="fi-FI" dirty="0" smtClean="0"/>
              <a:t>Alleviivaa seuraavaksi katkoviivalla ne kohdat, jotka onnistut huomioimaan ajoittain työssäsi. Kirjaa tämän jälkeen, miksi huomioiminen onnistuu vain ajoittain.</a:t>
            </a:r>
          </a:p>
          <a:p>
            <a:r>
              <a:rPr lang="fi-FI" dirty="0" smtClean="0"/>
              <a:t>Viimeiseksi laita sulkeet sellaisiin arvoihin, joita et vielä koe toteuttavasi osana omaa kasvatustyötäsi. Pohdi, mitkä tekijät haittaavat tai estävät arvojen huomioimista. Miten voisit vastaisuudessa huomioida niitä paremmin? Kirjaa konkreettisia käytännön esimerkkejä, joista voit lähteä liikkeelle.</a:t>
            </a:r>
            <a:endParaRPr lang="fi-FI" dirty="0"/>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1331640" y="692696"/>
            <a:ext cx="8534400" cy="824136"/>
          </a:xfrm>
        </p:spPr>
        <p:txBody>
          <a:bodyPr>
            <a:noAutofit/>
          </a:bodyPr>
          <a:lstStyle/>
          <a:p>
            <a:r>
              <a:rPr lang="fi-FI" sz="2800" dirty="0" smtClean="0"/>
              <a:t>Mieti yksilöllisiä arvojasi; järjestysnumero1 tärkeimmälle jne.</a:t>
            </a:r>
            <a:endParaRPr lang="fi-FI" sz="2800" dirty="0"/>
          </a:p>
        </p:txBody>
      </p:sp>
      <p:sp>
        <p:nvSpPr>
          <p:cNvPr id="3" name="Sisällön paikkamerkki 2"/>
          <p:cNvSpPr>
            <a:spLocks noGrp="1"/>
          </p:cNvSpPr>
          <p:nvPr>
            <p:ph sz="half" idx="1"/>
          </p:nvPr>
        </p:nvSpPr>
        <p:spPr/>
        <p:txBody>
          <a:bodyPr>
            <a:normAutofit fontScale="85000" lnSpcReduction="20000"/>
          </a:bodyPr>
          <a:lstStyle/>
          <a:p>
            <a:pPr marL="0" indent="0">
              <a:buNone/>
            </a:pPr>
            <a:endParaRPr lang="fi-FI" dirty="0"/>
          </a:p>
          <a:p>
            <a:r>
              <a:rPr lang="fi-FI" dirty="0"/>
              <a:t>perheen </a:t>
            </a:r>
            <a:r>
              <a:rPr lang="fi-FI" dirty="0" smtClean="0"/>
              <a:t>turvallisuus</a:t>
            </a:r>
            <a:endParaRPr lang="fi-FI" dirty="0"/>
          </a:p>
          <a:p>
            <a:r>
              <a:rPr lang="fi-FI" dirty="0"/>
              <a:t>sisäinen tasapaino</a:t>
            </a:r>
          </a:p>
          <a:p>
            <a:r>
              <a:rPr lang="fi-FI" dirty="0"/>
              <a:t>onnellinen elämä</a:t>
            </a:r>
          </a:p>
          <a:p>
            <a:r>
              <a:rPr lang="fi-FI" dirty="0"/>
              <a:t>maailmanrauha</a:t>
            </a:r>
          </a:p>
          <a:p>
            <a:r>
              <a:rPr lang="fi-FI" dirty="0"/>
              <a:t>kypsä rakkaus</a:t>
            </a:r>
          </a:p>
          <a:p>
            <a:r>
              <a:rPr lang="fi-FI" dirty="0"/>
              <a:t>tosi ystävyys</a:t>
            </a:r>
          </a:p>
          <a:p>
            <a:r>
              <a:rPr lang="fi-FI" dirty="0"/>
              <a:t>viisaus ja ymmärrys</a:t>
            </a:r>
          </a:p>
          <a:p>
            <a:r>
              <a:rPr lang="fi-FI" dirty="0"/>
              <a:t>vapaus ja riippumattomuus</a:t>
            </a:r>
          </a:p>
          <a:p>
            <a:r>
              <a:rPr lang="fi-FI" dirty="0"/>
              <a:t>aikaansaannokset, tulokset</a:t>
            </a:r>
          </a:p>
          <a:p>
            <a:r>
              <a:rPr lang="fi-FI" dirty="0" smtClean="0"/>
              <a:t>itsekunnioitus</a:t>
            </a:r>
            <a:endParaRPr lang="fi-FI" dirty="0"/>
          </a:p>
        </p:txBody>
      </p:sp>
      <p:sp>
        <p:nvSpPr>
          <p:cNvPr id="6" name="Sisällön paikkamerkki 5"/>
          <p:cNvSpPr>
            <a:spLocks noGrp="1"/>
          </p:cNvSpPr>
          <p:nvPr>
            <p:ph sz="half" idx="2"/>
          </p:nvPr>
        </p:nvSpPr>
        <p:spPr>
          <a:xfrm>
            <a:off x="4648200" y="1916832"/>
            <a:ext cx="4038600" cy="4209331"/>
          </a:xfrm>
        </p:spPr>
        <p:txBody>
          <a:bodyPr>
            <a:normAutofit fontScale="85000" lnSpcReduction="20000"/>
          </a:bodyPr>
          <a:lstStyle/>
          <a:p>
            <a:r>
              <a:rPr lang="fi-FI" dirty="0"/>
              <a:t>kansallinen turvallisuus</a:t>
            </a:r>
          </a:p>
          <a:p>
            <a:r>
              <a:rPr lang="fi-FI" dirty="0"/>
              <a:t>hyvä toimeentulo</a:t>
            </a:r>
          </a:p>
          <a:p>
            <a:r>
              <a:rPr lang="fi-FI" dirty="0"/>
              <a:t>sielun pelastus</a:t>
            </a:r>
          </a:p>
          <a:p>
            <a:r>
              <a:rPr lang="fi-FI" dirty="0"/>
              <a:t>kauneus ja esteettisyys</a:t>
            </a:r>
          </a:p>
          <a:p>
            <a:r>
              <a:rPr lang="fi-FI" dirty="0"/>
              <a:t>tasa-arvon toteutuminen</a:t>
            </a:r>
          </a:p>
          <a:p>
            <a:r>
              <a:rPr lang="fi-FI" dirty="0"/>
              <a:t>jännittävä elämä</a:t>
            </a:r>
          </a:p>
          <a:p>
            <a:r>
              <a:rPr lang="fi-FI" dirty="0"/>
              <a:t>nautinto</a:t>
            </a:r>
          </a:p>
          <a:p>
            <a:r>
              <a:rPr lang="fi-FI" dirty="0"/>
              <a:t>kunnioitus ja arvonanto</a:t>
            </a:r>
          </a:p>
          <a:p>
            <a:r>
              <a:rPr lang="fi-FI" dirty="0"/>
              <a:t>ihmiskunnan yhteys ja veljeys-sisaruus</a:t>
            </a:r>
          </a:p>
          <a:p>
            <a:endParaRPr lang="fi-FI" dirty="0"/>
          </a:p>
          <a:p>
            <a:endParaRPr lang="fi-FI" dirty="0"/>
          </a:p>
        </p:txBody>
      </p:sp>
    </p:spTree>
    <p:extLst>
      <p:ext uri="{BB962C8B-B14F-4D97-AF65-F5344CB8AC3E}">
        <p14:creationId xmlns:p14="http://schemas.microsoft.com/office/powerpoint/2010/main" xmlns="" val="1772857406"/>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Arvot lastenohjaajan työssä</a:t>
            </a:r>
            <a:endParaRPr lang="fi-FI" dirty="0"/>
          </a:p>
        </p:txBody>
      </p:sp>
      <p:sp>
        <p:nvSpPr>
          <p:cNvPr id="3" name="Sisällön paikkamerkki 2"/>
          <p:cNvSpPr>
            <a:spLocks noGrp="1"/>
          </p:cNvSpPr>
          <p:nvPr>
            <p:ph sz="quarter" idx="1"/>
          </p:nvPr>
        </p:nvSpPr>
        <p:spPr>
          <a:xfrm>
            <a:off x="457200" y="1340768"/>
            <a:ext cx="8229600" cy="4785395"/>
          </a:xfrm>
        </p:spPr>
        <p:txBody>
          <a:bodyPr>
            <a:normAutofit fontScale="62500" lnSpcReduction="20000"/>
          </a:bodyPr>
          <a:lstStyle/>
          <a:p>
            <a:pPr marL="0" lvl="0" indent="0">
              <a:buNone/>
            </a:pPr>
            <a:r>
              <a:rPr lang="fi-FI" sz="3800" dirty="0"/>
              <a:t>Yleistettävyyden ja yksilöllisyyden </a:t>
            </a:r>
            <a:r>
              <a:rPr lang="fi-FI" sz="3800" dirty="0" smtClean="0"/>
              <a:t>yhteensovittaminen käytännössä?</a:t>
            </a:r>
          </a:p>
          <a:p>
            <a:pPr marL="0" lvl="0" indent="0">
              <a:buNone/>
            </a:pPr>
            <a:endParaRPr lang="fi-FI" sz="3800" dirty="0" smtClean="0"/>
          </a:p>
          <a:p>
            <a:pPr lvl="0"/>
            <a:r>
              <a:rPr lang="fi-FI" sz="3800" b="1" dirty="0" smtClean="0"/>
              <a:t>Ihmisarvon</a:t>
            </a:r>
            <a:r>
              <a:rPr lang="fi-FI" sz="3800" dirty="0" smtClean="0"/>
              <a:t> tunnistaminen </a:t>
            </a:r>
            <a:r>
              <a:rPr lang="fi-FI" sz="3800" dirty="0" smtClean="0">
                <a:sym typeface="Wingdings" panose="05000000000000000000" pitchFamily="2" charset="2"/>
              </a:rPr>
              <a:t></a:t>
            </a:r>
            <a:r>
              <a:rPr lang="fi-FI" sz="3800" dirty="0" smtClean="0"/>
              <a:t> </a:t>
            </a:r>
            <a:r>
              <a:rPr lang="fi-FI" sz="3800" dirty="0"/>
              <a:t>l</a:t>
            </a:r>
            <a:r>
              <a:rPr lang="fi-FI" sz="3800" dirty="0" smtClean="0"/>
              <a:t>astenohjaajan tulee kunnioittaa lapsen ja hänen perheensä elämänkatsomusta ja ottaa se huomioon työssä</a:t>
            </a:r>
            <a:endParaRPr lang="fi-FI" sz="3800" dirty="0"/>
          </a:p>
          <a:p>
            <a:pPr lvl="0"/>
            <a:r>
              <a:rPr lang="fi-FI" sz="3800" b="1" dirty="0" smtClean="0"/>
              <a:t>Oikeudenmukaisuus </a:t>
            </a:r>
            <a:r>
              <a:rPr lang="fi-FI" sz="3800" dirty="0" smtClean="0">
                <a:sym typeface="Wingdings" panose="05000000000000000000" pitchFamily="2" charset="2"/>
              </a:rPr>
              <a:t> tasa-arvoinen kohtelu, syrjinnän ja suosimisen välttäminen, kuunteleminen</a:t>
            </a:r>
            <a:endParaRPr lang="fi-FI" sz="3800" dirty="0"/>
          </a:p>
          <a:p>
            <a:pPr lvl="0"/>
            <a:r>
              <a:rPr lang="fi-FI" sz="3800" b="1" dirty="0"/>
              <a:t>A</a:t>
            </a:r>
            <a:r>
              <a:rPr lang="fi-FI" sz="3800" b="1" dirty="0" smtClean="0"/>
              <a:t>inutlaatuisuus</a:t>
            </a:r>
            <a:r>
              <a:rPr lang="fi-FI" sz="3800" b="1" dirty="0"/>
              <a:t>, </a:t>
            </a:r>
            <a:r>
              <a:rPr lang="fi-FI" sz="3800" b="1" dirty="0" smtClean="0"/>
              <a:t>yksilöllisyys </a:t>
            </a:r>
            <a:r>
              <a:rPr lang="fi-FI" sz="3800" dirty="0" smtClean="0">
                <a:sym typeface="Wingdings" panose="05000000000000000000" pitchFamily="2" charset="2"/>
              </a:rPr>
              <a:t> jokainen lapsi ja perhe on erilainen</a:t>
            </a:r>
            <a:endParaRPr lang="fi-FI" sz="3800" dirty="0" smtClean="0"/>
          </a:p>
          <a:p>
            <a:pPr lvl="0"/>
            <a:r>
              <a:rPr lang="fi-FI" sz="3800" b="1" dirty="0" smtClean="0"/>
              <a:t>Totuudellisuus</a:t>
            </a:r>
            <a:r>
              <a:rPr lang="fi-FI" sz="3800" dirty="0" smtClean="0"/>
              <a:t> </a:t>
            </a:r>
            <a:r>
              <a:rPr lang="fi-FI" sz="3800" dirty="0" smtClean="0">
                <a:sym typeface="Wingdings" panose="05000000000000000000" pitchFamily="2" charset="2"/>
              </a:rPr>
              <a:t> asioiden tutkivaa lähestymistapaa, avointa keskustelua</a:t>
            </a:r>
          </a:p>
          <a:p>
            <a:pPr lvl="0"/>
            <a:r>
              <a:rPr lang="fi-FI" sz="3800" b="1" dirty="0" smtClean="0">
                <a:sym typeface="Wingdings" panose="05000000000000000000" pitchFamily="2" charset="2"/>
              </a:rPr>
              <a:t>Itsemääräämisoikeus </a:t>
            </a:r>
            <a:r>
              <a:rPr lang="fi-FI" sz="3800" dirty="0" smtClean="0">
                <a:sym typeface="Wingdings" panose="05000000000000000000" pitchFamily="2" charset="2"/>
              </a:rPr>
              <a:t> riippuu lapsen iästä ja kehitystasosta, lapsen etu</a:t>
            </a:r>
          </a:p>
          <a:p>
            <a:pPr marL="0" indent="0">
              <a:buNone/>
            </a:pPr>
            <a:endParaRPr lang="fi-FI" dirty="0"/>
          </a:p>
        </p:txBody>
      </p:sp>
    </p:spTree>
    <p:extLst>
      <p:ext uri="{BB962C8B-B14F-4D97-AF65-F5344CB8AC3E}">
        <p14:creationId xmlns:p14="http://schemas.microsoft.com/office/powerpoint/2010/main" xmlns="" val="12049792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1547664" y="620688"/>
            <a:ext cx="5904656" cy="996950"/>
          </a:xfrm>
        </p:spPr>
        <p:txBody>
          <a:bodyPr/>
          <a:lstStyle/>
          <a:p>
            <a:pPr eaLnBrk="1" hangingPunct="1"/>
            <a:r>
              <a:rPr lang="fi-FI" sz="1200" dirty="0" smtClean="0">
                <a:latin typeface="Arial" charset="0"/>
                <a:cs typeface="Arial" charset="0"/>
              </a:rPr>
              <a:t/>
            </a:r>
            <a:br>
              <a:rPr lang="fi-FI" sz="1200" dirty="0" smtClean="0">
                <a:latin typeface="Arial" charset="0"/>
                <a:cs typeface="Arial" charset="0"/>
              </a:rPr>
            </a:br>
            <a:r>
              <a:rPr lang="fi-FI" dirty="0" smtClean="0">
                <a:latin typeface="Arial" charset="0"/>
                <a:cs typeface="Arial" charset="0"/>
              </a:rPr>
              <a:t>Mitä löydän </a:t>
            </a:r>
            <a:r>
              <a:rPr lang="fi-FI" dirty="0" err="1" smtClean="0">
                <a:latin typeface="Arial" charset="0"/>
                <a:cs typeface="Arial" charset="0"/>
              </a:rPr>
              <a:t>Finlexistä</a:t>
            </a:r>
            <a:r>
              <a:rPr lang="fi-FI" dirty="0" smtClean="0">
                <a:latin typeface="Arial" charset="0"/>
                <a:cs typeface="Arial" charset="0"/>
              </a:rPr>
              <a:t>?</a:t>
            </a:r>
          </a:p>
        </p:txBody>
      </p:sp>
      <p:sp>
        <p:nvSpPr>
          <p:cNvPr id="13315" name="Rectangle 3"/>
          <p:cNvSpPr>
            <a:spLocks noGrp="1" noChangeArrowheads="1"/>
          </p:cNvSpPr>
          <p:nvPr>
            <p:ph idx="1"/>
          </p:nvPr>
        </p:nvSpPr>
        <p:spPr/>
        <p:txBody>
          <a:bodyPr/>
          <a:lstStyle/>
          <a:p>
            <a:pPr eaLnBrk="1" hangingPunct="1">
              <a:buFontTx/>
              <a:buNone/>
            </a:pPr>
            <a:endParaRPr lang="fi-FI" sz="1700" dirty="0" smtClean="0">
              <a:latin typeface="Arial" charset="0"/>
              <a:cs typeface="Arial" charset="0"/>
            </a:endParaRPr>
          </a:p>
          <a:p>
            <a:pPr eaLnBrk="1" hangingPunct="1">
              <a:buFontTx/>
              <a:buNone/>
            </a:pPr>
            <a:endParaRPr lang="fi-FI" sz="1700" dirty="0" smtClean="0">
              <a:latin typeface="Arial" charset="0"/>
              <a:cs typeface="Arial" charset="0"/>
            </a:endParaRPr>
          </a:p>
          <a:p>
            <a:pPr eaLnBrk="1" hangingPunct="1">
              <a:buFontTx/>
              <a:buNone/>
            </a:pPr>
            <a:r>
              <a:rPr lang="fi-FI" sz="2000" dirty="0" smtClean="0">
                <a:latin typeface="Arial" pitchFamily="34" charset="0"/>
                <a:cs typeface="Arial" pitchFamily="34" charset="0"/>
              </a:rPr>
              <a:t>Tutustu </a:t>
            </a:r>
            <a:r>
              <a:rPr lang="fi-FI" sz="2000" dirty="0" err="1" smtClean="0">
                <a:latin typeface="Arial" pitchFamily="34" charset="0"/>
                <a:cs typeface="Arial" pitchFamily="34" charset="0"/>
              </a:rPr>
              <a:t>Finlex-sivustoon</a:t>
            </a:r>
            <a:r>
              <a:rPr lang="fi-FI" sz="2000" dirty="0" smtClean="0">
                <a:latin typeface="Arial" pitchFamily="34" charset="0"/>
                <a:cs typeface="Arial" pitchFamily="34" charset="0"/>
              </a:rPr>
              <a:t> etsimällä seuraavat tiedot.</a:t>
            </a:r>
          </a:p>
          <a:p>
            <a:pPr eaLnBrk="1" hangingPunct="1">
              <a:buFontTx/>
              <a:buNone/>
            </a:pPr>
            <a:r>
              <a:rPr lang="fi-FI" sz="2000" dirty="0" smtClean="0">
                <a:latin typeface="Arial" pitchFamily="34" charset="0"/>
                <a:cs typeface="Arial" pitchFamily="34" charset="0"/>
              </a:rPr>
              <a:t>1.	Mikä on </a:t>
            </a:r>
            <a:r>
              <a:rPr lang="fi-FI" sz="2000" dirty="0" err="1" smtClean="0">
                <a:latin typeface="Arial" pitchFamily="34" charset="0"/>
                <a:cs typeface="Arial" pitchFamily="34" charset="0"/>
              </a:rPr>
              <a:t>Finlex</a:t>
            </a:r>
            <a:r>
              <a:rPr lang="fi-FI" sz="2000" dirty="0" smtClean="0">
                <a:latin typeface="Arial" pitchFamily="34" charset="0"/>
                <a:cs typeface="Arial" pitchFamily="34" charset="0"/>
              </a:rPr>
              <a:t> ja mitä se sisältää?</a:t>
            </a:r>
          </a:p>
          <a:p>
            <a:pPr marL="425196" indent="-342900" eaLnBrk="1" hangingPunct="1">
              <a:buFontTx/>
              <a:buAutoNum type="arabicPeriod" startAt="2"/>
            </a:pPr>
            <a:r>
              <a:rPr lang="fi-FI" sz="2000" dirty="0" smtClean="0">
                <a:latin typeface="Arial" pitchFamily="34" charset="0"/>
                <a:cs typeface="Arial" pitchFamily="34" charset="0"/>
              </a:rPr>
              <a:t>Selosta lyhyesti </a:t>
            </a:r>
            <a:r>
              <a:rPr lang="fi-FI" sz="2000" dirty="0" err="1" smtClean="0">
                <a:latin typeface="Arial" pitchFamily="34" charset="0"/>
                <a:cs typeface="Arial" pitchFamily="34" charset="0"/>
              </a:rPr>
              <a:t>Finlexin</a:t>
            </a:r>
            <a:r>
              <a:rPr lang="fi-FI" sz="2000" dirty="0" smtClean="0">
                <a:latin typeface="Arial" pitchFamily="34" charset="0"/>
                <a:cs typeface="Arial" pitchFamily="34" charset="0"/>
              </a:rPr>
              <a:t> viimeisimmän uutisen sisältö.</a:t>
            </a:r>
          </a:p>
          <a:p>
            <a:pPr marL="425196" indent="-342900">
              <a:buFontTx/>
              <a:buAutoNum type="arabicPeriod" startAt="2"/>
            </a:pPr>
            <a:r>
              <a:rPr lang="fi-FI" sz="2000" dirty="0" smtClean="0">
                <a:latin typeface="Arial" pitchFamily="34" charset="0"/>
                <a:cs typeface="Arial" pitchFamily="34" charset="0"/>
              </a:rPr>
              <a:t>Etsi </a:t>
            </a:r>
            <a:r>
              <a:rPr lang="fi-FI" sz="2000" dirty="0" err="1" smtClean="0">
                <a:latin typeface="Arial" pitchFamily="34" charset="0"/>
                <a:cs typeface="Arial" pitchFamily="34" charset="0"/>
              </a:rPr>
              <a:t>internetistä</a:t>
            </a:r>
            <a:r>
              <a:rPr lang="fi-FI" sz="2000" dirty="0" smtClean="0">
                <a:latin typeface="Arial" pitchFamily="34" charset="0"/>
                <a:cs typeface="Arial" pitchFamily="34" charset="0"/>
              </a:rPr>
              <a:t> tietoa siitä, millainen rangaistus on mahdollinen liikenneturvallisuuden vaarantamisesta. </a:t>
            </a:r>
          </a:p>
          <a:p>
            <a:pPr marL="425196" indent="-342900">
              <a:buFontTx/>
              <a:buAutoNum type="arabicPeriod" startAt="2"/>
            </a:pPr>
            <a:r>
              <a:rPr lang="fi-FI" sz="2000" dirty="0" smtClean="0">
                <a:latin typeface="Arial" pitchFamily="34" charset="0"/>
                <a:cs typeface="Arial" pitchFamily="34" charset="0"/>
              </a:rPr>
              <a:t>Hae </a:t>
            </a:r>
            <a:r>
              <a:rPr lang="fi-FI" sz="2000" dirty="0" err="1" smtClean="0">
                <a:latin typeface="Arial" pitchFamily="34" charset="0"/>
                <a:cs typeface="Arial" pitchFamily="34" charset="0"/>
              </a:rPr>
              <a:t>internetistä</a:t>
            </a:r>
            <a:r>
              <a:rPr lang="fi-FI" sz="2000" dirty="0" smtClean="0">
                <a:latin typeface="Arial" pitchFamily="34" charset="0"/>
                <a:cs typeface="Arial" pitchFamily="34" charset="0"/>
              </a:rPr>
              <a:t> tietoa siitä, mitä lukiolaki sanoo opettajan oikeudesta tarkastaa opiskelijan tavarat. Lakeja ja asetuksia voi hakea kirjoittamalla </a:t>
            </a:r>
            <a:r>
              <a:rPr lang="fi-FI" sz="2000" dirty="0" err="1" smtClean="0">
                <a:latin typeface="Arial" pitchFamily="34" charset="0"/>
                <a:cs typeface="Arial" pitchFamily="34" charset="0"/>
              </a:rPr>
              <a:t>finlex.fi-sivuston</a:t>
            </a:r>
            <a:r>
              <a:rPr lang="fi-FI" sz="2000" dirty="0" smtClean="0">
                <a:latin typeface="Arial" pitchFamily="34" charset="0"/>
                <a:cs typeface="Arial" pitchFamily="34" charset="0"/>
              </a:rPr>
              <a:t> hakukenttään hakusanan. Esimerkiksi hakusanalla lukio </a:t>
            </a:r>
            <a:r>
              <a:rPr lang="fi-FI" sz="2000" dirty="0" err="1" smtClean="0">
                <a:latin typeface="Arial" pitchFamily="34" charset="0"/>
                <a:cs typeface="Arial" pitchFamily="34" charset="0"/>
              </a:rPr>
              <a:t>Finlex</a:t>
            </a:r>
            <a:r>
              <a:rPr lang="fi-FI" sz="2000" dirty="0" smtClean="0">
                <a:latin typeface="Arial" pitchFamily="34" charset="0"/>
                <a:cs typeface="Arial" pitchFamily="34" charset="0"/>
              </a:rPr>
              <a:t> antaa 11 osumaa ajantasaisesta lainsäädännöstä.</a:t>
            </a:r>
          </a:p>
        </p:txBody>
      </p:sp>
      <p:pic>
        <p:nvPicPr>
          <p:cNvPr id="13316" name="Kuva 9"/>
          <p:cNvPicPr>
            <a:picLocks noChangeAspect="1"/>
          </p:cNvPicPr>
          <p:nvPr/>
        </p:nvPicPr>
        <p:blipFill>
          <a:blip r:embed="rId3" cstate="print"/>
          <a:srcRect/>
          <a:stretch>
            <a:fillRect/>
          </a:stretch>
        </p:blipFill>
        <p:spPr bwMode="auto">
          <a:xfrm>
            <a:off x="8229600" y="152400"/>
            <a:ext cx="746125" cy="795338"/>
          </a:xfrm>
          <a:prstGeom prst="rect">
            <a:avLst/>
          </a:prstGeom>
          <a:noFill/>
          <a:ln w="9525">
            <a:noFill/>
            <a:miter lim="800000"/>
            <a:headEnd/>
            <a:tailEnd/>
          </a:ln>
        </p:spPr>
      </p:pic>
      <p:sp>
        <p:nvSpPr>
          <p:cNvPr id="13317" name="Dian numeron paikkamerkki 4"/>
          <p:cNvSpPr>
            <a:spLocks noGrp="1"/>
          </p:cNvSpPr>
          <p:nvPr>
            <p:ph type="sldNum" sz="quarter" idx="11"/>
          </p:nvPr>
        </p:nvSpPr>
        <p:spPr>
          <a:noFill/>
        </p:spPr>
        <p:txBody>
          <a:bodyPr/>
          <a:lstStyle/>
          <a:p>
            <a:fld id="{EFB812DC-F2D2-4715-9703-48487C445798}" type="slidenum">
              <a:rPr lang="fi-FI" smtClean="0"/>
              <a:pPr/>
              <a:t>7</a:t>
            </a:fld>
            <a:endParaRPr lang="fi-FI"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315">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315">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315">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31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build="p"/>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Arvot lastenohjaajan työssä</a:t>
            </a:r>
          </a:p>
        </p:txBody>
      </p:sp>
      <p:sp>
        <p:nvSpPr>
          <p:cNvPr id="3" name="Sisällön paikkamerkki 2"/>
          <p:cNvSpPr>
            <a:spLocks noGrp="1"/>
          </p:cNvSpPr>
          <p:nvPr>
            <p:ph sz="quarter" idx="1"/>
          </p:nvPr>
        </p:nvSpPr>
        <p:spPr/>
        <p:txBody>
          <a:bodyPr>
            <a:normAutofit fontScale="85000" lnSpcReduction="20000"/>
          </a:bodyPr>
          <a:lstStyle/>
          <a:p>
            <a:r>
              <a:rPr lang="fi-FI" b="1" dirty="0" smtClean="0"/>
              <a:t>Perhekeskeisyys</a:t>
            </a:r>
            <a:r>
              <a:rPr lang="fi-FI" dirty="0" smtClean="0"/>
              <a:t> </a:t>
            </a:r>
            <a:r>
              <a:rPr lang="fi-FI" dirty="0" smtClean="0">
                <a:sym typeface="Wingdings" panose="05000000000000000000" pitchFamily="2" charset="2"/>
              </a:rPr>
              <a:t> lapsen perhe aina mukana</a:t>
            </a:r>
          </a:p>
          <a:p>
            <a:r>
              <a:rPr lang="fi-FI" b="1" dirty="0" smtClean="0"/>
              <a:t>Turvallisuus</a:t>
            </a:r>
            <a:r>
              <a:rPr lang="fi-FI" dirty="0" smtClean="0"/>
              <a:t> </a:t>
            </a:r>
            <a:r>
              <a:rPr lang="fi-FI" dirty="0" smtClean="0">
                <a:sym typeface="Wingdings" panose="05000000000000000000" pitchFamily="2" charset="2"/>
              </a:rPr>
              <a:t> fyysinen, psyykkinen ja sosiaalinen turvallisuus</a:t>
            </a:r>
          </a:p>
          <a:p>
            <a:r>
              <a:rPr lang="fi-FI" b="1" dirty="0" smtClean="0">
                <a:sym typeface="Wingdings" panose="05000000000000000000" pitchFamily="2" charset="2"/>
              </a:rPr>
              <a:t>Omatoimisuus</a:t>
            </a:r>
            <a:r>
              <a:rPr lang="fi-FI" dirty="0" smtClean="0">
                <a:sym typeface="Wingdings" panose="05000000000000000000" pitchFamily="2" charset="2"/>
              </a:rPr>
              <a:t>  lasta ja perhettä kunnioitetaan aktiivisina osallistujina</a:t>
            </a:r>
          </a:p>
          <a:p>
            <a:r>
              <a:rPr lang="fi-FI" b="1" dirty="0" smtClean="0">
                <a:sym typeface="Wingdings" panose="05000000000000000000" pitchFamily="2" charset="2"/>
              </a:rPr>
              <a:t>Kasvun ja kehityksen turvaaminen </a:t>
            </a:r>
            <a:r>
              <a:rPr lang="fi-FI" dirty="0" smtClean="0">
                <a:sym typeface="Wingdings" panose="05000000000000000000" pitchFamily="2" charset="2"/>
              </a:rPr>
              <a:t> kaikilla lapsen elämänaloilla</a:t>
            </a:r>
          </a:p>
          <a:p>
            <a:r>
              <a:rPr lang="fi-FI" b="1" dirty="0" smtClean="0">
                <a:sym typeface="Wingdings" panose="05000000000000000000" pitchFamily="2" charset="2"/>
              </a:rPr>
              <a:t>Jatkuvuus </a:t>
            </a:r>
            <a:r>
              <a:rPr lang="fi-FI" dirty="0" smtClean="0">
                <a:sym typeface="Wingdings" panose="05000000000000000000" pitchFamily="2" charset="2"/>
              </a:rPr>
              <a:t> saumaton yhteistyötä ja tiedonkulkua</a:t>
            </a:r>
          </a:p>
          <a:p>
            <a:pPr lvl="0"/>
            <a:r>
              <a:rPr lang="fi-FI" b="1" dirty="0">
                <a:sym typeface="Wingdings" panose="05000000000000000000" pitchFamily="2" charset="2"/>
              </a:rPr>
              <a:t>Vapaus</a:t>
            </a:r>
            <a:r>
              <a:rPr lang="fi-FI" dirty="0">
                <a:sym typeface="Wingdings" panose="05000000000000000000" pitchFamily="2" charset="2"/>
              </a:rPr>
              <a:t>  Lastenohjaajalla on oikeus ja vapaus omaan </a:t>
            </a:r>
            <a:r>
              <a:rPr lang="fi-FI" dirty="0" smtClean="0">
                <a:sym typeface="Wingdings" panose="05000000000000000000" pitchFamily="2" charset="2"/>
              </a:rPr>
              <a:t>arvomaailmaan</a:t>
            </a:r>
            <a:r>
              <a:rPr lang="fi-FI" dirty="0">
                <a:sym typeface="Wingdings" panose="05000000000000000000" pitchFamily="2" charset="2"/>
              </a:rPr>
              <a:t>, kuitenkin sidoksissa perustehtävään ja normistoon</a:t>
            </a:r>
            <a:endParaRPr lang="fi-FI" dirty="0"/>
          </a:p>
          <a:p>
            <a:endParaRPr lang="fi-FI" dirty="0">
              <a:sym typeface="Wingdings" panose="05000000000000000000" pitchFamily="2" charset="2"/>
            </a:endParaRPr>
          </a:p>
          <a:p>
            <a:endParaRPr lang="fi-FI" dirty="0" smtClean="0">
              <a:sym typeface="Wingdings" panose="05000000000000000000" pitchFamily="2" charset="2"/>
            </a:endParaRPr>
          </a:p>
          <a:p>
            <a:endParaRPr lang="fi-FI" dirty="0">
              <a:sym typeface="Wingdings" panose="05000000000000000000" pitchFamily="2" charset="2"/>
            </a:endParaRPr>
          </a:p>
          <a:p>
            <a:endParaRPr lang="fi-FI" dirty="0" smtClean="0">
              <a:sym typeface="Wingdings" panose="05000000000000000000" pitchFamily="2" charset="2"/>
            </a:endParaRPr>
          </a:p>
          <a:p>
            <a:endParaRPr lang="fi-FI" dirty="0">
              <a:sym typeface="Wingdings" panose="05000000000000000000" pitchFamily="2" charset="2"/>
            </a:endParaRPr>
          </a:p>
          <a:p>
            <a:endParaRPr lang="fi-FI" dirty="0" smtClean="0">
              <a:sym typeface="Wingdings" panose="05000000000000000000" pitchFamily="2" charset="2"/>
            </a:endParaRPr>
          </a:p>
          <a:p>
            <a:endParaRPr lang="fi-FI" dirty="0">
              <a:sym typeface="Wingdings" panose="05000000000000000000" pitchFamily="2" charset="2"/>
            </a:endParaRPr>
          </a:p>
          <a:p>
            <a:endParaRPr lang="fi-FI" dirty="0" smtClean="0">
              <a:sym typeface="Wingdings" panose="05000000000000000000" pitchFamily="2" charset="2"/>
            </a:endParaRPr>
          </a:p>
        </p:txBody>
      </p:sp>
    </p:spTree>
    <p:extLst>
      <p:ext uri="{BB962C8B-B14F-4D97-AF65-F5344CB8AC3E}">
        <p14:creationId xmlns:p14="http://schemas.microsoft.com/office/powerpoint/2010/main" xmlns="" val="2970249111"/>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Arvot lastenohjaajan työssä</a:t>
            </a:r>
          </a:p>
        </p:txBody>
      </p:sp>
      <p:sp>
        <p:nvSpPr>
          <p:cNvPr id="3" name="Sisällön paikkamerkki 2"/>
          <p:cNvSpPr>
            <a:spLocks noGrp="1"/>
          </p:cNvSpPr>
          <p:nvPr>
            <p:ph sz="quarter" idx="1"/>
          </p:nvPr>
        </p:nvSpPr>
        <p:spPr/>
        <p:txBody>
          <a:bodyPr/>
          <a:lstStyle/>
          <a:p>
            <a:r>
              <a:rPr lang="fi-FI" dirty="0" smtClean="0"/>
              <a:t>Lasten ja nuorten hoitotyötä ohjaavat arvot ja periaatteet sidoksissa yhteiskunnan arvoihin, kulttuuriin ja aikakauteen</a:t>
            </a:r>
          </a:p>
          <a:p>
            <a:r>
              <a:rPr lang="fi-FI" dirty="0" smtClean="0"/>
              <a:t>Lisäksi vaikuttavat hoitajan omat kokemukset ja tiedot sekä hoitoyhteisön kulttuuri</a:t>
            </a:r>
          </a:p>
          <a:p>
            <a:endParaRPr lang="fi-FI" dirty="0"/>
          </a:p>
        </p:txBody>
      </p:sp>
    </p:spTree>
    <p:extLst>
      <p:ext uri="{BB962C8B-B14F-4D97-AF65-F5344CB8AC3E}">
        <p14:creationId xmlns:p14="http://schemas.microsoft.com/office/powerpoint/2010/main" xmlns="" val="3932876471"/>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a:t>Ammattieettiset ohjeet ja </a:t>
            </a:r>
            <a:r>
              <a:rPr lang="fi-FI" dirty="0" smtClean="0"/>
              <a:t>sopimukset</a:t>
            </a:r>
            <a:endParaRPr lang="fi-FI" dirty="0"/>
          </a:p>
        </p:txBody>
      </p:sp>
      <p:sp>
        <p:nvSpPr>
          <p:cNvPr id="3" name="Sisällön paikkamerkki 2"/>
          <p:cNvSpPr>
            <a:spLocks noGrp="1"/>
          </p:cNvSpPr>
          <p:nvPr>
            <p:ph idx="1"/>
          </p:nvPr>
        </p:nvSpPr>
        <p:spPr/>
        <p:txBody>
          <a:bodyPr/>
          <a:lstStyle/>
          <a:p>
            <a:endParaRPr lang="fi-FI" dirty="0"/>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27584" y="764704"/>
            <a:ext cx="7726632" cy="824136"/>
          </a:xfrm>
        </p:spPr>
        <p:txBody>
          <a:bodyPr>
            <a:normAutofit fontScale="90000"/>
          </a:bodyPr>
          <a:lstStyle/>
          <a:p>
            <a:r>
              <a:rPr lang="fi-FI" b="1" dirty="0" smtClean="0"/>
              <a:t>Lastenohjaajan etiikka</a:t>
            </a:r>
            <a:br>
              <a:rPr lang="fi-FI" b="1" dirty="0" smtClean="0"/>
            </a:br>
            <a:endParaRPr lang="fi-FI" dirty="0"/>
          </a:p>
        </p:txBody>
      </p:sp>
      <p:graphicFrame>
        <p:nvGraphicFramePr>
          <p:cNvPr id="4" name="Sisällön paikkamerkki 3"/>
          <p:cNvGraphicFramePr>
            <a:graphicFrameLocks noGrp="1"/>
          </p:cNvGraphicFramePr>
          <p:nvPr>
            <p:ph sz="quarter" idx="1"/>
            <p:extLst>
              <p:ext uri="{D42A27DB-BD31-4B8C-83A1-F6EECF244321}">
                <p14:modId xmlns:p14="http://schemas.microsoft.com/office/powerpoint/2010/main" xmlns="" val="3113708826"/>
              </p:ext>
            </p:extLst>
          </p:nvPr>
        </p:nvGraphicFramePr>
        <p:xfrm>
          <a:off x="971600" y="1196752"/>
          <a:ext cx="8363271" cy="4503539"/>
        </p:xfrm>
        <a:graphic>
          <a:graphicData uri="http://schemas.openxmlformats.org/drawingml/2006/table">
            <a:tbl>
              <a:tblPr/>
              <a:tblGrid>
                <a:gridCol w="8363271"/>
              </a:tblGrid>
              <a:tr h="375295">
                <a:tc>
                  <a:txBody>
                    <a:bodyPr/>
                    <a:lstStyle/>
                    <a:p>
                      <a:endParaRPr lang="fi-FI" b="1" dirty="0"/>
                    </a:p>
                  </a:txBody>
                  <a:tcPr marL="0" marR="0" marT="0" marB="0" anchor="ctr">
                    <a:lnL>
                      <a:noFill/>
                    </a:lnL>
                    <a:lnR>
                      <a:noFill/>
                    </a:lnR>
                    <a:lnT>
                      <a:noFill/>
                    </a:lnT>
                    <a:lnB>
                      <a:noFill/>
                    </a:lnB>
                  </a:tcPr>
                </a:tc>
              </a:tr>
              <a:tr h="4128244">
                <a:tc>
                  <a:txBody>
                    <a:bodyPr/>
                    <a:lstStyle/>
                    <a:p>
                      <a:pPr>
                        <a:buFontTx/>
                        <a:buChar char="-"/>
                      </a:pPr>
                      <a:r>
                        <a:rPr lang="fi-FI" sz="2000" dirty="0" smtClean="0">
                          <a:latin typeface="Arial" panose="020B0604020202020204" pitchFamily="34" charset="0"/>
                          <a:cs typeface="Arial" panose="020B0604020202020204" pitchFamily="34" charset="0"/>
                        </a:rPr>
                        <a:t>Etiikka </a:t>
                      </a:r>
                      <a:r>
                        <a:rPr lang="fi-FI" sz="2000" dirty="0">
                          <a:latin typeface="Arial" panose="020B0604020202020204" pitchFamily="34" charset="0"/>
                          <a:cs typeface="Arial" panose="020B0604020202020204" pitchFamily="34" charset="0"/>
                        </a:rPr>
                        <a:t>on oppiaine, jonka piirissä tutkitaan hyvää </a:t>
                      </a:r>
                      <a:r>
                        <a:rPr lang="fi-FI" sz="2000" dirty="0" smtClean="0">
                          <a:latin typeface="Arial" panose="020B0604020202020204" pitchFamily="34" charset="0"/>
                          <a:cs typeface="Arial" panose="020B0604020202020204" pitchFamily="34" charset="0"/>
                        </a:rPr>
                        <a:t>elämää.</a:t>
                      </a:r>
                    </a:p>
                    <a:p>
                      <a:pPr>
                        <a:buFontTx/>
                        <a:buNone/>
                      </a:pPr>
                      <a:endParaRPr lang="fi-FI" sz="2000" dirty="0" smtClean="0">
                        <a:latin typeface="Arial" panose="020B0604020202020204" pitchFamily="34" charset="0"/>
                        <a:cs typeface="Arial" panose="020B0604020202020204" pitchFamily="34" charset="0"/>
                      </a:endParaRPr>
                    </a:p>
                    <a:p>
                      <a:pPr>
                        <a:buFontTx/>
                        <a:buChar char="-"/>
                      </a:pPr>
                      <a:r>
                        <a:rPr lang="fi-FI" sz="2000" dirty="0" smtClean="0">
                          <a:latin typeface="Arial" panose="020B0604020202020204" pitchFamily="34" charset="0"/>
                          <a:cs typeface="Arial" panose="020B0604020202020204" pitchFamily="34" charset="0"/>
                        </a:rPr>
                        <a:t>Hyvä </a:t>
                      </a:r>
                      <a:r>
                        <a:rPr lang="fi-FI" sz="2000" dirty="0">
                          <a:latin typeface="Arial" panose="020B0604020202020204" pitchFamily="34" charset="0"/>
                          <a:cs typeface="Arial" panose="020B0604020202020204" pitchFamily="34" charset="0"/>
                        </a:rPr>
                        <a:t>elämä saavutetaan etiikan näkökulmasta moraalisissa käytänteissä. </a:t>
                      </a:r>
                      <a:endParaRPr lang="fi-FI" sz="2000" dirty="0" smtClean="0">
                        <a:latin typeface="Arial" panose="020B0604020202020204" pitchFamily="34" charset="0"/>
                        <a:cs typeface="Arial" panose="020B0604020202020204" pitchFamily="34" charset="0"/>
                      </a:endParaRPr>
                    </a:p>
                    <a:p>
                      <a:pPr>
                        <a:buFontTx/>
                        <a:buNone/>
                      </a:pPr>
                      <a:endParaRPr lang="fi-FI" sz="2000" dirty="0">
                        <a:latin typeface="Arial" panose="020B0604020202020204" pitchFamily="34" charset="0"/>
                        <a:cs typeface="Arial" panose="020B0604020202020204" pitchFamily="34" charset="0"/>
                      </a:endParaRPr>
                    </a:p>
                    <a:p>
                      <a:pPr>
                        <a:buFontTx/>
                        <a:buChar char="-"/>
                      </a:pPr>
                      <a:r>
                        <a:rPr lang="fi-FI" sz="2000" dirty="0" smtClean="0">
                          <a:latin typeface="Arial" panose="020B0604020202020204" pitchFamily="34" charset="0"/>
                          <a:cs typeface="Arial" panose="020B0604020202020204" pitchFamily="34" charset="0"/>
                        </a:rPr>
                        <a:t>Eettinen </a:t>
                      </a:r>
                      <a:r>
                        <a:rPr lang="fi-FI" sz="2000" dirty="0">
                          <a:latin typeface="Arial" panose="020B0604020202020204" pitchFamily="34" charset="0"/>
                          <a:cs typeface="Arial" panose="020B0604020202020204" pitchFamily="34" charset="0"/>
                        </a:rPr>
                        <a:t>tieto ja taito on lastenohjaajan ydinosaamista. </a:t>
                      </a:r>
                      <a:endParaRPr lang="fi-FI" sz="2000" dirty="0" smtClean="0">
                        <a:latin typeface="Arial" panose="020B0604020202020204" pitchFamily="34" charset="0"/>
                        <a:cs typeface="Arial" panose="020B0604020202020204" pitchFamily="34" charset="0"/>
                      </a:endParaRPr>
                    </a:p>
                    <a:p>
                      <a:pPr>
                        <a:buFontTx/>
                        <a:buNone/>
                      </a:pPr>
                      <a:endParaRPr lang="fi-FI" sz="2000" dirty="0">
                        <a:latin typeface="Arial" panose="020B0604020202020204" pitchFamily="34" charset="0"/>
                        <a:cs typeface="Arial" panose="020B0604020202020204" pitchFamily="34" charset="0"/>
                      </a:endParaRPr>
                    </a:p>
                    <a:p>
                      <a:pPr>
                        <a:buFontTx/>
                        <a:buChar char="-"/>
                      </a:pPr>
                      <a:r>
                        <a:rPr lang="fi-FI" sz="2000" dirty="0" smtClean="0">
                          <a:latin typeface="Arial" panose="020B0604020202020204" pitchFamily="34" charset="0"/>
                          <a:cs typeface="Arial" panose="020B0604020202020204" pitchFamily="34" charset="0"/>
                        </a:rPr>
                        <a:t>Lapsen </a:t>
                      </a:r>
                      <a:r>
                        <a:rPr lang="fi-FI" sz="2000" dirty="0">
                          <a:latin typeface="Arial" panose="020B0604020202020204" pitchFamily="34" charset="0"/>
                          <a:cs typeface="Arial" panose="020B0604020202020204" pitchFamily="34" charset="0"/>
                        </a:rPr>
                        <a:t>oikeudet, lasten kasvattamisen luonne, lasten kaltoinkohtelu jne. ovat keskeisiä kysymyksiä. </a:t>
                      </a:r>
                      <a:endParaRPr lang="fi-FI" sz="2000" dirty="0" smtClean="0">
                        <a:latin typeface="Arial" panose="020B0604020202020204" pitchFamily="34" charset="0"/>
                        <a:cs typeface="Arial" panose="020B0604020202020204" pitchFamily="34" charset="0"/>
                      </a:endParaRPr>
                    </a:p>
                    <a:p>
                      <a:pPr>
                        <a:buFontTx/>
                        <a:buNone/>
                      </a:pPr>
                      <a:endParaRPr lang="fi-FI" sz="2000" dirty="0" smtClean="0">
                        <a:latin typeface="Arial" panose="020B0604020202020204" pitchFamily="34" charset="0"/>
                        <a:cs typeface="Arial" panose="020B0604020202020204" pitchFamily="34" charset="0"/>
                      </a:endParaRPr>
                    </a:p>
                    <a:p>
                      <a:pPr>
                        <a:buFontTx/>
                        <a:buChar char="-"/>
                      </a:pPr>
                      <a:r>
                        <a:rPr lang="fi-FI" sz="2000" dirty="0" smtClean="0">
                          <a:latin typeface="Arial" panose="020B0604020202020204" pitchFamily="34" charset="0"/>
                          <a:cs typeface="Arial" panose="020B0604020202020204" pitchFamily="34" charset="0"/>
                        </a:rPr>
                        <a:t>Lasten </a:t>
                      </a:r>
                      <a:r>
                        <a:rPr lang="fi-FI" sz="2000" dirty="0">
                          <a:latin typeface="Arial" panose="020B0604020202020204" pitchFamily="34" charset="0"/>
                          <a:cs typeface="Arial" panose="020B0604020202020204" pitchFamily="34" charset="0"/>
                        </a:rPr>
                        <a:t>oikeuksien julistus, Perustuslaki, Perusoikeuslaki, </a:t>
                      </a:r>
                      <a:r>
                        <a:rPr lang="fi-FI" sz="2000" dirty="0" smtClean="0">
                          <a:latin typeface="Arial" panose="020B0604020202020204" pitchFamily="34" charset="0"/>
                          <a:cs typeface="Arial" panose="020B0604020202020204" pitchFamily="34" charset="0"/>
                        </a:rPr>
                        <a:t>varhaiskasvatuslaki</a:t>
                      </a:r>
                      <a:r>
                        <a:rPr lang="fi-FI" sz="2000" baseline="0" dirty="0" smtClean="0">
                          <a:latin typeface="Arial" panose="020B0604020202020204" pitchFamily="34" charset="0"/>
                          <a:cs typeface="Arial" panose="020B0604020202020204" pitchFamily="34" charset="0"/>
                        </a:rPr>
                        <a:t> </a:t>
                      </a:r>
                      <a:r>
                        <a:rPr lang="fi-FI" sz="2000" dirty="0" smtClean="0">
                          <a:latin typeface="Arial" panose="020B0604020202020204" pitchFamily="34" charset="0"/>
                          <a:cs typeface="Arial" panose="020B0604020202020204" pitchFamily="34" charset="0"/>
                        </a:rPr>
                        <a:t>sekä lastensuojelulaki.</a:t>
                      </a:r>
                      <a:endParaRPr lang="fi-FI" sz="2000" dirty="0">
                        <a:latin typeface="Arial" panose="020B0604020202020204" pitchFamily="34" charset="0"/>
                        <a:cs typeface="Arial" panose="020B0604020202020204" pitchFamily="34" charset="0"/>
                      </a:endParaRPr>
                    </a:p>
                  </a:txBody>
                  <a:tcPr marL="0" marR="0" marT="0" marB="0" anchor="ctr">
                    <a:lnL>
                      <a:noFill/>
                    </a:lnL>
                    <a:lnR>
                      <a:noFill/>
                    </a:lnR>
                    <a:lnT>
                      <a:noFill/>
                    </a:lnT>
                    <a:lnB>
                      <a:noFill/>
                    </a:lnB>
                  </a:tcPr>
                </a:tc>
              </a:tr>
            </a:tbl>
          </a:graphicData>
        </a:graphic>
      </p:graphicFrame>
    </p:spTree>
    <p:extLst>
      <p:ext uri="{BB962C8B-B14F-4D97-AF65-F5344CB8AC3E}">
        <p14:creationId xmlns:p14="http://schemas.microsoft.com/office/powerpoint/2010/main" xmlns="" val="1752509750"/>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Ryhmätyönä</a:t>
            </a:r>
            <a:endParaRPr lang="fi-FI" dirty="0"/>
          </a:p>
        </p:txBody>
      </p:sp>
      <p:sp>
        <p:nvSpPr>
          <p:cNvPr id="3" name="Sisällön paikkamerkki 2"/>
          <p:cNvSpPr>
            <a:spLocks noGrp="1"/>
          </p:cNvSpPr>
          <p:nvPr>
            <p:ph sz="quarter" idx="1"/>
          </p:nvPr>
        </p:nvSpPr>
        <p:spPr/>
        <p:txBody>
          <a:bodyPr>
            <a:normAutofit fontScale="70000" lnSpcReduction="20000"/>
          </a:bodyPr>
          <a:lstStyle/>
          <a:p>
            <a:pPr marL="0" indent="0">
              <a:buNone/>
            </a:pPr>
            <a:r>
              <a:rPr lang="fi-FI" dirty="0"/>
              <a:t>Millaisia eettisiä ongelmia </a:t>
            </a:r>
            <a:r>
              <a:rPr lang="fi-FI" dirty="0" smtClean="0"/>
              <a:t>lastenohjaajan  </a:t>
            </a:r>
            <a:r>
              <a:rPr lang="fi-FI" dirty="0"/>
              <a:t>työssä voi tulla vastaan? Kerätään pienissä ryhmissä:</a:t>
            </a:r>
          </a:p>
          <a:p>
            <a:pPr marL="0" indent="0">
              <a:buNone/>
            </a:pPr>
            <a:r>
              <a:rPr lang="fi-FI" dirty="0"/>
              <a:t> </a:t>
            </a:r>
          </a:p>
          <a:p>
            <a:pPr lvl="0"/>
            <a:r>
              <a:rPr lang="fi-FI" dirty="0"/>
              <a:t>kasvatustyöhön liittyvät</a:t>
            </a:r>
          </a:p>
          <a:p>
            <a:pPr marL="0" indent="0">
              <a:buNone/>
            </a:pPr>
            <a:r>
              <a:rPr lang="fi-FI" dirty="0"/>
              <a:t> </a:t>
            </a:r>
          </a:p>
          <a:p>
            <a:pPr lvl="0"/>
            <a:r>
              <a:rPr lang="fi-FI" dirty="0" smtClean="0"/>
              <a:t>työntekijän </a:t>
            </a:r>
            <a:r>
              <a:rPr lang="fi-FI" dirty="0"/>
              <a:t>ja vanhempien välisiin suhteisiin liittyvät</a:t>
            </a:r>
          </a:p>
          <a:p>
            <a:pPr marL="0" indent="0">
              <a:buNone/>
            </a:pPr>
            <a:r>
              <a:rPr lang="fi-FI"/>
              <a:t> </a:t>
            </a:r>
            <a:r>
              <a:rPr lang="fi-FI" dirty="0"/>
              <a:t> </a:t>
            </a:r>
          </a:p>
          <a:p>
            <a:pPr lvl="0"/>
            <a:r>
              <a:rPr lang="fi-FI" dirty="0" smtClean="0"/>
              <a:t>työntekijöiden </a:t>
            </a:r>
            <a:r>
              <a:rPr lang="fi-FI" dirty="0"/>
              <a:t>välisiin suhteisiin liittyvät</a:t>
            </a:r>
          </a:p>
          <a:p>
            <a:pPr marL="0" indent="0">
              <a:buNone/>
            </a:pPr>
            <a:r>
              <a:rPr lang="fi-FI" dirty="0"/>
              <a:t> </a:t>
            </a:r>
          </a:p>
          <a:p>
            <a:pPr marL="0" indent="0">
              <a:buNone/>
            </a:pPr>
            <a:r>
              <a:rPr lang="fi-FI" dirty="0"/>
              <a:t>Pohditaan yhdessä mahdollisia toimintatapoja ja ratkaisuja niihin.</a:t>
            </a:r>
          </a:p>
          <a:p>
            <a:pPr marL="0" indent="0">
              <a:buNone/>
            </a:pPr>
            <a:r>
              <a:rPr lang="fi-FI" dirty="0"/>
              <a:t> </a:t>
            </a:r>
          </a:p>
          <a:p>
            <a:pPr marL="0" indent="0">
              <a:buNone/>
            </a:pPr>
            <a:r>
              <a:rPr lang="fi-FI" dirty="0"/>
              <a:t> </a:t>
            </a:r>
          </a:p>
          <a:p>
            <a:endParaRPr lang="fi-FI" dirty="0"/>
          </a:p>
        </p:txBody>
      </p:sp>
    </p:spTree>
    <p:extLst>
      <p:ext uri="{BB962C8B-B14F-4D97-AF65-F5344CB8AC3E}">
        <p14:creationId xmlns:p14="http://schemas.microsoft.com/office/powerpoint/2010/main" xmlns="" val="282408384"/>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301752" y="228600"/>
            <a:ext cx="8534400" cy="896144"/>
          </a:xfrm>
        </p:spPr>
        <p:txBody>
          <a:bodyPr>
            <a:noAutofit/>
          </a:bodyPr>
          <a:lstStyle/>
          <a:p>
            <a:r>
              <a:rPr lang="fi-FI" sz="2800" dirty="0"/>
              <a:t/>
            </a:r>
            <a:br>
              <a:rPr lang="fi-FI" sz="2800" dirty="0"/>
            </a:br>
            <a:r>
              <a:rPr lang="fi-FI" sz="2800" dirty="0"/>
              <a:t/>
            </a:r>
            <a:br>
              <a:rPr lang="fi-FI" sz="2800" dirty="0"/>
            </a:br>
            <a:r>
              <a:rPr lang="fi-FI" sz="2800" b="1" dirty="0"/>
              <a:t>Kasvatus-, ohjaus ja opetusalan eettiset periaatteet</a:t>
            </a:r>
            <a:endParaRPr lang="fi-FI" sz="2800" dirty="0"/>
          </a:p>
        </p:txBody>
      </p:sp>
      <p:sp>
        <p:nvSpPr>
          <p:cNvPr id="3" name="Sisällön paikkamerkki 2"/>
          <p:cNvSpPr>
            <a:spLocks noGrp="1"/>
          </p:cNvSpPr>
          <p:nvPr>
            <p:ph sz="quarter" idx="1"/>
          </p:nvPr>
        </p:nvSpPr>
        <p:spPr>
          <a:xfrm>
            <a:off x="107504" y="1600200"/>
            <a:ext cx="8856984" cy="4525963"/>
          </a:xfrm>
        </p:spPr>
        <p:txBody>
          <a:bodyPr>
            <a:normAutofit fontScale="70000" lnSpcReduction="20000"/>
          </a:bodyPr>
          <a:lstStyle/>
          <a:p>
            <a:pPr marL="0" indent="0">
              <a:buNone/>
            </a:pPr>
            <a:r>
              <a:rPr lang="fi-FI" u="sng" dirty="0" smtClean="0"/>
              <a:t>Eettisten </a:t>
            </a:r>
            <a:r>
              <a:rPr lang="fi-FI" u="sng" dirty="0"/>
              <a:t>periaatteiden </a:t>
            </a:r>
            <a:r>
              <a:rPr lang="fi-FI" u="sng" dirty="0" smtClean="0"/>
              <a:t>tarkoitus</a:t>
            </a:r>
          </a:p>
          <a:p>
            <a:r>
              <a:rPr lang="fi-FI" dirty="0" smtClean="0"/>
              <a:t>tukea  </a:t>
            </a:r>
            <a:r>
              <a:rPr lang="fi-FI" dirty="0"/>
              <a:t>päätöksentekoa  päivittäisessä työssä suhteessa oppijaan, työyhteisöön ja </a:t>
            </a:r>
            <a:r>
              <a:rPr lang="fi-FI" dirty="0" smtClean="0"/>
              <a:t>yhteiskuntaan</a:t>
            </a:r>
          </a:p>
          <a:p>
            <a:pPr marL="0" indent="0">
              <a:buNone/>
            </a:pPr>
            <a:endParaRPr lang="fi-FI" dirty="0"/>
          </a:p>
          <a:p>
            <a:pPr marL="0" indent="0">
              <a:buNone/>
            </a:pPr>
            <a:r>
              <a:rPr lang="fi-FI" u="sng" dirty="0"/>
              <a:t>Työn </a:t>
            </a:r>
            <a:r>
              <a:rPr lang="fi-FI" u="sng" dirty="0" smtClean="0"/>
              <a:t>tekeminen</a:t>
            </a:r>
          </a:p>
          <a:p>
            <a:r>
              <a:rPr lang="fi-FI" dirty="0" smtClean="0"/>
              <a:t>Työn </a:t>
            </a:r>
            <a:r>
              <a:rPr lang="fi-FI" dirty="0"/>
              <a:t>vastuullinen </a:t>
            </a:r>
            <a:r>
              <a:rPr lang="fi-FI" dirty="0" smtClean="0"/>
              <a:t>hoitaminen</a:t>
            </a:r>
          </a:p>
          <a:p>
            <a:r>
              <a:rPr lang="fi-FI" dirty="0" smtClean="0"/>
              <a:t>Työn </a:t>
            </a:r>
            <a:r>
              <a:rPr lang="fi-FI" dirty="0"/>
              <a:t>kehittäminen ja oman toiminnan </a:t>
            </a:r>
            <a:r>
              <a:rPr lang="fi-FI" dirty="0" smtClean="0"/>
              <a:t>arviointi</a:t>
            </a:r>
          </a:p>
          <a:p>
            <a:r>
              <a:rPr lang="fi-FI" dirty="0" smtClean="0"/>
              <a:t> Erehtyvyyden </a:t>
            </a:r>
            <a:r>
              <a:rPr lang="fi-FI" dirty="0"/>
              <a:t>hyväksyminen ja valmius tarkistaa </a:t>
            </a:r>
            <a:r>
              <a:rPr lang="fi-FI" dirty="0" smtClean="0"/>
              <a:t>näkemyksiä</a:t>
            </a:r>
          </a:p>
          <a:p>
            <a:r>
              <a:rPr lang="fi-FI" dirty="0" smtClean="0"/>
              <a:t>Työtä </a:t>
            </a:r>
            <a:r>
              <a:rPr lang="fi-FI" dirty="0"/>
              <a:t>määritteleviin lakeihin, sääntöihin ja työssä noudatettaviin käytäntöihin sitoutuminen </a:t>
            </a:r>
            <a:br>
              <a:rPr lang="fi-FI" dirty="0"/>
            </a:br>
            <a:r>
              <a:rPr lang="fi-FI" dirty="0"/>
              <a:t/>
            </a:r>
            <a:br>
              <a:rPr lang="fi-FI" dirty="0"/>
            </a:br>
            <a:r>
              <a:rPr lang="fi-FI" dirty="0"/>
              <a:t/>
            </a:r>
            <a:br>
              <a:rPr lang="fi-FI" dirty="0"/>
            </a:br>
            <a:endParaRPr lang="fi-FI" dirty="0"/>
          </a:p>
        </p:txBody>
      </p:sp>
    </p:spTree>
    <p:extLst>
      <p:ext uri="{BB962C8B-B14F-4D97-AF65-F5344CB8AC3E}">
        <p14:creationId xmlns:p14="http://schemas.microsoft.com/office/powerpoint/2010/main" xmlns="" val="1554737014"/>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4294967295"/>
          </p:nvPr>
        </p:nvSpPr>
        <p:spPr>
          <a:xfrm>
            <a:off x="323528" y="476250"/>
            <a:ext cx="8136904" cy="5649913"/>
          </a:xfrm>
        </p:spPr>
        <p:txBody>
          <a:bodyPr>
            <a:normAutofit fontScale="70000" lnSpcReduction="20000"/>
          </a:bodyPr>
          <a:lstStyle/>
          <a:p>
            <a:pPr marL="0" indent="0">
              <a:buNone/>
            </a:pPr>
            <a:r>
              <a:rPr lang="fi-FI" u="sng" dirty="0" smtClean="0"/>
              <a:t>Yhteiskunta</a:t>
            </a:r>
          </a:p>
          <a:p>
            <a:r>
              <a:rPr lang="fi-FI" dirty="0" smtClean="0"/>
              <a:t>Ammatillisesta </a:t>
            </a:r>
            <a:r>
              <a:rPr lang="fi-FI" dirty="0"/>
              <a:t>kehittymisestä huolehtiminen ja toimiminen yhteistyössä kodin, ympäröivän yhteisön ja yhteiskunnan </a:t>
            </a:r>
            <a:r>
              <a:rPr lang="fi-FI" dirty="0" smtClean="0"/>
              <a:t>kanssa.</a:t>
            </a:r>
            <a:endParaRPr lang="fi-FI" dirty="0"/>
          </a:p>
          <a:p>
            <a:endParaRPr lang="fi-FI" u="sng" dirty="0"/>
          </a:p>
          <a:p>
            <a:pPr marL="0" indent="0">
              <a:buNone/>
            </a:pPr>
            <a:r>
              <a:rPr lang="fi-FI" u="sng" dirty="0" smtClean="0"/>
              <a:t>Oppija/lapsi</a:t>
            </a:r>
          </a:p>
          <a:p>
            <a:r>
              <a:rPr lang="fi-FI" dirty="0" smtClean="0"/>
              <a:t>Oppijan </a:t>
            </a:r>
            <a:r>
              <a:rPr lang="fi-FI" dirty="0"/>
              <a:t>hyväksyminen huomiointi ja ainutkertaisena </a:t>
            </a:r>
            <a:r>
              <a:rPr lang="fi-FI" dirty="0" smtClean="0"/>
              <a:t>ihmisenä</a:t>
            </a:r>
          </a:p>
          <a:p>
            <a:r>
              <a:rPr lang="fi-FI" dirty="0" smtClean="0"/>
              <a:t> Oppijan </a:t>
            </a:r>
            <a:r>
              <a:rPr lang="fi-FI" dirty="0"/>
              <a:t>oikeuksien kunnioittaminen ja inhimillisesti ja oikeudenmukaisesti </a:t>
            </a:r>
            <a:r>
              <a:rPr lang="fi-FI" dirty="0" smtClean="0"/>
              <a:t>suhtautuminen</a:t>
            </a:r>
          </a:p>
          <a:p>
            <a:r>
              <a:rPr lang="fi-FI" dirty="0" smtClean="0"/>
              <a:t>Oppijan </a:t>
            </a:r>
            <a:r>
              <a:rPr lang="fi-FI" dirty="0"/>
              <a:t>lähtökohtien, ajattelun ja mielipiteiden ymmärtäminen ja persoonaan ja yksityisyyteen liittyvien asioiden tahdikas </a:t>
            </a:r>
            <a:r>
              <a:rPr lang="fi-FI" dirty="0" smtClean="0"/>
              <a:t>käsittely</a:t>
            </a:r>
          </a:p>
          <a:p>
            <a:pPr marL="0" indent="0">
              <a:buNone/>
            </a:pPr>
            <a:endParaRPr lang="fi-FI" dirty="0"/>
          </a:p>
          <a:p>
            <a:pPr marL="0" indent="0">
              <a:buNone/>
            </a:pPr>
            <a:r>
              <a:rPr lang="fi-FI" dirty="0"/>
              <a:t>Erityisesti huolenpitoa ja suojelua tarvitsevien oppijoiden huomiointi</a:t>
            </a:r>
            <a:br>
              <a:rPr lang="fi-FI" dirty="0"/>
            </a:br>
            <a:r>
              <a:rPr lang="fi-FI" dirty="0"/>
              <a:t>Lapsesta vastuussa olevien aikuisten kanssa yhteistyössä</a:t>
            </a:r>
            <a:br>
              <a:rPr lang="fi-FI" dirty="0"/>
            </a:br>
            <a:r>
              <a:rPr lang="fi-FI" dirty="0"/>
              <a:t>toimiminen</a:t>
            </a:r>
          </a:p>
          <a:p>
            <a:endParaRPr lang="fi-FI" dirty="0"/>
          </a:p>
        </p:txBody>
      </p:sp>
    </p:spTree>
    <p:extLst>
      <p:ext uri="{BB962C8B-B14F-4D97-AF65-F5344CB8AC3E}">
        <p14:creationId xmlns:p14="http://schemas.microsoft.com/office/powerpoint/2010/main" xmlns="" val="1818625321"/>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4294967295"/>
          </p:nvPr>
        </p:nvSpPr>
        <p:spPr>
          <a:xfrm>
            <a:off x="179512" y="765175"/>
            <a:ext cx="8208912" cy="5360988"/>
          </a:xfrm>
        </p:spPr>
        <p:txBody>
          <a:bodyPr>
            <a:normAutofit/>
          </a:bodyPr>
          <a:lstStyle/>
          <a:p>
            <a:pPr marL="0" indent="0">
              <a:buNone/>
            </a:pPr>
            <a:r>
              <a:rPr lang="fi-FI" u="sng" dirty="0"/>
              <a:t>Kasvatuksen päävastuu kuuluu vanhemmille</a:t>
            </a:r>
            <a:endParaRPr lang="fi-FI" dirty="0"/>
          </a:p>
          <a:p>
            <a:r>
              <a:rPr lang="fi-FI" dirty="0"/>
              <a:t>Tehtävänä on tukea eettisesti ja moraalisesti oikeaa kasvatusta ottaen huomioon työtä koskevat yleiset säännöt, lait ja </a:t>
            </a:r>
            <a:r>
              <a:rPr lang="fi-FI" dirty="0" smtClean="0"/>
              <a:t>sopimukset.</a:t>
            </a:r>
            <a:endParaRPr lang="fi-FI" dirty="0"/>
          </a:p>
          <a:p>
            <a:pPr marL="0" indent="0">
              <a:buNone/>
            </a:pPr>
            <a:r>
              <a:rPr lang="fi-FI" u="sng" dirty="0" smtClean="0"/>
              <a:t>Lastenohjaaja </a:t>
            </a:r>
            <a:r>
              <a:rPr lang="fi-FI" u="sng" dirty="0"/>
              <a:t>itse </a:t>
            </a:r>
            <a:endParaRPr lang="fi-FI" u="sng" dirty="0" smtClean="0"/>
          </a:p>
          <a:p>
            <a:r>
              <a:rPr lang="fi-FI" dirty="0" smtClean="0"/>
              <a:t>ohjaajan </a:t>
            </a:r>
            <a:r>
              <a:rPr lang="fi-FI" dirty="0"/>
              <a:t>työssä keskeisintä on hänen oma persoonansa, jonka kehittäminen ja hoitaminen on hänen oikeutensa ja velvollisuutensa. </a:t>
            </a:r>
          </a:p>
          <a:p>
            <a:endParaRPr lang="fi-FI" dirty="0"/>
          </a:p>
        </p:txBody>
      </p:sp>
    </p:spTree>
    <p:extLst>
      <p:ext uri="{BB962C8B-B14F-4D97-AF65-F5344CB8AC3E}">
        <p14:creationId xmlns:p14="http://schemas.microsoft.com/office/powerpoint/2010/main" xmlns="" val="899895320"/>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4294967295"/>
          </p:nvPr>
        </p:nvSpPr>
        <p:spPr>
          <a:xfrm>
            <a:off x="251520" y="620713"/>
            <a:ext cx="8424936" cy="5505450"/>
          </a:xfrm>
        </p:spPr>
        <p:txBody>
          <a:bodyPr>
            <a:normAutofit fontScale="92500" lnSpcReduction="10000"/>
          </a:bodyPr>
          <a:lstStyle/>
          <a:p>
            <a:pPr marL="0" indent="0">
              <a:buNone/>
            </a:pPr>
            <a:r>
              <a:rPr lang="fi-FI" u="sng" dirty="0" smtClean="0"/>
              <a:t>Lastenohjaaja </a:t>
            </a:r>
            <a:r>
              <a:rPr lang="fi-FI" u="sng" dirty="0"/>
              <a:t>ja </a:t>
            </a:r>
            <a:r>
              <a:rPr lang="fi-FI" u="sng" dirty="0" smtClean="0"/>
              <a:t>työyhteisö</a:t>
            </a:r>
          </a:p>
          <a:p>
            <a:r>
              <a:rPr lang="fi-FI" dirty="0" smtClean="0"/>
              <a:t>lastenohjaaja </a:t>
            </a:r>
            <a:r>
              <a:rPr lang="fi-FI" dirty="0"/>
              <a:t>arvostaa tehtäväänsä ja myös muiden </a:t>
            </a:r>
            <a:r>
              <a:rPr lang="fi-FI" dirty="0" smtClean="0"/>
              <a:t>työtä</a:t>
            </a:r>
          </a:p>
          <a:p>
            <a:r>
              <a:rPr lang="fi-FI" dirty="0" smtClean="0"/>
              <a:t>ohjaaja </a:t>
            </a:r>
            <a:r>
              <a:rPr lang="fi-FI" dirty="0"/>
              <a:t>pyrkii työyhteisössä rakentavaan yhteistyöhön sekä löytämään tasapainon oman tehtävänsä ja muiden työyhteisön tehtävien </a:t>
            </a:r>
            <a:r>
              <a:rPr lang="fi-FI" dirty="0" smtClean="0"/>
              <a:t>välillä</a:t>
            </a:r>
          </a:p>
          <a:p>
            <a:r>
              <a:rPr lang="fi-FI" dirty="0"/>
              <a:t>t</a:t>
            </a:r>
            <a:r>
              <a:rPr lang="fi-FI" dirty="0" smtClean="0"/>
              <a:t>yötovereiden </a:t>
            </a:r>
            <a:r>
              <a:rPr lang="fi-FI" dirty="0"/>
              <a:t>yksilöllisyyden hyväksyminen, ymmärtämys ja keskinäinen apu ja tuki ovat periaatteita, joihin nojautuen  </a:t>
            </a:r>
            <a:r>
              <a:rPr lang="fi-FI" dirty="0" smtClean="0"/>
              <a:t>lastenohjaajat </a:t>
            </a:r>
            <a:r>
              <a:rPr lang="fi-FI" dirty="0"/>
              <a:t>toimivat työyhteisössä. </a:t>
            </a:r>
            <a:br>
              <a:rPr lang="fi-FI" dirty="0"/>
            </a:br>
            <a:endParaRPr lang="fi-FI" dirty="0"/>
          </a:p>
        </p:txBody>
      </p:sp>
    </p:spTree>
    <p:extLst>
      <p:ext uri="{BB962C8B-B14F-4D97-AF65-F5344CB8AC3E}">
        <p14:creationId xmlns:p14="http://schemas.microsoft.com/office/powerpoint/2010/main" xmlns="" val="305958091"/>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4294967295"/>
          </p:nvPr>
        </p:nvSpPr>
        <p:spPr>
          <a:xfrm>
            <a:off x="251520" y="836613"/>
            <a:ext cx="8208912" cy="5289550"/>
          </a:xfrm>
        </p:spPr>
        <p:txBody>
          <a:bodyPr>
            <a:normAutofit/>
          </a:bodyPr>
          <a:lstStyle/>
          <a:p>
            <a:pPr marL="0" indent="0">
              <a:buNone/>
            </a:pPr>
            <a:r>
              <a:rPr lang="fi-FI" u="sng" dirty="0" smtClean="0"/>
              <a:t>Lastenohjaaja </a:t>
            </a:r>
            <a:r>
              <a:rPr lang="fi-FI" u="sng" dirty="0"/>
              <a:t>ja vaitiolovelvollisuus</a:t>
            </a:r>
            <a:endParaRPr lang="fi-FI" dirty="0"/>
          </a:p>
          <a:p>
            <a:r>
              <a:rPr lang="fi-FI" dirty="0" smtClean="0"/>
              <a:t>lastenohjaaja </a:t>
            </a:r>
            <a:r>
              <a:rPr lang="fi-FI" dirty="0"/>
              <a:t>ei luvatta paljasta sivullisille mitä hän työssään on saanut tietää </a:t>
            </a:r>
            <a:r>
              <a:rPr lang="fi-FI" dirty="0" smtClean="0"/>
              <a:t>lasten </a:t>
            </a:r>
            <a:r>
              <a:rPr lang="fi-FI" dirty="0"/>
              <a:t>tai heidän perheenjäsentensä henkilökohtaisista oloista tai asioista.</a:t>
            </a:r>
          </a:p>
          <a:p>
            <a:pPr marL="0" indent="0">
              <a:buNone/>
            </a:pPr>
            <a:r>
              <a:rPr lang="fi-FI" dirty="0"/>
              <a:t> </a:t>
            </a:r>
          </a:p>
          <a:p>
            <a:pPr marL="0" indent="0">
              <a:buNone/>
            </a:pPr>
            <a:r>
              <a:rPr lang="fi-FI" dirty="0"/>
              <a:t> </a:t>
            </a:r>
          </a:p>
          <a:p>
            <a:pPr marL="0" indent="0">
              <a:buNone/>
            </a:pPr>
            <a:r>
              <a:rPr lang="fi-FI" dirty="0"/>
              <a:t> </a:t>
            </a:r>
          </a:p>
          <a:p>
            <a:endParaRPr lang="fi-FI" dirty="0"/>
          </a:p>
        </p:txBody>
      </p:sp>
    </p:spTree>
    <p:extLst>
      <p:ext uri="{BB962C8B-B14F-4D97-AF65-F5344CB8AC3E}">
        <p14:creationId xmlns:p14="http://schemas.microsoft.com/office/powerpoint/2010/main" xmlns="" val="329160647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1979712" y="836712"/>
            <a:ext cx="4536504" cy="762000"/>
          </a:xfrm>
        </p:spPr>
        <p:txBody>
          <a:bodyPr>
            <a:normAutofit/>
          </a:bodyPr>
          <a:lstStyle/>
          <a:p>
            <a:pPr eaLnBrk="1" hangingPunct="1"/>
            <a:r>
              <a:rPr lang="fi-FI" dirty="0" smtClean="0">
                <a:latin typeface="Arial" charset="0"/>
                <a:cs typeface="Arial" charset="0"/>
              </a:rPr>
              <a:t> Lait ja asetukset</a:t>
            </a:r>
          </a:p>
        </p:txBody>
      </p:sp>
      <p:pic>
        <p:nvPicPr>
          <p:cNvPr id="5" name="Sisällön paikkamerkki 4" descr="KO_II_loota_30.png"/>
          <p:cNvPicPr>
            <a:picLocks noGrp="1" noChangeAspect="1"/>
          </p:cNvPicPr>
          <p:nvPr>
            <p:ph idx="1"/>
          </p:nvPr>
        </p:nvPicPr>
        <p:blipFill>
          <a:blip r:embed="rId3" cstate="print"/>
          <a:srcRect l="-28265" r="-28265"/>
          <a:stretch>
            <a:fillRect/>
          </a:stretch>
        </p:blipFill>
        <p:spPr>
          <a:xfrm>
            <a:off x="755650" y="2205038"/>
            <a:ext cx="7607300" cy="3971925"/>
          </a:xfrm>
        </p:spPr>
      </p:pic>
      <p:pic>
        <p:nvPicPr>
          <p:cNvPr id="11268" name="Kuva 7"/>
          <p:cNvPicPr>
            <a:picLocks noChangeAspect="1"/>
          </p:cNvPicPr>
          <p:nvPr/>
        </p:nvPicPr>
        <p:blipFill>
          <a:blip r:embed="rId4" cstate="print"/>
          <a:srcRect/>
          <a:stretch>
            <a:fillRect/>
          </a:stretch>
        </p:blipFill>
        <p:spPr bwMode="auto">
          <a:xfrm>
            <a:off x="8275638" y="207963"/>
            <a:ext cx="639762" cy="630237"/>
          </a:xfrm>
          <a:prstGeom prst="rect">
            <a:avLst/>
          </a:prstGeom>
          <a:noFill/>
          <a:ln w="9525">
            <a:noFill/>
            <a:miter lim="800000"/>
            <a:headEnd/>
            <a:tailEnd/>
          </a:ln>
        </p:spPr>
      </p:pic>
      <p:sp>
        <p:nvSpPr>
          <p:cNvPr id="11269" name="Dian numeron paikkamerkki 5"/>
          <p:cNvSpPr>
            <a:spLocks noGrp="1"/>
          </p:cNvSpPr>
          <p:nvPr>
            <p:ph type="sldNum" sz="quarter" idx="11"/>
          </p:nvPr>
        </p:nvSpPr>
        <p:spPr>
          <a:noFill/>
        </p:spPr>
        <p:txBody>
          <a:bodyPr/>
          <a:lstStyle/>
          <a:p>
            <a:fld id="{A917C178-E4E5-4C1E-B654-0019F508F265}" type="slidenum">
              <a:rPr lang="fi-FI" smtClean="0"/>
              <a:pPr/>
              <a:t>8</a:t>
            </a:fld>
            <a:endParaRPr lang="fi-FI"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sz="4000" dirty="0" smtClean="0"/>
              <a:t>Työajan noudattaminen, asiallinen käytös, puhelinkäyttäytyminen</a:t>
            </a:r>
            <a:r>
              <a:rPr lang="fi-FI" dirty="0" smtClean="0"/>
              <a:t>,</a:t>
            </a:r>
            <a:endParaRPr lang="fi-FI" dirty="0"/>
          </a:p>
        </p:txBody>
      </p:sp>
      <p:sp>
        <p:nvSpPr>
          <p:cNvPr id="3" name="Sisällön paikkamerkki 2"/>
          <p:cNvSpPr>
            <a:spLocks noGrp="1"/>
          </p:cNvSpPr>
          <p:nvPr>
            <p:ph idx="1"/>
          </p:nvPr>
        </p:nvSpPr>
        <p:spPr/>
        <p:txBody>
          <a:bodyPr/>
          <a:lstStyle/>
          <a:p>
            <a:endParaRPr lang="fi-FI" sz="2800" dirty="0" smtClean="0"/>
          </a:p>
          <a:p>
            <a:r>
              <a:rPr lang="fi-FI" sz="2800" dirty="0" smtClean="0"/>
              <a:t>Mitä tarkoittaa asiallinen käytös?</a:t>
            </a:r>
          </a:p>
          <a:p>
            <a:r>
              <a:rPr lang="fi-FI" sz="2800" dirty="0" smtClean="0"/>
              <a:t>Entäs työaikojen noudattaminen?</a:t>
            </a:r>
          </a:p>
          <a:p>
            <a:r>
              <a:rPr lang="fi-FI" sz="2800" dirty="0" smtClean="0"/>
              <a:t>Miten lastenohjaajan kuuluisi pukeutua?</a:t>
            </a:r>
          </a:p>
          <a:p>
            <a:pPr>
              <a:buNone/>
            </a:pPr>
            <a:endParaRPr lang="fi-FI" dirty="0" smtClean="0"/>
          </a:p>
          <a:p>
            <a:pPr>
              <a:buNone/>
            </a:pPr>
            <a:endParaRPr lang="fi-FI" dirty="0"/>
          </a:p>
        </p:txBody>
      </p:sp>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Ammattietiikka </a:t>
            </a:r>
            <a:endParaRPr lang="fi-FI" dirty="0"/>
          </a:p>
        </p:txBody>
      </p:sp>
      <p:sp>
        <p:nvSpPr>
          <p:cNvPr id="3" name="Sisällön paikkamerkki 2"/>
          <p:cNvSpPr>
            <a:spLocks noGrp="1"/>
          </p:cNvSpPr>
          <p:nvPr>
            <p:ph sz="quarter" idx="1"/>
          </p:nvPr>
        </p:nvSpPr>
        <p:spPr/>
        <p:txBody>
          <a:bodyPr>
            <a:normAutofit lnSpcReduction="10000"/>
          </a:bodyPr>
          <a:lstStyle/>
          <a:p>
            <a:pPr>
              <a:buFont typeface="Wingdings" panose="05000000000000000000" pitchFamily="2" charset="2"/>
              <a:buChar char="§"/>
            </a:pPr>
            <a:r>
              <a:rPr lang="fi-FI" dirty="0" smtClean="0"/>
              <a:t>Ammattieettinen toiminta</a:t>
            </a:r>
          </a:p>
          <a:p>
            <a:pPr>
              <a:buFont typeface="Wingdings" panose="05000000000000000000" pitchFamily="2" charset="2"/>
              <a:buChar char="§"/>
            </a:pPr>
            <a:r>
              <a:rPr lang="fi-FI" dirty="0" smtClean="0"/>
              <a:t>Ammatilliseen kasvuun pyrkiminen</a:t>
            </a:r>
          </a:p>
          <a:p>
            <a:pPr>
              <a:buFont typeface="Wingdings" panose="05000000000000000000" pitchFamily="2" charset="2"/>
              <a:buChar char="§"/>
            </a:pPr>
            <a:r>
              <a:rPr lang="fi-FI" dirty="0" smtClean="0"/>
              <a:t>Etiikan soveltaminen käytäntöön</a:t>
            </a:r>
          </a:p>
          <a:p>
            <a:pPr marL="0" indent="0">
              <a:buNone/>
            </a:pPr>
            <a:r>
              <a:rPr lang="fi-FI" u="sng" dirty="0"/>
              <a:t>Opiskelijana/työntekijänä huomioi</a:t>
            </a:r>
          </a:p>
          <a:p>
            <a:r>
              <a:rPr lang="fi-FI" dirty="0"/>
              <a:t>Verbaalinen vuorovaikutus, </a:t>
            </a:r>
            <a:r>
              <a:rPr lang="fi-FI" dirty="0" err="1"/>
              <a:t>nonverbaalinen</a:t>
            </a:r>
            <a:r>
              <a:rPr lang="fi-FI" dirty="0"/>
              <a:t> vuorovaikutus, kielen käyttö</a:t>
            </a:r>
          </a:p>
          <a:p>
            <a:r>
              <a:rPr lang="fi-FI" dirty="0"/>
              <a:t>Vaatetus, korut, meikki, tatuoinnit ym.</a:t>
            </a:r>
          </a:p>
          <a:p>
            <a:r>
              <a:rPr lang="fi-FI" dirty="0"/>
              <a:t>Tupakointi, päihteet</a:t>
            </a:r>
          </a:p>
          <a:p>
            <a:endParaRPr lang="fi-FI" dirty="0"/>
          </a:p>
        </p:txBody>
      </p:sp>
    </p:spTree>
    <p:extLst>
      <p:ext uri="{BB962C8B-B14F-4D97-AF65-F5344CB8AC3E}">
        <p14:creationId xmlns:p14="http://schemas.microsoft.com/office/powerpoint/2010/main" xmlns="" val="1345435003"/>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smtClean="0"/>
              <a:t>Ammatillisuus lastenohjaajan työssä</a:t>
            </a:r>
            <a:endParaRPr lang="fi-FI" dirty="0"/>
          </a:p>
        </p:txBody>
      </p:sp>
      <p:sp>
        <p:nvSpPr>
          <p:cNvPr id="3" name="Sisällön paikkamerkki 2"/>
          <p:cNvSpPr>
            <a:spLocks noGrp="1"/>
          </p:cNvSpPr>
          <p:nvPr>
            <p:ph sz="quarter" idx="1"/>
          </p:nvPr>
        </p:nvSpPr>
        <p:spPr/>
        <p:txBody>
          <a:bodyPr>
            <a:normAutofit fontScale="85000" lnSpcReduction="20000"/>
          </a:bodyPr>
          <a:lstStyle/>
          <a:p>
            <a:r>
              <a:rPr lang="fi-FI" dirty="0" smtClean="0"/>
              <a:t>Ammatillisuus tietämistä ja taitamista = tietoa ja taitoa vaativa ammatti</a:t>
            </a:r>
          </a:p>
          <a:p>
            <a:r>
              <a:rPr lang="fi-FI" dirty="0" smtClean="0"/>
              <a:t>Kyky mukautua moniin eri rooleihin</a:t>
            </a:r>
          </a:p>
          <a:p>
            <a:r>
              <a:rPr lang="fi-FI" dirty="0" smtClean="0"/>
              <a:t>Käsien taitoa, intuitiota, ymmärrystä</a:t>
            </a:r>
          </a:p>
          <a:p>
            <a:r>
              <a:rPr lang="fi-FI" dirty="0" smtClean="0"/>
              <a:t>Taitojen ja rutiinien kasvaessa työ muodostuu jäsennellyksi </a:t>
            </a:r>
            <a:r>
              <a:rPr lang="fi-FI" dirty="0" smtClean="0">
                <a:sym typeface="Wingdings" panose="05000000000000000000" pitchFamily="2" charset="2"/>
              </a:rPr>
              <a:t> ammattitaidon kehittyminen ja rutiinien tarkoituksenmukainen käyttäminen</a:t>
            </a:r>
          </a:p>
          <a:p>
            <a:r>
              <a:rPr lang="fi-FI" dirty="0" smtClean="0">
                <a:sym typeface="Wingdings" panose="05000000000000000000" pitchFamily="2" charset="2"/>
              </a:rPr>
              <a:t>Verkottuminen = asiantuntijoiden käyttö omassa työssä</a:t>
            </a:r>
          </a:p>
          <a:p>
            <a:r>
              <a:rPr lang="fi-FI" dirty="0" smtClean="0">
                <a:sym typeface="Wingdings" panose="05000000000000000000" pitchFamily="2" charset="2"/>
              </a:rPr>
              <a:t>Oman työn jatkuva arviointi  kokemus tulee tietoiseksi  oppiminen</a:t>
            </a:r>
          </a:p>
          <a:p>
            <a:r>
              <a:rPr lang="fi-FI" dirty="0" smtClean="0">
                <a:sym typeface="Wingdings" panose="05000000000000000000" pitchFamily="2" charset="2"/>
              </a:rPr>
              <a:t>Palautteen saaminen lisää kehitystä ja oppimista</a:t>
            </a:r>
            <a:endParaRPr lang="fi-FI" dirty="0"/>
          </a:p>
        </p:txBody>
      </p:sp>
    </p:spTree>
    <p:extLst>
      <p:ext uri="{BB962C8B-B14F-4D97-AF65-F5344CB8AC3E}">
        <p14:creationId xmlns:p14="http://schemas.microsoft.com/office/powerpoint/2010/main" xmlns="" val="4112000503"/>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Ammatillinen käyttäytyminen</a:t>
            </a:r>
            <a:endParaRPr lang="fi-FI" dirty="0"/>
          </a:p>
        </p:txBody>
      </p:sp>
      <p:sp>
        <p:nvSpPr>
          <p:cNvPr id="3" name="Sisällön paikkamerkki 2"/>
          <p:cNvSpPr>
            <a:spLocks noGrp="1"/>
          </p:cNvSpPr>
          <p:nvPr>
            <p:ph sz="quarter" idx="1"/>
          </p:nvPr>
        </p:nvSpPr>
        <p:spPr/>
        <p:txBody>
          <a:bodyPr/>
          <a:lstStyle/>
          <a:p>
            <a:r>
              <a:rPr lang="fi-FI" dirty="0" smtClean="0"/>
              <a:t>Omien tunteiden tunnistaminen ja ilmaiseminen</a:t>
            </a:r>
          </a:p>
          <a:p>
            <a:r>
              <a:rPr lang="fi-FI" dirty="0" smtClean="0"/>
              <a:t>Työssä jaksamisen huomiointi ja työkyvyn ylläpito</a:t>
            </a:r>
          </a:p>
          <a:p>
            <a:r>
              <a:rPr lang="fi-FI" dirty="0" smtClean="0"/>
              <a:t>Erilaisuuden kohtaaminen</a:t>
            </a:r>
          </a:p>
          <a:p>
            <a:r>
              <a:rPr lang="fi-FI" dirty="0" smtClean="0"/>
              <a:t>Kerro vanhemmille mahdollisimman paljon myönteisiä asioita lapsesta</a:t>
            </a:r>
            <a:endParaRPr lang="fi-FI" dirty="0"/>
          </a:p>
        </p:txBody>
      </p:sp>
    </p:spTree>
    <p:extLst>
      <p:ext uri="{BB962C8B-B14F-4D97-AF65-F5344CB8AC3E}">
        <p14:creationId xmlns:p14="http://schemas.microsoft.com/office/powerpoint/2010/main" xmlns="" val="2997540423"/>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301752" y="228600"/>
            <a:ext cx="8534400" cy="1112168"/>
          </a:xfrm>
        </p:spPr>
        <p:txBody>
          <a:bodyPr>
            <a:normAutofit fontScale="90000"/>
          </a:bodyPr>
          <a:lstStyle/>
          <a:p>
            <a:r>
              <a:rPr lang="fi-FI" dirty="0"/>
              <a:t>Sisäisen yrittäjyyden periaatteet</a:t>
            </a:r>
            <a:br>
              <a:rPr lang="fi-FI" dirty="0"/>
            </a:br>
            <a:endParaRPr lang="fi-FI" dirty="0"/>
          </a:p>
        </p:txBody>
      </p:sp>
      <p:sp>
        <p:nvSpPr>
          <p:cNvPr id="3" name="Sisällön paikkamerkki 2"/>
          <p:cNvSpPr>
            <a:spLocks noGrp="1"/>
          </p:cNvSpPr>
          <p:nvPr>
            <p:ph sz="quarter" idx="1"/>
          </p:nvPr>
        </p:nvSpPr>
        <p:spPr/>
        <p:txBody>
          <a:bodyPr>
            <a:normAutofit fontScale="92500" lnSpcReduction="10000"/>
          </a:bodyPr>
          <a:lstStyle/>
          <a:p>
            <a:pPr marL="0" indent="0">
              <a:buNone/>
            </a:pPr>
            <a:r>
              <a:rPr lang="fi-FI" dirty="0" smtClean="0"/>
              <a:t>Tapa toimia aktiivisesti ja oma-aloitteisesti = sisäinen yrittäjyys</a:t>
            </a:r>
          </a:p>
          <a:p>
            <a:r>
              <a:rPr lang="fi-FI" dirty="0" smtClean="0"/>
              <a:t>Toiminnan taloudellisuus</a:t>
            </a:r>
            <a:endParaRPr lang="fi-FI" sz="2000" dirty="0" smtClean="0"/>
          </a:p>
          <a:p>
            <a:r>
              <a:rPr lang="fi-FI" dirty="0" smtClean="0"/>
              <a:t>Ratkaisujen vastuullisuus</a:t>
            </a:r>
            <a:endParaRPr lang="fi-FI" sz="2000" dirty="0" smtClean="0"/>
          </a:p>
          <a:p>
            <a:r>
              <a:rPr lang="fi-FI" dirty="0" smtClean="0"/>
              <a:t>Työn tavoitteellisuus</a:t>
            </a:r>
            <a:endParaRPr lang="fi-FI" sz="2000" dirty="0" smtClean="0"/>
          </a:p>
          <a:p>
            <a:r>
              <a:rPr lang="fi-FI" sz="2800" dirty="0" smtClean="0"/>
              <a:t>Toiminnan oma-aloitteellisuus</a:t>
            </a:r>
          </a:p>
          <a:p>
            <a:r>
              <a:rPr lang="fi-FI" sz="2800" dirty="0" smtClean="0"/>
              <a:t>Ohjauksen hakeminen ja vastaanotto</a:t>
            </a:r>
          </a:p>
          <a:p>
            <a:r>
              <a:rPr lang="fi-FI" sz="2800" dirty="0" smtClean="0"/>
              <a:t>Joustavuus</a:t>
            </a:r>
          </a:p>
          <a:p>
            <a:pPr marL="0" indent="0">
              <a:buNone/>
            </a:pPr>
            <a:r>
              <a:rPr lang="fi-FI" sz="2800" dirty="0" smtClean="0">
                <a:sym typeface="Wingdings" panose="05000000000000000000" pitchFamily="2" charset="2"/>
              </a:rPr>
              <a:t> Työelämän sisäinen yrittäjyys on tapa työskennellä ikään kuin hoitaisi omaa yritystään</a:t>
            </a:r>
            <a:endParaRPr lang="fi-FI" sz="2800" dirty="0" smtClean="0"/>
          </a:p>
          <a:p>
            <a:pPr marL="0" indent="0">
              <a:buNone/>
            </a:pPr>
            <a:endParaRPr lang="fi-FI" sz="2800" dirty="0"/>
          </a:p>
        </p:txBody>
      </p:sp>
    </p:spTree>
    <p:extLst>
      <p:ext uri="{BB962C8B-B14F-4D97-AF65-F5344CB8AC3E}">
        <p14:creationId xmlns:p14="http://schemas.microsoft.com/office/powerpoint/2010/main" xmlns="" val="2615212610"/>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Oman työn merkitys</a:t>
            </a:r>
            <a:endParaRPr lang="fi-FI" dirty="0"/>
          </a:p>
        </p:txBody>
      </p:sp>
      <p:sp>
        <p:nvSpPr>
          <p:cNvPr id="3" name="Sisällön paikkamerkki 2"/>
          <p:cNvSpPr>
            <a:spLocks noGrp="1"/>
          </p:cNvSpPr>
          <p:nvPr>
            <p:ph sz="quarter" idx="1"/>
          </p:nvPr>
        </p:nvSpPr>
        <p:spPr/>
        <p:txBody>
          <a:bodyPr>
            <a:normAutofit fontScale="85000" lnSpcReduction="10000"/>
          </a:bodyPr>
          <a:lstStyle/>
          <a:p>
            <a:r>
              <a:rPr lang="fi-FI" dirty="0" smtClean="0"/>
              <a:t>Kuulua johonkin ammattiryhmään ja luoda hyvä motivaatio ja ammatti-identiteetti</a:t>
            </a:r>
          </a:p>
          <a:p>
            <a:r>
              <a:rPr lang="fi-FI" dirty="0" smtClean="0"/>
              <a:t>Kehittää työtä työnsä asiantuntijana, jotta työ olisi haasteellista ja tavoitteiden saaminen palkitsevaa</a:t>
            </a:r>
          </a:p>
          <a:p>
            <a:r>
              <a:rPr lang="fi-FI" dirty="0" smtClean="0"/>
              <a:t>Ammattiarvostuksen lisääntyminen, kun ohjaaja itse arvostaa omaa työtään ja viestii sen ympäristölleen</a:t>
            </a:r>
          </a:p>
          <a:p>
            <a:r>
              <a:rPr lang="fi-FI" dirty="0" smtClean="0"/>
              <a:t>Koulutus antaa tilaisuuden tarkastella omia ratkaisuja, toiminta-tapoja </a:t>
            </a:r>
            <a:r>
              <a:rPr lang="fi-FI" dirty="0" smtClean="0">
                <a:sym typeface="Wingdings" panose="05000000000000000000" pitchFamily="2" charset="2"/>
              </a:rPr>
              <a:t> voi herättää uudistavan ja kokeilevan mielenkiinnon omaan työhön, vahvistaa myös työssä jaksamista</a:t>
            </a:r>
            <a:endParaRPr lang="fi-FI" dirty="0"/>
          </a:p>
        </p:txBody>
      </p:sp>
    </p:spTree>
    <p:extLst>
      <p:ext uri="{BB962C8B-B14F-4D97-AF65-F5344CB8AC3E}">
        <p14:creationId xmlns:p14="http://schemas.microsoft.com/office/powerpoint/2010/main" xmlns="" val="3731060310"/>
      </p:ext>
    </p:ext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b="1" dirty="0" smtClean="0"/>
              <a:t>Lapsen hakeminen päivähoidosta</a:t>
            </a:r>
            <a:endParaRPr lang="fi-FI" dirty="0"/>
          </a:p>
        </p:txBody>
      </p:sp>
      <p:sp>
        <p:nvSpPr>
          <p:cNvPr id="3" name="Sisällön paikkamerkki 2"/>
          <p:cNvSpPr>
            <a:spLocks noGrp="1"/>
          </p:cNvSpPr>
          <p:nvPr>
            <p:ph idx="1"/>
          </p:nvPr>
        </p:nvSpPr>
        <p:spPr/>
        <p:txBody>
          <a:bodyPr>
            <a:normAutofit/>
          </a:bodyPr>
          <a:lstStyle/>
          <a:p>
            <a:pPr>
              <a:buNone/>
            </a:pPr>
            <a:endParaRPr lang="fi-FI" dirty="0" smtClean="0"/>
          </a:p>
          <a:p>
            <a:pPr lvl="0"/>
            <a:r>
              <a:rPr lang="fi-FI" dirty="0" smtClean="0"/>
              <a:t>Lähtökohtana: Lapsen hakee hoidosta jompikumpi lapsen vanhemmista / huoltaja</a:t>
            </a:r>
          </a:p>
          <a:p>
            <a:pPr lvl="0"/>
            <a:r>
              <a:rPr lang="fi-FI" dirty="0" smtClean="0"/>
              <a:t>Kenelle tahansa lasta ei saa antaa: vanhempien on ilmoitettava, jos joku eri henkilö hakee lasta</a:t>
            </a:r>
          </a:p>
          <a:p>
            <a:pPr lvl="0"/>
            <a:r>
              <a:rPr lang="fi-FI" dirty="0" smtClean="0"/>
              <a:t>Lapsen vanhempi sisarus hakijana : huomioitava hakijan ikä ja tilanne; kunta/kaupunki saattaa asettaa rajoituksia</a:t>
            </a:r>
          </a:p>
          <a:p>
            <a:endParaRPr lang="fi-FI" dirty="0"/>
          </a:p>
        </p:txBody>
      </p:sp>
    </p:spTree>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b="1" dirty="0" smtClean="0"/>
              <a:t>Kun lasta haetaan päihtyneenä</a:t>
            </a:r>
            <a:endParaRPr lang="fi-FI" dirty="0"/>
          </a:p>
        </p:txBody>
      </p:sp>
      <p:sp>
        <p:nvSpPr>
          <p:cNvPr id="3" name="Sisällön paikkamerkki 2"/>
          <p:cNvSpPr>
            <a:spLocks noGrp="1"/>
          </p:cNvSpPr>
          <p:nvPr>
            <p:ph idx="1"/>
          </p:nvPr>
        </p:nvSpPr>
        <p:spPr/>
        <p:txBody>
          <a:bodyPr>
            <a:normAutofit fontScale="85000" lnSpcReduction="10000"/>
          </a:bodyPr>
          <a:lstStyle/>
          <a:p>
            <a:pPr lvl="0"/>
            <a:r>
              <a:rPr lang="fi-FI" dirty="0" smtClean="0"/>
              <a:t>lasta ei saisi antaa päihtyneelle vanhemmalle</a:t>
            </a:r>
          </a:p>
          <a:p>
            <a:pPr>
              <a:buNone/>
            </a:pPr>
            <a:r>
              <a:rPr lang="fi-FI" dirty="0" smtClean="0"/>
              <a:t>Mitä tehdä?</a:t>
            </a:r>
          </a:p>
          <a:p>
            <a:pPr lvl="0"/>
            <a:r>
              <a:rPr lang="fi-FI" dirty="0" smtClean="0"/>
              <a:t>mietitään tilannekohtaisesti, ”pieni humala”?, varoitetaan sosiaalityöntekijällä ilmoittamisesta</a:t>
            </a:r>
          </a:p>
          <a:p>
            <a:pPr lvl="0"/>
            <a:r>
              <a:rPr lang="fi-FI" dirty="0" smtClean="0"/>
              <a:t>toinen vanhempi hakemaan</a:t>
            </a:r>
          </a:p>
          <a:p>
            <a:pPr lvl="0"/>
            <a:r>
              <a:rPr lang="fi-FI" dirty="0" smtClean="0"/>
              <a:t>joku muu hakija/varahakija</a:t>
            </a:r>
          </a:p>
          <a:p>
            <a:pPr lvl="0"/>
            <a:r>
              <a:rPr lang="fi-FI" dirty="0" smtClean="0"/>
              <a:t>vanhempaa kehotetaan menemään kotiin selviämään ja palaamaan myöhemmin uudestaan</a:t>
            </a:r>
          </a:p>
          <a:p>
            <a:r>
              <a:rPr lang="fi-FI" dirty="0" smtClean="0"/>
              <a:t>lasta ei anneta vanhemmille; yhteys sosiaalityöntekijään</a:t>
            </a:r>
            <a:endParaRPr lang="fi-FI" dirty="0"/>
          </a:p>
        </p:txBody>
      </p:sp>
    </p:spTree>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b="1" dirty="0" smtClean="0"/>
              <a:t>Kun lasta ei haeta päivähoidosta</a:t>
            </a:r>
            <a:endParaRPr lang="fi-FI" dirty="0"/>
          </a:p>
        </p:txBody>
      </p:sp>
      <p:sp>
        <p:nvSpPr>
          <p:cNvPr id="3" name="Sisällön paikkamerkki 2"/>
          <p:cNvSpPr>
            <a:spLocks noGrp="1"/>
          </p:cNvSpPr>
          <p:nvPr>
            <p:ph idx="1"/>
          </p:nvPr>
        </p:nvSpPr>
        <p:spPr/>
        <p:txBody>
          <a:bodyPr>
            <a:normAutofit fontScale="92500" lnSpcReduction="20000"/>
          </a:bodyPr>
          <a:lstStyle/>
          <a:p>
            <a:pPr lvl="0"/>
            <a:r>
              <a:rPr lang="fi-FI" dirty="0" smtClean="0"/>
              <a:t>Jokaisella kunnalla/kaupungilla omat toimintaohjeensa</a:t>
            </a:r>
          </a:p>
          <a:p>
            <a:pPr lvl="0">
              <a:buNone/>
            </a:pPr>
            <a:r>
              <a:rPr lang="fi-FI" dirty="0" smtClean="0"/>
              <a:t>Mitä tehdä</a:t>
            </a:r>
          </a:p>
          <a:p>
            <a:pPr>
              <a:buNone/>
            </a:pPr>
            <a:r>
              <a:rPr lang="fi-FI" dirty="0" smtClean="0">
                <a:sym typeface="Wingdings"/>
              </a:rPr>
              <a:t></a:t>
            </a:r>
            <a:r>
              <a:rPr lang="fi-FI" dirty="0" smtClean="0"/>
              <a:t> yritetään soittaa vanhemmille/varahakijalle</a:t>
            </a:r>
          </a:p>
          <a:p>
            <a:pPr>
              <a:buNone/>
            </a:pPr>
            <a:r>
              <a:rPr lang="fi-FI" dirty="0" smtClean="0">
                <a:sym typeface="Wingdings"/>
              </a:rPr>
              <a:t></a:t>
            </a:r>
            <a:r>
              <a:rPr lang="fi-FI" dirty="0" smtClean="0"/>
              <a:t> odotetaan päiväkodin sulkeutumisaikaan, joissain kunnissa sovittu tunti sen yli</a:t>
            </a:r>
          </a:p>
          <a:p>
            <a:pPr>
              <a:buNone/>
            </a:pPr>
            <a:r>
              <a:rPr lang="fi-FI" dirty="0" smtClean="0">
                <a:sym typeface="Wingdings"/>
              </a:rPr>
              <a:t></a:t>
            </a:r>
            <a:r>
              <a:rPr lang="fi-FI" dirty="0" smtClean="0"/>
              <a:t> otetaan yhteys sosiaalityöntekijään/sosiaalipäivystykseen/ ja viedään lapsi esim. lastenkotiin</a:t>
            </a:r>
          </a:p>
          <a:p>
            <a:pPr>
              <a:buNone/>
            </a:pPr>
            <a:r>
              <a:rPr lang="fi-FI" dirty="0" smtClean="0"/>
              <a:t> </a:t>
            </a:r>
            <a:r>
              <a:rPr lang="fi-FI" dirty="0" smtClean="0">
                <a:sym typeface="Wingdings"/>
              </a:rPr>
              <a:t></a:t>
            </a:r>
            <a:r>
              <a:rPr lang="fi-FI" dirty="0" smtClean="0"/>
              <a:t> vanhemmille tieto lapsen sijoituspaikasta</a:t>
            </a:r>
          </a:p>
          <a:p>
            <a:pPr lvl="0"/>
            <a:r>
              <a:rPr lang="fi-FI" dirty="0" smtClean="0"/>
              <a:t>lasta ei saa viedä omaan kotiin!</a:t>
            </a:r>
          </a:p>
          <a:p>
            <a:endParaRPr lang="fi-FI" dirty="0"/>
          </a:p>
        </p:txBody>
      </p:sp>
    </p:spTree>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b="1" dirty="0" smtClean="0"/>
              <a:t>Lausuntojen antaminen lapsista</a:t>
            </a:r>
            <a:endParaRPr lang="fi-FI" dirty="0"/>
          </a:p>
        </p:txBody>
      </p:sp>
      <p:sp>
        <p:nvSpPr>
          <p:cNvPr id="3" name="Sisällön paikkamerkki 2"/>
          <p:cNvSpPr>
            <a:spLocks noGrp="1"/>
          </p:cNvSpPr>
          <p:nvPr>
            <p:ph idx="1"/>
          </p:nvPr>
        </p:nvSpPr>
        <p:spPr/>
        <p:txBody>
          <a:bodyPr/>
          <a:lstStyle/>
          <a:p>
            <a:pPr lvl="0"/>
            <a:r>
              <a:rPr lang="fi-FI" dirty="0" smtClean="0"/>
              <a:t>päivähoidon työntekijä ei saa antaa lausuntoa esim. huoltoa tai tapaamisoikeutta koskevissa asioissa </a:t>
            </a:r>
            <a:r>
              <a:rPr lang="fi-FI" dirty="0" smtClean="0">
                <a:sym typeface="Wingdings"/>
              </a:rPr>
              <a:t></a:t>
            </a:r>
            <a:r>
              <a:rPr lang="fi-FI" dirty="0" smtClean="0"/>
              <a:t> ohjataan ottamaan yhteyttä esim. sosiaalityöntekijään</a:t>
            </a:r>
          </a:p>
          <a:p>
            <a:pPr lvl="0"/>
            <a:r>
              <a:rPr lang="fi-FI" dirty="0" smtClean="0"/>
              <a:t>todistaminen oikeudessa: voi vedota vaitiolovelvollisuuteen</a:t>
            </a:r>
          </a:p>
          <a:p>
            <a:endParaRPr lang="fi-FI"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Mitä tarkoittaa?</a:t>
            </a:r>
            <a:endParaRPr lang="fi-FI" dirty="0"/>
          </a:p>
        </p:txBody>
      </p:sp>
      <p:sp>
        <p:nvSpPr>
          <p:cNvPr id="3" name="Sisällön paikkamerkki 2"/>
          <p:cNvSpPr>
            <a:spLocks noGrp="1"/>
          </p:cNvSpPr>
          <p:nvPr>
            <p:ph idx="1"/>
          </p:nvPr>
        </p:nvSpPr>
        <p:spPr/>
        <p:txBody>
          <a:bodyPr/>
          <a:lstStyle/>
          <a:p>
            <a:endParaRPr lang="fi-FI" dirty="0" smtClean="0"/>
          </a:p>
          <a:p>
            <a:endParaRPr lang="fi-FI" dirty="0" smtClean="0"/>
          </a:p>
          <a:p>
            <a:r>
              <a:rPr lang="fi-FI" dirty="0" smtClean="0"/>
              <a:t>Ammattietiikka?</a:t>
            </a:r>
          </a:p>
          <a:p>
            <a:endParaRPr lang="fi-FI" dirty="0"/>
          </a:p>
        </p:txBody>
      </p:sp>
      <p:pic>
        <p:nvPicPr>
          <p:cNvPr id="4" name="Kuva 3" descr="Unbalanced_scales.svg.png"/>
          <p:cNvPicPr>
            <a:picLocks noChangeAspect="1"/>
          </p:cNvPicPr>
          <p:nvPr/>
        </p:nvPicPr>
        <p:blipFill>
          <a:blip r:embed="rId2" cstate="print"/>
          <a:stretch>
            <a:fillRect/>
          </a:stretch>
        </p:blipFill>
        <p:spPr>
          <a:xfrm>
            <a:off x="5220072" y="3140968"/>
            <a:ext cx="2898197" cy="2564904"/>
          </a:xfrm>
          <a:prstGeom prst="rect">
            <a:avLst/>
          </a:prstGeom>
        </p:spPr>
      </p:pic>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smtClean="0"/>
              <a:t>Arvioi kurssi / arvioi omaa toimintaasi ja oppimistasi</a:t>
            </a:r>
            <a:endParaRPr lang="fi-FI" dirty="0"/>
          </a:p>
        </p:txBody>
      </p:sp>
      <p:sp>
        <p:nvSpPr>
          <p:cNvPr id="3" name="Sisällön paikkamerkki 2"/>
          <p:cNvSpPr>
            <a:spLocks noGrp="1"/>
          </p:cNvSpPr>
          <p:nvPr>
            <p:ph idx="1"/>
          </p:nvPr>
        </p:nvSpPr>
        <p:spPr/>
        <p:txBody>
          <a:bodyPr>
            <a:normAutofit fontScale="92500" lnSpcReduction="20000"/>
          </a:bodyPr>
          <a:lstStyle/>
          <a:p>
            <a:pPr>
              <a:buNone/>
            </a:pPr>
            <a:r>
              <a:rPr lang="fi-FI" u="sng" dirty="0" smtClean="0"/>
              <a:t>Kurssiarviointi</a:t>
            </a:r>
          </a:p>
          <a:p>
            <a:pPr>
              <a:buNone/>
            </a:pPr>
            <a:r>
              <a:rPr lang="fi-FI" dirty="0" smtClean="0"/>
              <a:t>Ohjeistus</a:t>
            </a:r>
          </a:p>
          <a:p>
            <a:pPr>
              <a:buNone/>
            </a:pPr>
            <a:r>
              <a:rPr lang="fi-FI" dirty="0" smtClean="0"/>
              <a:t>Tehtävät</a:t>
            </a:r>
          </a:p>
          <a:p>
            <a:pPr>
              <a:buNone/>
            </a:pPr>
            <a:r>
              <a:rPr lang="fi-FI" dirty="0" smtClean="0"/>
              <a:t>Opetus</a:t>
            </a:r>
          </a:p>
          <a:p>
            <a:pPr>
              <a:buNone/>
            </a:pPr>
            <a:r>
              <a:rPr lang="fi-FI" dirty="0" smtClean="0"/>
              <a:t>Plussat ja miinukset</a:t>
            </a:r>
          </a:p>
          <a:p>
            <a:pPr>
              <a:buNone/>
            </a:pPr>
            <a:r>
              <a:rPr lang="fi-FI" u="sng" dirty="0" smtClean="0"/>
              <a:t>Oman oppimisen arviointi</a:t>
            </a:r>
          </a:p>
          <a:p>
            <a:pPr>
              <a:buNone/>
            </a:pPr>
            <a:r>
              <a:rPr lang="fi-FI" dirty="0" smtClean="0"/>
              <a:t>Mitä opin?</a:t>
            </a:r>
          </a:p>
          <a:p>
            <a:pPr>
              <a:buNone/>
            </a:pPr>
            <a:r>
              <a:rPr lang="fi-FI" dirty="0" smtClean="0"/>
              <a:t>Oma aktiivisuus?</a:t>
            </a:r>
          </a:p>
          <a:p>
            <a:pPr>
              <a:buNone/>
            </a:pPr>
            <a:r>
              <a:rPr lang="fi-FI" dirty="0" smtClean="0"/>
              <a:t>Mihin olit tyytyväinen omassa työskentelyssäsi kurssilla?</a:t>
            </a:r>
          </a:p>
          <a:p>
            <a:pPr>
              <a:buNone/>
            </a:pPr>
            <a:r>
              <a:rPr lang="fi-FI" dirty="0" smtClean="0"/>
              <a:t>Mitä </a:t>
            </a:r>
            <a:r>
              <a:rPr lang="fi-FI" smtClean="0"/>
              <a:t>tekisit toisin?</a:t>
            </a:r>
            <a:endParaRPr lang="fi-FI" dirty="0" smtClean="0"/>
          </a:p>
          <a:p>
            <a:pPr>
              <a:buNone/>
            </a:pPr>
            <a:endParaRPr lang="fi-FI" dirty="0" smtClean="0"/>
          </a:p>
          <a:p>
            <a:pPr>
              <a:buNone/>
            </a:pPr>
            <a:endParaRPr lang="fi-FI" dirty="0" smtClean="0"/>
          </a:p>
          <a:p>
            <a:pPr>
              <a:buNone/>
            </a:pPr>
            <a:endParaRPr lang="fi-FI"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äivänseisaus">
  <a:themeElements>
    <a:clrScheme name="Päivänseisaus">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Päivänseisaus">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Päivänseisaus">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951</TotalTime>
  <Words>2656</Words>
  <Application>Microsoft Office PowerPoint</Application>
  <PresentationFormat>On-screen Show (4:3)</PresentationFormat>
  <Paragraphs>506</Paragraphs>
  <Slides>90</Slides>
  <Notes>2</Notes>
  <HiddenSlides>0</HiddenSlides>
  <MMClips>0</MMClips>
  <ScaleCrop>false</ScaleCrop>
  <HeadingPairs>
    <vt:vector size="4" baseType="variant">
      <vt:variant>
        <vt:lpstr>Theme</vt:lpstr>
      </vt:variant>
      <vt:variant>
        <vt:i4>1</vt:i4>
      </vt:variant>
      <vt:variant>
        <vt:lpstr>Slide Titles</vt:lpstr>
      </vt:variant>
      <vt:variant>
        <vt:i4>90</vt:i4>
      </vt:variant>
    </vt:vector>
  </HeadingPairs>
  <TitlesOfParts>
    <vt:vector size="91" baseType="lpstr">
      <vt:lpstr>Päivänseisaus</vt:lpstr>
      <vt:lpstr>Kasvatus- ja ohjausalan lainsäädäntö ja toimintaperiaatteet, 1 OSP</vt:lpstr>
      <vt:lpstr>Kurssin tavoitteet ja sisältö</vt:lpstr>
      <vt:lpstr>Tehtävät</vt:lpstr>
      <vt:lpstr>Mitä tarkoittaa?</vt:lpstr>
      <vt:lpstr>Varhaiskasvatus</vt:lpstr>
      <vt:lpstr>Mitä tarkoittaa?</vt:lpstr>
      <vt:lpstr> Mitä löydän Finlexistä?</vt:lpstr>
      <vt:lpstr> Lait ja asetukset</vt:lpstr>
      <vt:lpstr>Mitä tarkoittaa?</vt:lpstr>
      <vt:lpstr>Slide 10</vt:lpstr>
      <vt:lpstr>Varhaiskasvatus</vt:lpstr>
      <vt:lpstr>Slide 12</vt:lpstr>
      <vt:lpstr>Ammattiryhmät</vt:lpstr>
      <vt:lpstr>Slide 14</vt:lpstr>
      <vt:lpstr>1.9.2018 lähtien</vt:lpstr>
      <vt:lpstr>Päiväkodissa…</vt:lpstr>
      <vt:lpstr>Slide 17</vt:lpstr>
      <vt:lpstr>Perhepäivähoidossa…</vt:lpstr>
      <vt:lpstr>Varhaiskasvatussuunnitelman perusteet (VASU)</vt:lpstr>
      <vt:lpstr>Tervetuloa lapsesi varhaiskasvatussuunnitelmakeskusteluun</vt:lpstr>
      <vt:lpstr>Alan keskeiset käsitteet</vt:lpstr>
      <vt:lpstr>Varhaiskasvatuslaki</vt:lpstr>
      <vt:lpstr>Varhaiskasvatuslaki 540/2018</vt:lpstr>
      <vt:lpstr>Varhaiskasvatuslaki ja suurimmat muutokset aiempaan verrattuna 1.8.2016 lähtien</vt:lpstr>
      <vt:lpstr>… ja uusimmat muutokset</vt:lpstr>
      <vt:lpstr>Varhaiskasvatuslaki ja suurimmat muutokset aiempaan verrattuna</vt:lpstr>
      <vt:lpstr>… ja uusimmat muutokset</vt:lpstr>
      <vt:lpstr>Lastensuojelulaki</vt:lpstr>
      <vt:lpstr>Slide 29</vt:lpstr>
      <vt:lpstr>Mitä on lastensuojelu?</vt:lpstr>
      <vt:lpstr>Slide 31</vt:lpstr>
      <vt:lpstr>Slide 32</vt:lpstr>
      <vt:lpstr>Slide 33</vt:lpstr>
      <vt:lpstr>Slide 34</vt:lpstr>
      <vt:lpstr>Huoli lapsesta  (Mahkonen, S. 2015. Varhaiskasvatuslaki. Edita.)</vt:lpstr>
      <vt:lpstr>Slide 36</vt:lpstr>
      <vt:lpstr>Väliintulot</vt:lpstr>
      <vt:lpstr>Lastensuojeluilmoitus </vt:lpstr>
      <vt:lpstr>Slide 39</vt:lpstr>
      <vt:lpstr>Yhteydenotto poliisiin </vt:lpstr>
      <vt:lpstr>Lastensuojeluilmoitus</vt:lpstr>
      <vt:lpstr>Slide 42</vt:lpstr>
      <vt:lpstr>Milloin on tehtävä lastensuojeluilmoitus?</vt:lpstr>
      <vt:lpstr>Slide 44</vt:lpstr>
      <vt:lpstr>Slide 45</vt:lpstr>
      <vt:lpstr>Kuka voi tehdä lastensuojeluilmoituksen?</vt:lpstr>
      <vt:lpstr>Velvollisuus tehdä lastensuojeluilmoitus</vt:lpstr>
      <vt:lpstr>Slide 48</vt:lpstr>
      <vt:lpstr>Slide 49</vt:lpstr>
      <vt:lpstr>Slide 50</vt:lpstr>
      <vt:lpstr>Slide 51</vt:lpstr>
      <vt:lpstr>Ennakollinen lastensuojeluilmoitus </vt:lpstr>
      <vt:lpstr>Slide 53</vt:lpstr>
      <vt:lpstr>Arvopohja/arvoperusta</vt:lpstr>
      <vt:lpstr>Slide 55</vt:lpstr>
      <vt:lpstr>Slide 56</vt:lpstr>
      <vt:lpstr>Slide 57</vt:lpstr>
      <vt:lpstr>Slide 58</vt:lpstr>
      <vt:lpstr>Arvoperustan muutokset</vt:lpstr>
      <vt:lpstr>Varhaiskasvatuksen arvoperusta/VASU</vt:lpstr>
      <vt:lpstr>Lapsuuden itseisarvo </vt:lpstr>
      <vt:lpstr>Ihmisenä kasvaminen </vt:lpstr>
      <vt:lpstr>Lapsen oikeudet </vt:lpstr>
      <vt:lpstr>Yhdenvertaisuus, tasa-arvo ja moninaisuus </vt:lpstr>
      <vt:lpstr>Perheiden monimuotoisuus </vt:lpstr>
      <vt:lpstr>Terveellinen ja kestävä elämäntapa </vt:lpstr>
      <vt:lpstr>Omien arvojen kartoittaminen</vt:lpstr>
      <vt:lpstr>Mieti yksilöllisiä arvojasi; järjestysnumero1 tärkeimmälle jne.</vt:lpstr>
      <vt:lpstr>Arvot lastenohjaajan työssä</vt:lpstr>
      <vt:lpstr>Arvot lastenohjaajan työssä</vt:lpstr>
      <vt:lpstr>Arvot lastenohjaajan työssä</vt:lpstr>
      <vt:lpstr>Ammattieettiset ohjeet ja sopimukset</vt:lpstr>
      <vt:lpstr>Lastenohjaajan etiikka </vt:lpstr>
      <vt:lpstr>Ryhmätyönä</vt:lpstr>
      <vt:lpstr>  Kasvatus-, ohjaus ja opetusalan eettiset periaatteet</vt:lpstr>
      <vt:lpstr>Slide 76</vt:lpstr>
      <vt:lpstr>Slide 77</vt:lpstr>
      <vt:lpstr>Slide 78</vt:lpstr>
      <vt:lpstr>Slide 79</vt:lpstr>
      <vt:lpstr>Työajan noudattaminen, asiallinen käytös, puhelinkäyttäytyminen,</vt:lpstr>
      <vt:lpstr>Ammattietiikka </vt:lpstr>
      <vt:lpstr>Ammatillisuus lastenohjaajan työssä</vt:lpstr>
      <vt:lpstr>Ammatillinen käyttäytyminen</vt:lpstr>
      <vt:lpstr>Sisäisen yrittäjyyden periaatteet </vt:lpstr>
      <vt:lpstr>Oman työn merkitys</vt:lpstr>
      <vt:lpstr>Lapsen hakeminen päivähoidosta</vt:lpstr>
      <vt:lpstr>Kun lasta haetaan päihtyneenä</vt:lpstr>
      <vt:lpstr>Kun lasta ei haeta päivähoidosta</vt:lpstr>
      <vt:lpstr>Lausuntojen antaminen lapsista</vt:lpstr>
      <vt:lpstr>Arvioi kurssi / arvioi omaa toimintaasi ja oppimistasi</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Kasvatus- ja ohjausalan lainsäädäntö ja toimintaperiaatteet 1 OSP</dc:title>
  <dc:creator>Timo</dc:creator>
  <cp:lastModifiedBy>Timo Mykkänen</cp:lastModifiedBy>
  <cp:revision>63</cp:revision>
  <dcterms:created xsi:type="dcterms:W3CDTF">2018-08-19T09:55:24Z</dcterms:created>
  <dcterms:modified xsi:type="dcterms:W3CDTF">2021-08-04T08:47:45Z</dcterms:modified>
</cp:coreProperties>
</file>