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8" d="100"/>
          <a:sy n="78" d="100"/>
        </p:scale>
        <p:origin x="-1109" y="-58"/>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fi-FI" smtClean="0"/>
              <a:t>Muokkaa perustyyl. napsautt.</a:t>
            </a:r>
            <a:endParaRPr lang="fi-FI"/>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Date Placeholder 3"/>
          <p:cNvSpPr>
            <a:spLocks noGrp="1"/>
          </p:cNvSpPr>
          <p:nvPr>
            <p:ph type="dt" sz="half" idx="10"/>
          </p:nvPr>
        </p:nvSpPr>
        <p:spPr/>
        <p:txBody>
          <a:bodyPr/>
          <a:lstStyle/>
          <a:p>
            <a:fld id="{B13ED9EB-B609-4954-B3E5-7ACBC7B75736}" type="datetimeFigureOut">
              <a:rPr lang="fi-FI" smtClean="0"/>
              <a:t>30.4.2019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EBE4C88-C832-4E34-879B-CA327BC1B922}" type="slidenum">
              <a:rPr lang="fi-FI" smtClean="0"/>
              <a:t>‹#›</a:t>
            </a:fld>
            <a:endParaRPr lang="fi-FI"/>
          </a:p>
        </p:txBody>
      </p:sp>
    </p:spTree>
    <p:extLst>
      <p:ext uri="{BB962C8B-B14F-4D97-AF65-F5344CB8AC3E}">
        <p14:creationId xmlns:p14="http://schemas.microsoft.com/office/powerpoint/2010/main" val="3468933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fi-FI"/>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Date Placeholder 3"/>
          <p:cNvSpPr>
            <a:spLocks noGrp="1"/>
          </p:cNvSpPr>
          <p:nvPr>
            <p:ph type="dt" sz="half" idx="10"/>
          </p:nvPr>
        </p:nvSpPr>
        <p:spPr/>
        <p:txBody>
          <a:bodyPr/>
          <a:lstStyle/>
          <a:p>
            <a:fld id="{B13ED9EB-B609-4954-B3E5-7ACBC7B75736}" type="datetimeFigureOut">
              <a:rPr lang="fi-FI" smtClean="0"/>
              <a:t>30.4.2019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EBE4C88-C832-4E34-879B-CA327BC1B922}" type="slidenum">
              <a:rPr lang="fi-FI" smtClean="0"/>
              <a:t>‹#›</a:t>
            </a:fld>
            <a:endParaRPr lang="fi-FI"/>
          </a:p>
        </p:txBody>
      </p:sp>
    </p:spTree>
    <p:extLst>
      <p:ext uri="{BB962C8B-B14F-4D97-AF65-F5344CB8AC3E}">
        <p14:creationId xmlns:p14="http://schemas.microsoft.com/office/powerpoint/2010/main" val="703476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fi-FI" smtClean="0"/>
              <a:t>Muokkaa perustyyl. napsautt.</a:t>
            </a:r>
            <a:endParaRPr lang="fi-FI"/>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Date Placeholder 3"/>
          <p:cNvSpPr>
            <a:spLocks noGrp="1"/>
          </p:cNvSpPr>
          <p:nvPr>
            <p:ph type="dt" sz="half" idx="10"/>
          </p:nvPr>
        </p:nvSpPr>
        <p:spPr/>
        <p:txBody>
          <a:bodyPr/>
          <a:lstStyle/>
          <a:p>
            <a:fld id="{B13ED9EB-B609-4954-B3E5-7ACBC7B75736}" type="datetimeFigureOut">
              <a:rPr lang="fi-FI" smtClean="0"/>
              <a:t>30.4.2019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EBE4C88-C832-4E34-879B-CA327BC1B922}" type="slidenum">
              <a:rPr lang="fi-FI" smtClean="0"/>
              <a:t>‹#›</a:t>
            </a:fld>
            <a:endParaRPr lang="fi-FI"/>
          </a:p>
        </p:txBody>
      </p:sp>
    </p:spTree>
    <p:extLst>
      <p:ext uri="{BB962C8B-B14F-4D97-AF65-F5344CB8AC3E}">
        <p14:creationId xmlns:p14="http://schemas.microsoft.com/office/powerpoint/2010/main" val="4286926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fi-FI"/>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Date Placeholder 3"/>
          <p:cNvSpPr>
            <a:spLocks noGrp="1"/>
          </p:cNvSpPr>
          <p:nvPr>
            <p:ph type="dt" sz="half" idx="10"/>
          </p:nvPr>
        </p:nvSpPr>
        <p:spPr/>
        <p:txBody>
          <a:bodyPr/>
          <a:lstStyle/>
          <a:p>
            <a:fld id="{B13ED9EB-B609-4954-B3E5-7ACBC7B75736}" type="datetimeFigureOut">
              <a:rPr lang="fi-FI" smtClean="0"/>
              <a:t>30.4.2019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EBE4C88-C832-4E34-879B-CA327BC1B922}" type="slidenum">
              <a:rPr lang="fi-FI" smtClean="0"/>
              <a:t>‹#›</a:t>
            </a:fld>
            <a:endParaRPr lang="fi-FI"/>
          </a:p>
        </p:txBody>
      </p:sp>
    </p:spTree>
    <p:extLst>
      <p:ext uri="{BB962C8B-B14F-4D97-AF65-F5344CB8AC3E}">
        <p14:creationId xmlns:p14="http://schemas.microsoft.com/office/powerpoint/2010/main" val="1855532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fi-FI" smtClean="0"/>
              <a:t>Muokkaa perustyyl. napsautt.</a:t>
            </a:r>
            <a:endParaRPr lang="fi-FI"/>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B13ED9EB-B609-4954-B3E5-7ACBC7B75736}" type="datetimeFigureOut">
              <a:rPr lang="fi-FI" smtClean="0"/>
              <a:t>30.4.2019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EBE4C88-C832-4E34-879B-CA327BC1B922}" type="slidenum">
              <a:rPr lang="fi-FI" smtClean="0"/>
              <a:t>‹#›</a:t>
            </a:fld>
            <a:endParaRPr lang="fi-FI"/>
          </a:p>
        </p:txBody>
      </p:sp>
    </p:spTree>
    <p:extLst>
      <p:ext uri="{BB962C8B-B14F-4D97-AF65-F5344CB8AC3E}">
        <p14:creationId xmlns:p14="http://schemas.microsoft.com/office/powerpoint/2010/main" val="2880612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fi-FI"/>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Date Placeholder 4"/>
          <p:cNvSpPr>
            <a:spLocks noGrp="1"/>
          </p:cNvSpPr>
          <p:nvPr>
            <p:ph type="dt" sz="half" idx="10"/>
          </p:nvPr>
        </p:nvSpPr>
        <p:spPr/>
        <p:txBody>
          <a:bodyPr/>
          <a:lstStyle/>
          <a:p>
            <a:fld id="{B13ED9EB-B609-4954-B3E5-7ACBC7B75736}" type="datetimeFigureOut">
              <a:rPr lang="fi-FI" smtClean="0"/>
              <a:t>30.4.2019</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EBE4C88-C832-4E34-879B-CA327BC1B922}" type="slidenum">
              <a:rPr lang="fi-FI" smtClean="0"/>
              <a:t>‹#›</a:t>
            </a:fld>
            <a:endParaRPr lang="fi-FI"/>
          </a:p>
        </p:txBody>
      </p:sp>
    </p:spTree>
    <p:extLst>
      <p:ext uri="{BB962C8B-B14F-4D97-AF65-F5344CB8AC3E}">
        <p14:creationId xmlns:p14="http://schemas.microsoft.com/office/powerpoint/2010/main" val="289118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smtClean="0"/>
              <a:t>Muokkaa perustyyl. napsautt.</a:t>
            </a:r>
            <a:endParaRPr lang="fi-FI"/>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Date Placeholder 6"/>
          <p:cNvSpPr>
            <a:spLocks noGrp="1"/>
          </p:cNvSpPr>
          <p:nvPr>
            <p:ph type="dt" sz="half" idx="10"/>
          </p:nvPr>
        </p:nvSpPr>
        <p:spPr/>
        <p:txBody>
          <a:bodyPr/>
          <a:lstStyle/>
          <a:p>
            <a:fld id="{B13ED9EB-B609-4954-B3E5-7ACBC7B75736}" type="datetimeFigureOut">
              <a:rPr lang="fi-FI" smtClean="0"/>
              <a:t>30.4.2019</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9EBE4C88-C832-4E34-879B-CA327BC1B922}" type="slidenum">
              <a:rPr lang="fi-FI" smtClean="0"/>
              <a:t>‹#›</a:t>
            </a:fld>
            <a:endParaRPr lang="fi-FI"/>
          </a:p>
        </p:txBody>
      </p:sp>
    </p:spTree>
    <p:extLst>
      <p:ext uri="{BB962C8B-B14F-4D97-AF65-F5344CB8AC3E}">
        <p14:creationId xmlns:p14="http://schemas.microsoft.com/office/powerpoint/2010/main" val="3446575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fi-FI"/>
          </a:p>
        </p:txBody>
      </p:sp>
      <p:sp>
        <p:nvSpPr>
          <p:cNvPr id="3" name="Date Placeholder 2"/>
          <p:cNvSpPr>
            <a:spLocks noGrp="1"/>
          </p:cNvSpPr>
          <p:nvPr>
            <p:ph type="dt" sz="half" idx="10"/>
          </p:nvPr>
        </p:nvSpPr>
        <p:spPr/>
        <p:txBody>
          <a:bodyPr/>
          <a:lstStyle/>
          <a:p>
            <a:fld id="{B13ED9EB-B609-4954-B3E5-7ACBC7B75736}" type="datetimeFigureOut">
              <a:rPr lang="fi-FI" smtClean="0"/>
              <a:t>30.4.2019</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9EBE4C88-C832-4E34-879B-CA327BC1B922}" type="slidenum">
              <a:rPr lang="fi-FI" smtClean="0"/>
              <a:t>‹#›</a:t>
            </a:fld>
            <a:endParaRPr lang="fi-FI"/>
          </a:p>
        </p:txBody>
      </p:sp>
    </p:spTree>
    <p:extLst>
      <p:ext uri="{BB962C8B-B14F-4D97-AF65-F5344CB8AC3E}">
        <p14:creationId xmlns:p14="http://schemas.microsoft.com/office/powerpoint/2010/main" val="2566576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3ED9EB-B609-4954-B3E5-7ACBC7B75736}" type="datetimeFigureOut">
              <a:rPr lang="fi-FI" smtClean="0"/>
              <a:t>30.4.2019</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9EBE4C88-C832-4E34-879B-CA327BC1B922}" type="slidenum">
              <a:rPr lang="fi-FI" smtClean="0"/>
              <a:t>‹#›</a:t>
            </a:fld>
            <a:endParaRPr lang="fi-FI"/>
          </a:p>
        </p:txBody>
      </p:sp>
    </p:spTree>
    <p:extLst>
      <p:ext uri="{BB962C8B-B14F-4D97-AF65-F5344CB8AC3E}">
        <p14:creationId xmlns:p14="http://schemas.microsoft.com/office/powerpoint/2010/main" val="2297082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fi-FI" smtClean="0"/>
              <a:t>Muokkaa perustyyl. napsautt.</a:t>
            </a:r>
            <a:endParaRPr lang="fi-FI"/>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B13ED9EB-B609-4954-B3E5-7ACBC7B75736}" type="datetimeFigureOut">
              <a:rPr lang="fi-FI" smtClean="0"/>
              <a:t>30.4.2019</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EBE4C88-C832-4E34-879B-CA327BC1B922}" type="slidenum">
              <a:rPr lang="fi-FI" smtClean="0"/>
              <a:t>‹#›</a:t>
            </a:fld>
            <a:endParaRPr lang="fi-FI"/>
          </a:p>
        </p:txBody>
      </p:sp>
    </p:spTree>
    <p:extLst>
      <p:ext uri="{BB962C8B-B14F-4D97-AF65-F5344CB8AC3E}">
        <p14:creationId xmlns:p14="http://schemas.microsoft.com/office/powerpoint/2010/main" val="272323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fi-FI" smtClean="0"/>
              <a:t>Muokkaa perustyyl. napsautt.</a:t>
            </a:r>
            <a:endParaRPr lang="fi-FI"/>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B13ED9EB-B609-4954-B3E5-7ACBC7B75736}" type="datetimeFigureOut">
              <a:rPr lang="fi-FI" smtClean="0"/>
              <a:t>30.4.2019</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EBE4C88-C832-4E34-879B-CA327BC1B922}" type="slidenum">
              <a:rPr lang="fi-FI" smtClean="0"/>
              <a:t>‹#›</a:t>
            </a:fld>
            <a:endParaRPr lang="fi-FI"/>
          </a:p>
        </p:txBody>
      </p:sp>
    </p:spTree>
    <p:extLst>
      <p:ext uri="{BB962C8B-B14F-4D97-AF65-F5344CB8AC3E}">
        <p14:creationId xmlns:p14="http://schemas.microsoft.com/office/powerpoint/2010/main" val="2068622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B13ED9EB-B609-4954-B3E5-7ACBC7B75736}" type="datetimeFigureOut">
              <a:rPr lang="fi-FI" smtClean="0"/>
              <a:t>30.4.2019</a:t>
            </a:fld>
            <a:endParaRPr lang="fi-FI"/>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9EBE4C88-C832-4E34-879B-CA327BC1B922}" type="slidenum">
              <a:rPr lang="fi-FI" smtClean="0"/>
              <a:t>‹#›</a:t>
            </a:fld>
            <a:endParaRPr lang="fi-FI"/>
          </a:p>
        </p:txBody>
      </p:sp>
    </p:spTree>
    <p:extLst>
      <p:ext uri="{BB962C8B-B14F-4D97-AF65-F5344CB8AC3E}">
        <p14:creationId xmlns:p14="http://schemas.microsoft.com/office/powerpoint/2010/main" val="28686705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Otsikko 15"/>
          <p:cNvSpPr>
            <a:spLocks noGrp="1"/>
          </p:cNvSpPr>
          <p:nvPr>
            <p:ph type="title"/>
          </p:nvPr>
        </p:nvSpPr>
        <p:spPr>
          <a:xfrm>
            <a:off x="116632" y="0"/>
            <a:ext cx="6336704" cy="576064"/>
          </a:xfrm>
        </p:spPr>
        <p:txBody>
          <a:bodyPr>
            <a:normAutofit/>
          </a:bodyPr>
          <a:lstStyle/>
          <a:p>
            <a:pPr algn="l"/>
            <a:r>
              <a:rPr lang="fi-FI" sz="2000" dirty="0" smtClean="0"/>
              <a:t>Syyskesän ’Valkea Kuulas’ omena</a:t>
            </a:r>
            <a:endParaRPr lang="fi-FI" sz="2000" dirty="0"/>
          </a:p>
        </p:txBody>
      </p:sp>
      <p:sp>
        <p:nvSpPr>
          <p:cNvPr id="17" name="Sisällön paikkamerkki 16"/>
          <p:cNvSpPr>
            <a:spLocks noGrp="1"/>
          </p:cNvSpPr>
          <p:nvPr>
            <p:ph idx="1"/>
          </p:nvPr>
        </p:nvSpPr>
        <p:spPr>
          <a:xfrm>
            <a:off x="116632" y="467543"/>
            <a:ext cx="4519844" cy="7128793"/>
          </a:xfrm>
        </p:spPr>
        <p:txBody>
          <a:bodyPr>
            <a:normAutofit/>
          </a:bodyPr>
          <a:lstStyle/>
          <a:p>
            <a:pPr marL="0" indent="0">
              <a:buNone/>
            </a:pPr>
            <a:r>
              <a:rPr lang="fi-FI" sz="1200" dirty="0" smtClean="0">
                <a:solidFill>
                  <a:srgbClr val="FF0000"/>
                </a:solidFill>
              </a:rPr>
              <a:t>Valkea Kuulas-omenan alkuperä ja viljelyhistoria</a:t>
            </a:r>
          </a:p>
          <a:p>
            <a:pPr marL="0" indent="0">
              <a:buNone/>
            </a:pPr>
            <a:r>
              <a:rPr lang="fi-FI" sz="1100" dirty="0" smtClean="0"/>
              <a:t>Valkea Kuulas -kesälajikkeen syntyhistoriasta ei ole selvyyttä, mutta sitä on viljelty pitkään Baltian maissa. Mahdollisesti se on sillä alueella syntynyt. 1800-luvun puolivälissä se alkoi levitä Euroopassa. Se saapui 1870-luvun alussa Pohjois-Amerikkaan, missä se  sai nimen ’</a:t>
            </a:r>
            <a:r>
              <a:rPr lang="fi-FI" sz="1100" dirty="0" err="1" smtClean="0"/>
              <a:t>Yellow</a:t>
            </a:r>
            <a:r>
              <a:rPr lang="fi-FI" sz="1100" dirty="0" smtClean="0"/>
              <a:t> </a:t>
            </a:r>
            <a:r>
              <a:rPr lang="fi-FI" sz="1100" dirty="0" err="1" smtClean="0"/>
              <a:t>Transparente</a:t>
            </a:r>
            <a:r>
              <a:rPr lang="fi-FI" sz="1100" dirty="0" smtClean="0"/>
              <a:t>’. Myöhemmin sen nimeksi on vakiintunut ’</a:t>
            </a:r>
            <a:r>
              <a:rPr lang="fi-FI" sz="1100" dirty="0" err="1" smtClean="0"/>
              <a:t>Transparente</a:t>
            </a:r>
            <a:r>
              <a:rPr lang="fi-FI" sz="1100" dirty="0" smtClean="0"/>
              <a:t> </a:t>
            </a:r>
            <a:r>
              <a:rPr lang="fi-FI" sz="1100" dirty="0" err="1" smtClean="0"/>
              <a:t>Blanche</a:t>
            </a:r>
            <a:r>
              <a:rPr lang="fi-FI" sz="1100" dirty="0" smtClean="0"/>
              <a:t>’ ja Ruotsissa ’</a:t>
            </a:r>
            <a:r>
              <a:rPr lang="fi-FI" sz="1100" dirty="0" err="1" smtClean="0"/>
              <a:t>Vit</a:t>
            </a:r>
            <a:r>
              <a:rPr lang="fi-FI" sz="1100" dirty="0" smtClean="0"/>
              <a:t> </a:t>
            </a:r>
            <a:r>
              <a:rPr lang="fi-FI" sz="1100" dirty="0" err="1" smtClean="0"/>
              <a:t>klasäpple</a:t>
            </a:r>
            <a:r>
              <a:rPr lang="fi-FI" sz="1100" dirty="0" smtClean="0"/>
              <a:t>’ . Suomessa se sai nimen  ’Valkea Kuulas’ , vanhoissa taimihinnastoissa </a:t>
            </a:r>
            <a:r>
              <a:rPr lang="fi-FI" sz="1100" dirty="0" err="1" smtClean="0"/>
              <a:t>esiityy</a:t>
            </a:r>
            <a:r>
              <a:rPr lang="fi-FI" sz="1100" dirty="0" smtClean="0"/>
              <a:t> myös nimellä ’Valkoinen Kirkas Omena’. </a:t>
            </a:r>
            <a:r>
              <a:rPr lang="fi-FI" sz="1100" dirty="0"/>
              <a:t> </a:t>
            </a:r>
            <a:r>
              <a:rPr lang="fi-FI" sz="1100" dirty="0" smtClean="0"/>
              <a:t>Sitä kasvoi Suomessa 1800-luvun lopulla muutamissa puutarhoissa ainakin Viipurin ja Vaasan seuduilla, mutta se yleistyi muutaman vuosikymmen myöhemmin.  1940-luvulle tultaessa se oli kesälajikkeiden arvokkaimpia Suomen kolmanneksi yleisin omenalajike. </a:t>
            </a:r>
            <a:endParaRPr lang="fi-FI" sz="1100" dirty="0"/>
          </a:p>
          <a:p>
            <a:pPr marL="0" indent="0">
              <a:buNone/>
            </a:pPr>
            <a:r>
              <a:rPr lang="fi-FI" sz="1100" dirty="0" smtClean="0"/>
              <a:t>Pyöreähkön hedelmän erityinen tuntomerkki on usein näkyvä selkeä teräväsärmäinen sauma, joka ulottuu silmäkuopasta lähelle kantaa. Väri on kypsänä aivan vaalean keltainen, melkein valkea. Myyntiä varten hedelmät on korjattava ennen täyttä kypsymistä, sillä ne varisevat puusta ja kolhiintuvat herkästi.  Se kypsyy korjattavaksi elokuun lopulla, lämpöisinä kesinä jo kuun alussa. Hedelmä on mehukas, lievän mausteinen ja raikkaan </a:t>
            </a:r>
            <a:r>
              <a:rPr lang="fi-FI" sz="1100" dirty="0" err="1" smtClean="0"/>
              <a:t>hapokas</a:t>
            </a:r>
            <a:r>
              <a:rPr lang="fi-FI" sz="1100" dirty="0" smtClean="0"/>
              <a:t>. </a:t>
            </a:r>
            <a:r>
              <a:rPr lang="fi-FI" sz="1100" dirty="0"/>
              <a:t>Täysin kypsänä </a:t>
            </a:r>
            <a:r>
              <a:rPr lang="fi-FI" sz="1100" dirty="0" smtClean="0"/>
              <a:t>hedelmä muuttuu nimensä mukaisesti kuulakkaaksi. </a:t>
            </a:r>
          </a:p>
          <a:p>
            <a:pPr marL="0" indent="0">
              <a:buNone/>
            </a:pPr>
            <a:r>
              <a:rPr lang="fi-FI" sz="1100" dirty="0" smtClean="0"/>
              <a:t>Aikaisin satoiän saavuttava ’Valkea Kuulas’ kuului vuosikymmenten </a:t>
            </a:r>
            <a:r>
              <a:rPr lang="fi-FI" sz="1100" dirty="0"/>
              <a:t>ajan kauppavakiolajikkeisiin Suomessa. </a:t>
            </a:r>
            <a:r>
              <a:rPr lang="fi-FI" sz="1100" dirty="0" smtClean="0"/>
              <a:t>Hedelmien lyhyt tuoresäilyvyys on vaikuttanut siihen, että sen suosio ammattiviljelyssä on aiempien vuosikymmeniin verrattuna hiipunut. Kotipuutarhoissa se on edelleen suosittu.</a:t>
            </a:r>
          </a:p>
          <a:p>
            <a:pPr marL="0" indent="0">
              <a:buNone/>
            </a:pPr>
            <a:r>
              <a:rPr lang="fi-FI" sz="1100" dirty="0" smtClean="0"/>
              <a:t>’Valkea Kuulas’ on </a:t>
            </a:r>
            <a:r>
              <a:rPr lang="fi-FI" sz="1100" dirty="0"/>
              <a:t>talletettu kansalliseen geenivaraomenapuiden kokoelmaan pitkäaikaissäilytykseen </a:t>
            </a:r>
            <a:r>
              <a:rPr lang="fi-FI" sz="1100" dirty="0" smtClean="0"/>
              <a:t>lajikkeen </a:t>
            </a:r>
            <a:r>
              <a:rPr lang="fi-FI" sz="1100" dirty="0"/>
              <a:t>geneettisen monimuotoisuuden</a:t>
            </a:r>
            <a:r>
              <a:rPr lang="fi-FI" sz="1100" smtClean="0"/>
              <a:t>, talvenkestävyyden  </a:t>
            </a:r>
            <a:r>
              <a:rPr lang="fi-FI" sz="1100" dirty="0"/>
              <a:t>ja merkittävän viljelyhistorian vuoksi.</a:t>
            </a:r>
          </a:p>
          <a:p>
            <a:pPr marL="0" indent="0">
              <a:buNone/>
            </a:pPr>
            <a:r>
              <a:rPr lang="fi-FI" sz="1200" dirty="0" smtClean="0">
                <a:solidFill>
                  <a:srgbClr val="FF0000"/>
                </a:solidFill>
              </a:rPr>
              <a:t>Viljelyhistoria Hämeessä</a:t>
            </a:r>
          </a:p>
          <a:p>
            <a:pPr marL="0" indent="0">
              <a:buNone/>
            </a:pPr>
            <a:r>
              <a:rPr lang="fi-FI" sz="1100" dirty="0" smtClean="0"/>
              <a:t>Hämeeseen ’Valkea Kuulas’ tuli vuonna 1898 Tammelaan </a:t>
            </a:r>
            <a:r>
              <a:rPr lang="fi-FI" sz="1100" dirty="0" err="1" smtClean="0"/>
              <a:t>Mustialan</a:t>
            </a:r>
            <a:r>
              <a:rPr lang="fi-FI" sz="1100" dirty="0" smtClean="0"/>
              <a:t> maanviljelysopistoon koekentälle. Tämä ensimmäinen puu kuoli muutamia vuosia myöhemmin talvituhoihin. Viimeistään 1920-luvulta lähtien se on ollut taimihinnastoissa yleisimpien </a:t>
            </a:r>
            <a:r>
              <a:rPr lang="fi-FI" sz="1100" dirty="0"/>
              <a:t>myynnissä olleiden lajikkeiden joukossa</a:t>
            </a:r>
            <a:r>
              <a:rPr lang="fi-FI" sz="1100" dirty="0" smtClean="0"/>
              <a:t>. </a:t>
            </a:r>
            <a:endParaRPr lang="fi-FI" sz="1200" dirty="0" smtClean="0">
              <a:solidFill>
                <a:srgbClr val="FF0000"/>
              </a:solidFill>
            </a:endParaRPr>
          </a:p>
          <a:p>
            <a:pPr marL="0" indent="0">
              <a:buNone/>
            </a:pPr>
            <a:r>
              <a:rPr lang="fi-FI" sz="1200" dirty="0" smtClean="0">
                <a:solidFill>
                  <a:srgbClr val="FF0000"/>
                </a:solidFill>
              </a:rPr>
              <a:t>Kohdepuutarhan</a:t>
            </a:r>
            <a:r>
              <a:rPr lang="fi-FI" sz="1200" dirty="0" smtClean="0">
                <a:solidFill>
                  <a:srgbClr val="FF0000"/>
                </a:solidFill>
              </a:rPr>
              <a:t>  </a:t>
            </a:r>
            <a:r>
              <a:rPr lang="fi-FI" sz="1200" dirty="0" smtClean="0">
                <a:solidFill>
                  <a:srgbClr val="FF0000"/>
                </a:solidFill>
              </a:rPr>
              <a:t>’Valkea Kuulas’ </a:t>
            </a:r>
          </a:p>
          <a:p>
            <a:pPr marL="0" indent="0">
              <a:buNone/>
            </a:pPr>
            <a:r>
              <a:rPr lang="fi-FI" sz="1100" dirty="0"/>
              <a:t>&lt;kuvausta kohteen omenatarhan historiasta, mistä puut hankittu ja milloin, miten satoa hyödynnetään&gt;</a:t>
            </a:r>
          </a:p>
        </p:txBody>
      </p:sp>
      <p:pic>
        <p:nvPicPr>
          <p:cNvPr id="1028" name="Picture 4" descr="https://www.luke.fi/wp-content/uploads/2015/02/Luke_FI_virall_WE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40045" y="7514929"/>
            <a:ext cx="692696" cy="568011"/>
          </a:xfrm>
          <a:prstGeom prst="rect">
            <a:avLst/>
          </a:prstGeom>
          <a:noFill/>
          <a:extLst>
            <a:ext uri="{909E8E84-426E-40DD-AFC4-6F175D3DCCD1}">
              <a14:hiddenFill xmlns:a14="http://schemas.microsoft.com/office/drawing/2010/main">
                <a:solidFill>
                  <a:srgbClr val="FFFFFF"/>
                </a:solidFill>
              </a14:hiddenFill>
            </a:ext>
          </a:extLst>
        </p:spPr>
      </p:pic>
      <p:sp>
        <p:nvSpPr>
          <p:cNvPr id="20" name="Tekstiruutu 19"/>
          <p:cNvSpPr txBox="1"/>
          <p:nvPr/>
        </p:nvSpPr>
        <p:spPr>
          <a:xfrm>
            <a:off x="116632" y="8316416"/>
            <a:ext cx="6613297" cy="246221"/>
          </a:xfrm>
          <a:prstGeom prst="rect">
            <a:avLst/>
          </a:prstGeom>
          <a:noFill/>
        </p:spPr>
        <p:txBody>
          <a:bodyPr wrap="square" rtlCol="0">
            <a:spAutoFit/>
          </a:bodyPr>
          <a:lstStyle/>
          <a:p>
            <a:endParaRPr lang="fi-FI" sz="1000" dirty="0"/>
          </a:p>
        </p:txBody>
      </p:sp>
      <p:pic>
        <p:nvPicPr>
          <p:cNvPr id="11" name="Kuva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75040" y="7528784"/>
            <a:ext cx="1451113" cy="539876"/>
          </a:xfrm>
          <a:prstGeom prst="rect">
            <a:avLst/>
          </a:prstGeom>
        </p:spPr>
      </p:pic>
      <p:sp>
        <p:nvSpPr>
          <p:cNvPr id="2" name="Tekstiruutu 1"/>
          <p:cNvSpPr txBox="1"/>
          <p:nvPr/>
        </p:nvSpPr>
        <p:spPr>
          <a:xfrm>
            <a:off x="4919842" y="7268708"/>
            <a:ext cx="1938158" cy="246221"/>
          </a:xfrm>
          <a:prstGeom prst="rect">
            <a:avLst/>
          </a:prstGeom>
          <a:noFill/>
        </p:spPr>
        <p:txBody>
          <a:bodyPr wrap="square" rtlCol="0">
            <a:spAutoFit/>
          </a:bodyPr>
          <a:lstStyle/>
          <a:p>
            <a:r>
              <a:rPr lang="fi-FI" sz="1000" dirty="0" smtClean="0"/>
              <a:t>Kuvat: xxxx</a:t>
            </a:r>
            <a:endParaRPr lang="fi-FI" sz="1000" dirty="0"/>
          </a:p>
        </p:txBody>
      </p:sp>
      <p:sp>
        <p:nvSpPr>
          <p:cNvPr id="14" name="Tekstiruutu 13"/>
          <p:cNvSpPr txBox="1"/>
          <p:nvPr/>
        </p:nvSpPr>
        <p:spPr>
          <a:xfrm>
            <a:off x="81652" y="8054805"/>
            <a:ext cx="6648277" cy="1015663"/>
          </a:xfrm>
          <a:prstGeom prst="rect">
            <a:avLst/>
          </a:prstGeom>
          <a:noFill/>
        </p:spPr>
        <p:txBody>
          <a:bodyPr wrap="square" rtlCol="0">
            <a:spAutoFit/>
          </a:bodyPr>
          <a:lstStyle/>
          <a:p>
            <a:r>
              <a:rPr lang="fi-FI" sz="1000" dirty="0" smtClean="0">
                <a:solidFill>
                  <a:srgbClr val="FF0000"/>
                </a:solidFill>
              </a:rPr>
              <a:t>Lähteet: </a:t>
            </a:r>
            <a:r>
              <a:rPr lang="fi-FI" sz="1000" dirty="0" err="1" smtClean="0"/>
              <a:t>Ahinko</a:t>
            </a:r>
            <a:r>
              <a:rPr lang="fi-FI" sz="1000" dirty="0" smtClean="0"/>
              <a:t>, H (2016) </a:t>
            </a:r>
            <a:r>
              <a:rPr lang="fi-FI" sz="1000" dirty="0" err="1" smtClean="0"/>
              <a:t>Mustialan</a:t>
            </a:r>
            <a:r>
              <a:rPr lang="fi-FI" sz="1000" dirty="0" smtClean="0"/>
              <a:t> maanviljelysopiston ja sen lähiympäristön vanhojen omenapuiden kulttuurinen ja geneettinen monimuotoisuus.  AMK opinnäytetyö, HAMK, Forssa; Collan, O (1934)  Suomen hedelmänviljelys . Hedelmätarhojamme v. 1929 kohdanneen tuhon valossa. Valtion maatalouskoetoiminnan julkaisuja </a:t>
            </a:r>
            <a:r>
              <a:rPr lang="fi-FI" sz="1000" dirty="0"/>
              <a:t> </a:t>
            </a:r>
            <a:r>
              <a:rPr lang="fi-FI" sz="1000" dirty="0" smtClean="0"/>
              <a:t>N:o 60, Helsinki; Heikkilä</a:t>
            </a:r>
            <a:r>
              <a:rPr lang="fi-FI" sz="1000" dirty="0"/>
              <a:t>, J (2018) Omenalajikkeet taimihinnastoissa vuosina 1900-1949. AMK opinnäytetyö, HAMK, </a:t>
            </a:r>
            <a:r>
              <a:rPr lang="fi-FI" sz="1000" dirty="0" err="1" smtClean="0"/>
              <a:t>Lepaa</a:t>
            </a:r>
            <a:r>
              <a:rPr lang="fi-FI" sz="1000" dirty="0" smtClean="0"/>
              <a:t>; </a:t>
            </a:r>
            <a:r>
              <a:rPr lang="fi-FI" sz="1000" dirty="0" err="1" smtClean="0"/>
              <a:t>Meurman</a:t>
            </a:r>
            <a:r>
              <a:rPr lang="fi-FI" sz="1000" dirty="0" smtClean="0"/>
              <a:t>, O (1943) Suomen hedelmäpuut ja viljellyt marjat. Ensimmäinen osa, omenat. Oy Suomen kirja, Helsinki;  </a:t>
            </a:r>
            <a:r>
              <a:rPr lang="fi-FI" sz="1000" dirty="0" err="1" smtClean="0"/>
              <a:t>Smirnoff</a:t>
            </a:r>
            <a:r>
              <a:rPr lang="fi-FI" sz="1000" dirty="0" smtClean="0"/>
              <a:t>., A (1894)  Suomen </a:t>
            </a:r>
            <a:r>
              <a:rPr lang="fi-FI" sz="1000" dirty="0" err="1" smtClean="0"/>
              <a:t>pomologiian</a:t>
            </a:r>
            <a:r>
              <a:rPr lang="fi-FI" sz="1000" dirty="0" smtClean="0"/>
              <a:t> käsikirja. Suomentanut A. Westerlund. Werner Söderström</a:t>
            </a:r>
            <a:r>
              <a:rPr lang="fi-FI" sz="1000" dirty="0"/>
              <a:t>.</a:t>
            </a:r>
          </a:p>
        </p:txBody>
      </p:sp>
      <p:sp>
        <p:nvSpPr>
          <p:cNvPr id="15" name="Tekstiruutu 14"/>
          <p:cNvSpPr txBox="1"/>
          <p:nvPr/>
        </p:nvSpPr>
        <p:spPr>
          <a:xfrm>
            <a:off x="4866213" y="611560"/>
            <a:ext cx="1789274" cy="861774"/>
          </a:xfrm>
          <a:prstGeom prst="rect">
            <a:avLst/>
          </a:prstGeom>
          <a:noFill/>
        </p:spPr>
        <p:txBody>
          <a:bodyPr wrap="square" rtlCol="0">
            <a:spAutoFit/>
          </a:bodyPr>
          <a:lstStyle/>
          <a:p>
            <a:r>
              <a:rPr lang="fi-FI" sz="1000" dirty="0"/>
              <a:t>&lt;Kuvia kohdepuutarhan Kaneleista (hedelmästä, puusta, kukasta, hillosta, mehusta), vanhoja mustavalkokuvia&gt;</a:t>
            </a:r>
            <a:endParaRPr lang="fi-FI" sz="1000" dirty="0"/>
          </a:p>
        </p:txBody>
      </p:sp>
    </p:spTree>
    <p:extLst>
      <p:ext uri="{BB962C8B-B14F-4D97-AF65-F5344CB8AC3E}">
        <p14:creationId xmlns:p14="http://schemas.microsoft.com/office/powerpoint/2010/main" val="3805236958"/>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656</TotalTime>
  <Words>432</Words>
  <Application>Microsoft Office PowerPoint</Application>
  <PresentationFormat>Näytössä katseltava diaesitys (4:3)</PresentationFormat>
  <Paragraphs>13</Paragraphs>
  <Slides>1</Slides>
  <Notes>0</Notes>
  <HiddenSlides>0</HiddenSlides>
  <MMClips>0</MMClips>
  <ScaleCrop>false</ScaleCrop>
  <HeadingPairs>
    <vt:vector size="4" baseType="variant">
      <vt:variant>
        <vt:lpstr>Teema</vt:lpstr>
      </vt:variant>
      <vt:variant>
        <vt:i4>1</vt:i4>
      </vt:variant>
      <vt:variant>
        <vt:lpstr>Dian otsikot</vt:lpstr>
      </vt:variant>
      <vt:variant>
        <vt:i4>1</vt:i4>
      </vt:variant>
    </vt:vector>
  </HeadingPairs>
  <TitlesOfParts>
    <vt:vector size="2" baseType="lpstr">
      <vt:lpstr>blank</vt:lpstr>
      <vt:lpstr>Syyskesän ’Valkea Kuulas’ omena</vt:lpstr>
    </vt:vector>
  </TitlesOfParts>
  <Company>LUKE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Aromikas ’Kaneli’ omena</dc:title>
  <dc:creator>Heinonen Maarit</dc:creator>
  <cp:lastModifiedBy>Heinonen Maarit</cp:lastModifiedBy>
  <cp:revision>50</cp:revision>
  <dcterms:created xsi:type="dcterms:W3CDTF">2019-02-13T06:20:53Z</dcterms:created>
  <dcterms:modified xsi:type="dcterms:W3CDTF">2019-04-30T12:01:16Z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1836800356</vt:i4>
  </property>
  <property fmtid="{D5CDD505-2E9C-101B-9397-08002B2CF9AE}" pid="3" name="_NewReviewCycle">
    <vt:lpwstr/>
  </property>
  <property fmtid="{D5CDD505-2E9C-101B-9397-08002B2CF9AE}" pid="4" name="_EmailSubject">
    <vt:lpwstr>kuvia kanelista</vt:lpwstr>
  </property>
  <property fmtid="{D5CDD505-2E9C-101B-9397-08002B2CF9AE}" pid="5" name="_AuthorEmail">
    <vt:lpwstr>maarit.heinonen@luke.fi</vt:lpwstr>
  </property>
  <property fmtid="{D5CDD505-2E9C-101B-9397-08002B2CF9AE}" pid="6" name="_AuthorEmailDisplayName">
    <vt:lpwstr>Heinonen Maarit (Luke)</vt:lpwstr>
  </property>
</Properties>
</file>