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64" r:id="rId4"/>
    <p:sldId id="262" r:id="rId5"/>
    <p:sldId id="257" r:id="rId6"/>
    <p:sldId id="258" r:id="rId7"/>
    <p:sldId id="259" r:id="rId8"/>
    <p:sldId id="265" r:id="rId9"/>
    <p:sldId id="261" r:id="rId10"/>
    <p:sldId id="263"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5" d="100"/>
          <a:sy n="65" d="100"/>
        </p:scale>
        <p:origin x="60"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fi-FI"/>
              <a:t>Muokkaa perustyyl. napsautt.</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5D885845-5DE7-435C-A7A5-C852C6E3D1C7}" type="datetimeFigureOut">
              <a:rPr lang="fi-FI" smtClean="0"/>
              <a:t>23.9.2024</a:t>
            </a:fld>
            <a:endParaRPr lang="fi-FI"/>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fi-FI"/>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68A1FC1-799F-4951-9885-DD5690CE78AD}" type="slidenum">
              <a:rPr lang="fi-FI" smtClean="0"/>
              <a:t>‹#›</a:t>
            </a:fld>
            <a:endParaRPr lang="fi-FI"/>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15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D885845-5DE7-435C-A7A5-C852C6E3D1C7}" type="datetimeFigureOut">
              <a:rPr lang="fi-FI" smtClean="0"/>
              <a:t>23.9.2024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68A1FC1-799F-4951-9885-DD5690CE78AD}" type="slidenum">
              <a:rPr lang="fi-FI" smtClean="0"/>
              <a:t>‹#›</a:t>
            </a:fld>
            <a:endParaRPr lang="fi-FI"/>
          </a:p>
        </p:txBody>
      </p:sp>
    </p:spTree>
    <p:extLst>
      <p:ext uri="{BB962C8B-B14F-4D97-AF65-F5344CB8AC3E}">
        <p14:creationId xmlns:p14="http://schemas.microsoft.com/office/powerpoint/2010/main" val="181872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D885845-5DE7-435C-A7A5-C852C6E3D1C7}" type="datetimeFigureOut">
              <a:rPr lang="fi-FI" smtClean="0"/>
              <a:t>23.9.2024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68A1FC1-799F-4951-9885-DD5690CE78AD}" type="slidenum">
              <a:rPr lang="fi-FI" smtClean="0"/>
              <a:t>‹#›</a:t>
            </a:fld>
            <a:endParaRPr lang="fi-FI"/>
          </a:p>
        </p:txBody>
      </p:sp>
    </p:spTree>
    <p:extLst>
      <p:ext uri="{BB962C8B-B14F-4D97-AF65-F5344CB8AC3E}">
        <p14:creationId xmlns:p14="http://schemas.microsoft.com/office/powerpoint/2010/main" val="112378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D885845-5DE7-435C-A7A5-C852C6E3D1C7}" type="datetimeFigureOut">
              <a:rPr lang="fi-FI" smtClean="0"/>
              <a:t>23.9.2024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68A1FC1-799F-4951-9885-DD5690CE78AD}" type="slidenum">
              <a:rPr lang="fi-FI" smtClean="0"/>
              <a:t>‹#›</a:t>
            </a:fld>
            <a:endParaRPr lang="fi-FI"/>
          </a:p>
        </p:txBody>
      </p:sp>
    </p:spTree>
    <p:extLst>
      <p:ext uri="{BB962C8B-B14F-4D97-AF65-F5344CB8AC3E}">
        <p14:creationId xmlns:p14="http://schemas.microsoft.com/office/powerpoint/2010/main" val="171987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fi-FI"/>
              <a:t>Muokkaa perustyyl. napsautt.</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5D885845-5DE7-435C-A7A5-C852C6E3D1C7}" type="datetimeFigureOut">
              <a:rPr lang="fi-FI" smtClean="0"/>
              <a:t>23.9.2024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68A1FC1-799F-4951-9885-DD5690CE78AD}" type="slidenum">
              <a:rPr lang="fi-FI" smtClean="0"/>
              <a:t>‹#›</a:t>
            </a:fld>
            <a:endParaRPr lang="fi-FI"/>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574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5D885845-5DE7-435C-A7A5-C852C6E3D1C7}" type="datetimeFigureOut">
              <a:rPr lang="fi-FI" smtClean="0"/>
              <a:t>23.9.2024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68A1FC1-799F-4951-9885-DD5690CE78AD}" type="slidenum">
              <a:rPr lang="fi-FI" smtClean="0"/>
              <a:t>‹#›</a:t>
            </a:fld>
            <a:endParaRPr lang="fi-FI"/>
          </a:p>
        </p:txBody>
      </p:sp>
    </p:spTree>
    <p:extLst>
      <p:ext uri="{BB962C8B-B14F-4D97-AF65-F5344CB8AC3E}">
        <p14:creationId xmlns:p14="http://schemas.microsoft.com/office/powerpoint/2010/main" val="171572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perustyyl. napsautt.</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5D885845-5DE7-435C-A7A5-C852C6E3D1C7}" type="datetimeFigureOut">
              <a:rPr lang="fi-FI" smtClean="0"/>
              <a:t>23.9.2024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68A1FC1-799F-4951-9885-DD5690CE78AD}" type="slidenum">
              <a:rPr lang="fi-FI" smtClean="0"/>
              <a:t>‹#›</a:t>
            </a:fld>
            <a:endParaRPr lang="fi-FI"/>
          </a:p>
        </p:txBody>
      </p:sp>
    </p:spTree>
    <p:extLst>
      <p:ext uri="{BB962C8B-B14F-4D97-AF65-F5344CB8AC3E}">
        <p14:creationId xmlns:p14="http://schemas.microsoft.com/office/powerpoint/2010/main" val="416412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5D885845-5DE7-435C-A7A5-C852C6E3D1C7}" type="datetimeFigureOut">
              <a:rPr lang="fi-FI" smtClean="0"/>
              <a:t>23.9.2024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68A1FC1-799F-4951-9885-DD5690CE78AD}" type="slidenum">
              <a:rPr lang="fi-FI" smtClean="0"/>
              <a:t>‹#›</a:t>
            </a:fld>
            <a:endParaRPr lang="fi-FI"/>
          </a:p>
        </p:txBody>
      </p:sp>
    </p:spTree>
    <p:extLst>
      <p:ext uri="{BB962C8B-B14F-4D97-AF65-F5344CB8AC3E}">
        <p14:creationId xmlns:p14="http://schemas.microsoft.com/office/powerpoint/2010/main" val="1326782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885845-5DE7-435C-A7A5-C852C6E3D1C7}" type="datetimeFigureOut">
              <a:rPr lang="fi-FI" smtClean="0"/>
              <a:t>23.9.2024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68A1FC1-799F-4951-9885-DD5690CE78AD}" type="slidenum">
              <a:rPr lang="fi-FI" smtClean="0"/>
              <a:t>‹#›</a:t>
            </a:fld>
            <a:endParaRPr lang="fi-FI"/>
          </a:p>
        </p:txBody>
      </p:sp>
    </p:spTree>
    <p:extLst>
      <p:ext uri="{BB962C8B-B14F-4D97-AF65-F5344CB8AC3E}">
        <p14:creationId xmlns:p14="http://schemas.microsoft.com/office/powerpoint/2010/main" val="84084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i-FI"/>
              <a:t>Muokkaa perustyyl. napsautt.</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D885845-5DE7-435C-A7A5-C852C6E3D1C7}" type="datetimeFigureOut">
              <a:rPr lang="fi-FI" smtClean="0"/>
              <a:t>23.9.2024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68A1FC1-799F-4951-9885-DD5690CE78AD}" type="slidenum">
              <a:rPr lang="fi-FI" smtClean="0"/>
              <a:t>‹#›</a:t>
            </a:fld>
            <a:endParaRPr lang="fi-FI"/>
          </a:p>
        </p:txBody>
      </p:sp>
    </p:spTree>
    <p:extLst>
      <p:ext uri="{BB962C8B-B14F-4D97-AF65-F5344CB8AC3E}">
        <p14:creationId xmlns:p14="http://schemas.microsoft.com/office/powerpoint/2010/main" val="79503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i-FI"/>
              <a:t>Muokkaa perustyyl. napsautt.</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D885845-5DE7-435C-A7A5-C852C6E3D1C7}" type="datetimeFigureOut">
              <a:rPr lang="fi-FI" smtClean="0"/>
              <a:t>23.9.2024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68A1FC1-799F-4951-9885-DD5690CE78AD}" type="slidenum">
              <a:rPr lang="fi-FI" smtClean="0"/>
              <a:t>‹#›</a:t>
            </a:fld>
            <a:endParaRPr lang="fi-FI"/>
          </a:p>
        </p:txBody>
      </p:sp>
    </p:spTree>
    <p:extLst>
      <p:ext uri="{BB962C8B-B14F-4D97-AF65-F5344CB8AC3E}">
        <p14:creationId xmlns:p14="http://schemas.microsoft.com/office/powerpoint/2010/main" val="246847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D885845-5DE7-435C-A7A5-C852C6E3D1C7}" type="datetimeFigureOut">
              <a:rPr lang="fi-FI" smtClean="0"/>
              <a:t>23.9.2024</a:t>
            </a:fld>
            <a:endParaRPr lang="fi-FI"/>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fi-FI"/>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68A1FC1-799F-4951-9885-DD5690CE78AD}" type="slidenum">
              <a:rPr lang="fi-FI" smtClean="0"/>
              <a:t>‹#›</a:t>
            </a:fld>
            <a:endParaRPr lang="fi-FI"/>
          </a:p>
        </p:txBody>
      </p:sp>
    </p:spTree>
    <p:extLst>
      <p:ext uri="{BB962C8B-B14F-4D97-AF65-F5344CB8AC3E}">
        <p14:creationId xmlns:p14="http://schemas.microsoft.com/office/powerpoint/2010/main" val="37667362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erriam-webster.com/dictionary/compositio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Great_Vowel_Shift" TargetMode="External"/><Relationship Id="rId2" Type="http://schemas.openxmlformats.org/officeDocument/2006/relationships/hyperlink" Target="https://en.wikipedia.org/wiki/Modern_English" TargetMode="External"/><Relationship Id="rId1" Type="http://schemas.openxmlformats.org/officeDocument/2006/relationships/slideLayout" Target="../slideLayouts/slideLayout2.xml"/><Relationship Id="rId4" Type="http://schemas.openxmlformats.org/officeDocument/2006/relationships/hyperlink" Target="https://en.wikipedia.org/wiki/Vowel_length"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Samuel_Johnson" TargetMode="External"/><Relationship Id="rId2" Type="http://schemas.openxmlformats.org/officeDocument/2006/relationships/hyperlink" Target="https://en.wikipedia.org/wiki/Dictionary_of_the_English_Languag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838200" y="365126"/>
            <a:ext cx="10515600" cy="957238"/>
          </a:xfrm>
        </p:spPr>
        <p:txBody>
          <a:bodyPr/>
          <a:lstStyle/>
          <a:p>
            <a:r>
              <a:rPr lang="fi-FI" dirty="0" err="1">
                <a:latin typeface="Aharoni" panose="02010803020104030203" pitchFamily="2" charset="-79"/>
                <a:cs typeface="Aharoni" panose="02010803020104030203" pitchFamily="2" charset="-79"/>
              </a:rPr>
              <a:t>Early</a:t>
            </a:r>
            <a:r>
              <a:rPr lang="fi-FI" dirty="0">
                <a:latin typeface="Aharoni" panose="02010803020104030203" pitchFamily="2" charset="-79"/>
                <a:cs typeface="Aharoni" panose="02010803020104030203" pitchFamily="2" charset="-79"/>
              </a:rPr>
              <a:t> </a:t>
            </a:r>
            <a:r>
              <a:rPr lang="fi-FI" dirty="0" err="1">
                <a:latin typeface="Aharoni" panose="02010803020104030203" pitchFamily="2" charset="-79"/>
                <a:cs typeface="Aharoni" panose="02010803020104030203" pitchFamily="2" charset="-79"/>
              </a:rPr>
              <a:t>History</a:t>
            </a:r>
            <a:r>
              <a:rPr lang="fi-FI" dirty="0">
                <a:latin typeface="Aharoni" panose="02010803020104030203" pitchFamily="2" charset="-79"/>
                <a:cs typeface="Aharoni" panose="02010803020104030203" pitchFamily="2" charset="-79"/>
              </a:rPr>
              <a:t> and Roman </a:t>
            </a:r>
            <a:r>
              <a:rPr lang="fi-FI" dirty="0" err="1">
                <a:latin typeface="Aharoni" panose="02010803020104030203" pitchFamily="2" charset="-79"/>
                <a:cs typeface="Aharoni" panose="02010803020104030203" pitchFamily="2" charset="-79"/>
              </a:rPr>
              <a:t>Rule</a:t>
            </a:r>
            <a:endParaRPr lang="fi-FI" dirty="0">
              <a:latin typeface="Aharoni" panose="02010803020104030203" pitchFamily="2" charset="-79"/>
              <a:cs typeface="Aharoni" panose="02010803020104030203" pitchFamily="2" charset="-79"/>
            </a:endParaRPr>
          </a:p>
        </p:txBody>
      </p:sp>
      <p:sp>
        <p:nvSpPr>
          <p:cNvPr id="5" name="Sisällön paikkamerkki 4"/>
          <p:cNvSpPr>
            <a:spLocks noGrp="1"/>
          </p:cNvSpPr>
          <p:nvPr>
            <p:ph idx="1"/>
          </p:nvPr>
        </p:nvSpPr>
        <p:spPr>
          <a:xfrm>
            <a:off x="838200" y="1463040"/>
            <a:ext cx="10515600" cy="4713923"/>
          </a:xfrm>
        </p:spPr>
        <p:txBody>
          <a:bodyPr>
            <a:normAutofit fontScale="92500"/>
          </a:bodyPr>
          <a:lstStyle/>
          <a:p>
            <a:r>
              <a:rPr lang="fi-FI" sz="2600" dirty="0" err="1">
                <a:latin typeface="Georgia" panose="02040502050405020303" pitchFamily="18" charset="0"/>
              </a:rPr>
              <a:t>Before</a:t>
            </a:r>
            <a:r>
              <a:rPr lang="fi-FI" sz="2600" dirty="0">
                <a:latin typeface="Georgia" panose="02040502050405020303" pitchFamily="18" charset="0"/>
              </a:rPr>
              <a:t> English, </a:t>
            </a:r>
            <a:r>
              <a:rPr lang="fi-FI" sz="2600" dirty="0" err="1">
                <a:latin typeface="Georgia" panose="02040502050405020303" pitchFamily="18" charset="0"/>
              </a:rPr>
              <a:t>the</a:t>
            </a:r>
            <a:r>
              <a:rPr lang="fi-FI" sz="2600" dirty="0">
                <a:latin typeface="Georgia" panose="02040502050405020303" pitchFamily="18" charset="0"/>
              </a:rPr>
              <a:t> </a:t>
            </a:r>
            <a:r>
              <a:rPr lang="fi-FI" sz="2600" dirty="0" err="1">
                <a:latin typeface="Georgia" panose="02040502050405020303" pitchFamily="18" charset="0"/>
              </a:rPr>
              <a:t>people</a:t>
            </a:r>
            <a:r>
              <a:rPr lang="fi-FI" sz="2600" dirty="0">
                <a:latin typeface="Georgia" panose="02040502050405020303" pitchFamily="18" charset="0"/>
              </a:rPr>
              <a:t> of </a:t>
            </a:r>
            <a:r>
              <a:rPr lang="fi-FI" sz="2600" dirty="0" err="1">
                <a:latin typeface="Georgia" panose="02040502050405020303" pitchFamily="18" charset="0"/>
              </a:rPr>
              <a:t>the</a:t>
            </a:r>
            <a:r>
              <a:rPr lang="fi-FI" sz="2600" dirty="0">
                <a:latin typeface="Georgia" panose="02040502050405020303" pitchFamily="18" charset="0"/>
              </a:rPr>
              <a:t> British </a:t>
            </a:r>
            <a:r>
              <a:rPr lang="fi-FI" sz="2600" dirty="0" err="1">
                <a:latin typeface="Georgia" panose="02040502050405020303" pitchFamily="18" charset="0"/>
              </a:rPr>
              <a:t>Isles</a:t>
            </a:r>
            <a:r>
              <a:rPr lang="fi-FI" sz="2600" dirty="0">
                <a:latin typeface="Georgia" panose="02040502050405020303" pitchFamily="18" charset="0"/>
              </a:rPr>
              <a:t> </a:t>
            </a:r>
            <a:r>
              <a:rPr lang="fi-FI" sz="2600" dirty="0" err="1">
                <a:latin typeface="Georgia" panose="02040502050405020303" pitchFamily="18" charset="0"/>
              </a:rPr>
              <a:t>spoke</a:t>
            </a:r>
            <a:r>
              <a:rPr lang="fi-FI" sz="2600" dirty="0">
                <a:latin typeface="Georgia" panose="02040502050405020303" pitchFamily="18" charset="0"/>
              </a:rPr>
              <a:t> </a:t>
            </a:r>
            <a:r>
              <a:rPr lang="fi-FI" sz="2600" b="1" dirty="0">
                <a:latin typeface="Georgia" panose="02040502050405020303" pitchFamily="18" charset="0"/>
              </a:rPr>
              <a:t>Celtic </a:t>
            </a:r>
            <a:r>
              <a:rPr lang="fi-FI" sz="2600" b="1" dirty="0" err="1">
                <a:latin typeface="Georgia" panose="02040502050405020303" pitchFamily="18" charset="0"/>
              </a:rPr>
              <a:t>languages</a:t>
            </a:r>
            <a:r>
              <a:rPr lang="fi-FI" sz="2600" b="1" dirty="0">
                <a:latin typeface="Georgia" panose="02040502050405020303" pitchFamily="18" charset="0"/>
              </a:rPr>
              <a:t> (</a:t>
            </a:r>
            <a:r>
              <a:rPr lang="fi-FI" sz="2600" b="1" dirty="0" err="1">
                <a:latin typeface="Georgia" panose="02040502050405020303" pitchFamily="18" charset="0"/>
              </a:rPr>
              <a:t>Brittonic</a:t>
            </a:r>
            <a:r>
              <a:rPr lang="fi-FI" sz="2600" b="1" dirty="0">
                <a:latin typeface="Georgia" panose="02040502050405020303" pitchFamily="18" charset="0"/>
              </a:rPr>
              <a:t>).</a:t>
            </a:r>
          </a:p>
          <a:p>
            <a:r>
              <a:rPr lang="en-US" sz="2600" dirty="0">
                <a:latin typeface="Georgia" panose="02040502050405020303" pitchFamily="18" charset="0"/>
              </a:rPr>
              <a:t>With the </a:t>
            </a:r>
            <a:r>
              <a:rPr lang="en-US" sz="2600" b="1" dirty="0">
                <a:latin typeface="Georgia" panose="02040502050405020303" pitchFamily="18" charset="0"/>
              </a:rPr>
              <a:t>Roman Conquest </a:t>
            </a:r>
            <a:r>
              <a:rPr lang="en-US" sz="2600" dirty="0">
                <a:latin typeface="Georgia" panose="02040502050405020303" pitchFamily="18" charset="0"/>
              </a:rPr>
              <a:t>in 43 AD came the first written records of England’s history. The Romans quickly established control over the tribes of present day southeastern England, ruling England until the year 409.</a:t>
            </a:r>
          </a:p>
          <a:p>
            <a:r>
              <a:rPr lang="en-US" sz="2600" dirty="0">
                <a:latin typeface="Georgia" panose="02040502050405020303" pitchFamily="18" charset="0"/>
              </a:rPr>
              <a:t>In the south and east, </a:t>
            </a:r>
            <a:r>
              <a:rPr lang="en-US" sz="2600" b="1" dirty="0">
                <a:latin typeface="Georgia" panose="02040502050405020303" pitchFamily="18" charset="0"/>
              </a:rPr>
              <a:t>Latin</a:t>
            </a:r>
            <a:r>
              <a:rPr lang="en-US" sz="2600" dirty="0">
                <a:latin typeface="Georgia" panose="02040502050405020303" pitchFamily="18" charset="0"/>
              </a:rPr>
              <a:t> became the language of most of the townspeople, of administration and the ruling class, the army and the church. </a:t>
            </a:r>
            <a:r>
              <a:rPr lang="en-US" sz="2600" i="1" dirty="0">
                <a:latin typeface="Georgia" panose="02040502050405020303" pitchFamily="18" charset="0"/>
              </a:rPr>
              <a:t>Brittonic</a:t>
            </a:r>
            <a:r>
              <a:rPr lang="en-US" sz="2600" dirty="0">
                <a:latin typeface="Georgia" panose="02040502050405020303" pitchFamily="18" charset="0"/>
              </a:rPr>
              <a:t> remained the language of the peasantry, which formed a large part of the population. </a:t>
            </a:r>
          </a:p>
          <a:p>
            <a:r>
              <a:rPr lang="en-US" sz="2600" dirty="0">
                <a:latin typeface="Georgia" panose="02040502050405020303" pitchFamily="18" charset="0"/>
              </a:rPr>
              <a:t>In the northern and western parts of the country, there were only limited attempts at </a:t>
            </a:r>
            <a:r>
              <a:rPr lang="en-US" sz="2600" dirty="0" err="1">
                <a:latin typeface="Georgia" panose="02040502050405020303" pitchFamily="18" charset="0"/>
              </a:rPr>
              <a:t>Romanisation</a:t>
            </a:r>
            <a:r>
              <a:rPr lang="en-US" sz="2600" dirty="0">
                <a:latin typeface="Georgia" panose="02040502050405020303" pitchFamily="18" charset="0"/>
              </a:rPr>
              <a:t>, and Brittonic always remained the dominant language.</a:t>
            </a:r>
            <a:endParaRPr lang="fi-FI" sz="2600" b="1" dirty="0">
              <a:latin typeface="Georgia" panose="02040502050405020303" pitchFamily="18" charset="0"/>
            </a:endParaRPr>
          </a:p>
          <a:p>
            <a:endParaRPr lang="fi-FI" sz="2400" dirty="0"/>
          </a:p>
        </p:txBody>
      </p:sp>
    </p:spTree>
    <p:extLst>
      <p:ext uri="{BB962C8B-B14F-4D97-AF65-F5344CB8AC3E}">
        <p14:creationId xmlns:p14="http://schemas.microsoft.com/office/powerpoint/2010/main" val="426442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40351" y="609600"/>
            <a:ext cx="9875520" cy="1064455"/>
          </a:xfrm>
        </p:spPr>
        <p:txBody>
          <a:bodyPr>
            <a:normAutofit fontScale="90000"/>
          </a:bodyPr>
          <a:lstStyle/>
          <a:p>
            <a:br>
              <a:rPr lang="fi-FI" b="1" dirty="0"/>
            </a:br>
            <a:r>
              <a:rPr lang="fi-FI" b="1" dirty="0"/>
              <a:t>Esitelmä / Diaesitys</a:t>
            </a:r>
            <a:br>
              <a:rPr lang="fi-FI" dirty="0"/>
            </a:br>
            <a:endParaRPr lang="fi-FI" dirty="0"/>
          </a:p>
        </p:txBody>
      </p:sp>
      <p:sp>
        <p:nvSpPr>
          <p:cNvPr id="3" name="Sisällön paikkamerkki 2"/>
          <p:cNvSpPr>
            <a:spLocks noGrp="1"/>
          </p:cNvSpPr>
          <p:nvPr>
            <p:ph idx="1"/>
          </p:nvPr>
        </p:nvSpPr>
        <p:spPr/>
        <p:txBody>
          <a:bodyPr/>
          <a:lstStyle/>
          <a:p>
            <a:pPr lvl="0"/>
            <a:r>
              <a:rPr lang="fi-FI" dirty="0"/>
              <a:t>n. 5-6  diaa</a:t>
            </a:r>
          </a:p>
          <a:p>
            <a:pPr lvl="0"/>
            <a:r>
              <a:rPr lang="fi-FI" dirty="0"/>
              <a:t>voit hyödyntää kuvia ja tekstiä </a:t>
            </a:r>
          </a:p>
          <a:p>
            <a:pPr lvl="0"/>
            <a:r>
              <a:rPr lang="fi-FI" dirty="0"/>
              <a:t>kerro lyhyesti aikakaudesta, sen historiasta ja kielen kehitykseen vaikuttaneista tekijöistä </a:t>
            </a:r>
          </a:p>
          <a:p>
            <a:pPr lvl="0"/>
            <a:r>
              <a:rPr lang="fi-FI" dirty="0"/>
              <a:t>mikä muuttui kielessä?</a:t>
            </a:r>
          </a:p>
          <a:p>
            <a:pPr lvl="0"/>
            <a:r>
              <a:rPr lang="fi-FI" dirty="0"/>
              <a:t>muutama esimerkki nykykieleen päätyneistä sanoista</a:t>
            </a:r>
          </a:p>
          <a:p>
            <a:pPr lvl="0"/>
            <a:r>
              <a:rPr lang="fi-FI" dirty="0"/>
              <a:t>lyhyt esimerkki kirjoitetusta kielestä, lause?</a:t>
            </a:r>
          </a:p>
          <a:p>
            <a:endParaRPr lang="fi-FI" dirty="0"/>
          </a:p>
        </p:txBody>
      </p:sp>
    </p:spTree>
    <p:extLst>
      <p:ext uri="{BB962C8B-B14F-4D97-AF65-F5344CB8AC3E}">
        <p14:creationId xmlns:p14="http://schemas.microsoft.com/office/powerpoint/2010/main" val="272968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143001" y="1070335"/>
            <a:ext cx="5199926" cy="534945"/>
          </a:xfrm>
        </p:spPr>
        <p:txBody>
          <a:bodyPr>
            <a:normAutofit fontScale="90000"/>
          </a:bodyPr>
          <a:lstStyle/>
          <a:p>
            <a:r>
              <a:rPr lang="fi-FI" sz="4000" dirty="0">
                <a:latin typeface="Aharoni" panose="02010803020104030203" pitchFamily="2" charset="-79"/>
                <a:cs typeface="Aharoni" panose="02010803020104030203" pitchFamily="2" charset="-79"/>
              </a:rPr>
              <a:t>Old English</a:t>
            </a:r>
          </a:p>
        </p:txBody>
      </p:sp>
      <p:sp>
        <p:nvSpPr>
          <p:cNvPr id="3" name="Sisällön paikkamerkki 2"/>
          <p:cNvSpPr>
            <a:spLocks noGrp="1"/>
          </p:cNvSpPr>
          <p:nvPr>
            <p:ph idx="1"/>
          </p:nvPr>
        </p:nvSpPr>
        <p:spPr>
          <a:xfrm>
            <a:off x="1143002" y="1605280"/>
            <a:ext cx="5084178" cy="4490720"/>
          </a:xfrm>
        </p:spPr>
        <p:txBody>
          <a:bodyPr>
            <a:normAutofit fontScale="92500" lnSpcReduction="10000"/>
          </a:bodyPr>
          <a:lstStyle/>
          <a:p>
            <a:r>
              <a:rPr lang="en-US" sz="2400" dirty="0"/>
              <a:t>During the 5th century AD three tribes, the Angles, the Saxons and the Jutes, crossed the North Sea from what today is Denmark and northern Germany. </a:t>
            </a:r>
          </a:p>
          <a:p>
            <a:r>
              <a:rPr lang="en-US" sz="2400" dirty="0"/>
              <a:t>Most of the Celtic speakers were pushed west and north by the invaders - mainly into what is now Wales, Scotland and Ireland.</a:t>
            </a:r>
          </a:p>
          <a:p>
            <a:r>
              <a:rPr lang="en-US" sz="2400" dirty="0"/>
              <a:t>The invaders’ languages developed into what we now call </a:t>
            </a:r>
            <a:r>
              <a:rPr lang="en-US" sz="2400" b="1" dirty="0"/>
              <a:t>Old English</a:t>
            </a:r>
            <a:r>
              <a:rPr lang="en-US" sz="2400" dirty="0"/>
              <a:t>. It did not sound or look like English today. Nevertheless, about half of the most commonly used words in Modern English have Old English roots.</a:t>
            </a:r>
          </a:p>
          <a:p>
            <a:pPr marL="0" indent="0">
              <a:buNone/>
            </a:pPr>
            <a:endParaRPr lang="fi-FI" sz="1800" dirty="0"/>
          </a:p>
        </p:txBody>
      </p:sp>
      <p:pic>
        <p:nvPicPr>
          <p:cNvPr id="5" name="Kuva 4" descr="Kuva, joka sisältää kohteen kartta, teksti, atlas&#10;&#10;Kuvaus luotu automaattisesti">
            <a:extLst>
              <a:ext uri="{FF2B5EF4-FFF2-40B4-BE49-F238E27FC236}">
                <a16:creationId xmlns:a16="http://schemas.microsoft.com/office/drawing/2014/main" id="{2429B33E-E0B2-10FD-3ED4-B0E941908F88}"/>
              </a:ext>
            </a:extLst>
          </p:cNvPr>
          <p:cNvPicPr>
            <a:picLocks noChangeAspect="1"/>
          </p:cNvPicPr>
          <p:nvPr/>
        </p:nvPicPr>
        <p:blipFill>
          <a:blip r:embed="rId2">
            <a:extLst>
              <a:ext uri="{28A0092B-C50C-407E-A947-70E740481C1C}">
                <a14:useLocalDpi xmlns:a14="http://schemas.microsoft.com/office/drawing/2010/main" val="0"/>
              </a:ext>
            </a:extLst>
          </a:blip>
          <a:srcRect l="3596" r="11462" b="3"/>
          <a:stretch/>
        </p:blipFill>
        <p:spPr>
          <a:xfrm>
            <a:off x="6532880" y="1238486"/>
            <a:ext cx="4844983" cy="4766073"/>
          </a:xfrm>
          <a:prstGeom prst="rect">
            <a:avLst/>
          </a:prstGeom>
        </p:spPr>
      </p:pic>
    </p:spTree>
    <p:extLst>
      <p:ext uri="{BB962C8B-B14F-4D97-AF65-F5344CB8AC3E}">
        <p14:creationId xmlns:p14="http://schemas.microsoft.com/office/powerpoint/2010/main" val="417905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339F6B-06C4-8A34-125A-3110E0A010DA}"/>
              </a:ext>
            </a:extLst>
          </p:cNvPr>
          <p:cNvSpPr>
            <a:spLocks noGrp="1"/>
          </p:cNvSpPr>
          <p:nvPr>
            <p:ph type="title"/>
          </p:nvPr>
        </p:nvSpPr>
        <p:spPr>
          <a:xfrm>
            <a:off x="4441783" y="609600"/>
            <a:ext cx="6693061" cy="822960"/>
          </a:xfrm>
        </p:spPr>
        <p:txBody>
          <a:bodyPr>
            <a:normAutofit/>
          </a:bodyPr>
          <a:lstStyle/>
          <a:p>
            <a:r>
              <a:rPr lang="fi-FI" dirty="0" err="1">
                <a:latin typeface="Old English Text MT" panose="03040902040508030806" pitchFamily="66" charset="0"/>
              </a:rPr>
              <a:t>Beowulf</a:t>
            </a:r>
            <a:endParaRPr lang="fi-FI" dirty="0">
              <a:latin typeface="Old English Text MT" panose="03040902040508030806" pitchFamily="66" charset="0"/>
            </a:endParaRPr>
          </a:p>
        </p:txBody>
      </p:sp>
      <p:pic>
        <p:nvPicPr>
          <p:cNvPr id="5" name="Kuva 4" descr="Kuva, joka sisältää kohteen käsiala, kirja, teksti, Veliini&#10;&#10;Kuvaus luotu automaattisesti">
            <a:extLst>
              <a:ext uri="{FF2B5EF4-FFF2-40B4-BE49-F238E27FC236}">
                <a16:creationId xmlns:a16="http://schemas.microsoft.com/office/drawing/2014/main" id="{FC8FC57C-68B4-CC41-7832-696518F9950A}"/>
              </a:ext>
            </a:extLst>
          </p:cNvPr>
          <p:cNvPicPr>
            <a:picLocks noChangeAspect="1"/>
          </p:cNvPicPr>
          <p:nvPr/>
        </p:nvPicPr>
        <p:blipFill>
          <a:blip r:embed="rId2">
            <a:extLst>
              <a:ext uri="{28A0092B-C50C-407E-A947-70E740481C1C}">
                <a14:useLocalDpi xmlns:a14="http://schemas.microsoft.com/office/drawing/2010/main" val="0"/>
              </a:ext>
            </a:extLst>
          </a:blip>
          <a:srcRect l="14" r="3888" b="1"/>
          <a:stretch/>
        </p:blipFill>
        <p:spPr>
          <a:xfrm>
            <a:off x="223336" y="243840"/>
            <a:ext cx="4218447" cy="6377939"/>
          </a:xfrm>
          <a:prstGeom prst="rect">
            <a:avLst/>
          </a:prstGeom>
        </p:spPr>
      </p:pic>
      <p:sp>
        <p:nvSpPr>
          <p:cNvPr id="3" name="Sisällön paikkamerkki 2">
            <a:extLst>
              <a:ext uri="{FF2B5EF4-FFF2-40B4-BE49-F238E27FC236}">
                <a16:creationId xmlns:a16="http://schemas.microsoft.com/office/drawing/2014/main" id="{27B7669A-9E80-E446-BE68-A2E1ABD46F30}"/>
              </a:ext>
            </a:extLst>
          </p:cNvPr>
          <p:cNvSpPr>
            <a:spLocks noGrp="1"/>
          </p:cNvSpPr>
          <p:nvPr>
            <p:ph idx="1"/>
          </p:nvPr>
        </p:nvSpPr>
        <p:spPr>
          <a:xfrm>
            <a:off x="4441783" y="1351280"/>
            <a:ext cx="6693061" cy="4744720"/>
          </a:xfrm>
        </p:spPr>
        <p:txBody>
          <a:bodyPr>
            <a:normAutofit lnSpcReduction="10000"/>
          </a:bodyPr>
          <a:lstStyle/>
          <a:p>
            <a:pPr marL="45720" indent="0">
              <a:buNone/>
            </a:pPr>
            <a:r>
              <a:rPr lang="en-US" sz="2400" b="1" i="0" dirty="0">
                <a:effectLst/>
                <a:latin typeface="Georgia" panose="02040502050405020303" pitchFamily="18" charset="0"/>
              </a:rPr>
              <a:t>Beowulf</a:t>
            </a:r>
            <a:r>
              <a:rPr lang="en-US" sz="2400" b="0" i="0" dirty="0">
                <a:effectLst/>
                <a:latin typeface="Georgia" panose="02040502050405020303" pitchFamily="18" charset="0"/>
              </a:rPr>
              <a:t>, heroic poem, is the highest achievement of </a:t>
            </a:r>
            <a:r>
              <a:rPr lang="en-US" sz="2400" b="0" i="0" u="sng" dirty="0">
                <a:effectLst/>
                <a:latin typeface="Georgia" panose="02040502050405020303" pitchFamily="18" charset="0"/>
              </a:rPr>
              <a:t>Old English.</a:t>
            </a:r>
          </a:p>
          <a:p>
            <a:pPr marL="45720" indent="0">
              <a:buNone/>
            </a:pPr>
            <a:r>
              <a:rPr lang="en-US" sz="2400" b="0" i="0" dirty="0">
                <a:effectLst/>
                <a:latin typeface="Georgia" panose="02040502050405020303" pitchFamily="18" charset="0"/>
              </a:rPr>
              <a:t>The work deals with events of the early 6th century, and, while the date of its </a:t>
            </a:r>
            <a:r>
              <a:rPr lang="en-US" sz="2400" b="0" i="0" u="sng" dirty="0">
                <a:effectLst/>
                <a:latin typeface="Georgia" panose="02040502050405020303" pitchFamily="18" charset="0"/>
                <a:hlinkClick r:id="rId3"/>
              </a:rPr>
              <a:t>composition</a:t>
            </a:r>
            <a:r>
              <a:rPr lang="en-US" sz="2400" b="0" i="0" dirty="0">
                <a:effectLst/>
                <a:latin typeface="Georgia" panose="02040502050405020303" pitchFamily="18" charset="0"/>
              </a:rPr>
              <a:t> is uncertain, some scholars believe that it was written </a:t>
            </a:r>
            <a:r>
              <a:rPr lang="en-US" sz="2400" b="1" i="0" dirty="0">
                <a:effectLst/>
                <a:latin typeface="Georgia" panose="02040502050405020303" pitchFamily="18" charset="0"/>
              </a:rPr>
              <a:t>in the 8th century</a:t>
            </a:r>
            <a:r>
              <a:rPr lang="en-US" sz="2400" b="0" i="0" dirty="0">
                <a:effectLst/>
                <a:latin typeface="Georgia" panose="02040502050405020303" pitchFamily="18" charset="0"/>
              </a:rPr>
              <a:t>. Although originally untitled, the poem was later named after the Scandinavian hero Beowulf, whose exploits and character provide its connecting theme.</a:t>
            </a:r>
          </a:p>
          <a:p>
            <a:pPr marL="45720" indent="0">
              <a:buNone/>
            </a:pPr>
            <a:r>
              <a:rPr lang="en-US" sz="2400" b="0" i="0" dirty="0">
                <a:effectLst/>
                <a:latin typeface="Georgia" panose="02040502050405020303" pitchFamily="18" charset="0"/>
              </a:rPr>
              <a:t> There is no evidence of a historical Beowulf, but some characters, sites, and events in the poem can be historically verified. The poem did not appear in print until 1815. </a:t>
            </a:r>
            <a:endParaRPr lang="fi-FI" sz="2400" dirty="0"/>
          </a:p>
        </p:txBody>
      </p:sp>
    </p:spTree>
    <p:extLst>
      <p:ext uri="{BB962C8B-B14F-4D97-AF65-F5344CB8AC3E}">
        <p14:creationId xmlns:p14="http://schemas.microsoft.com/office/powerpoint/2010/main" val="3435320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106704" y="609600"/>
            <a:ext cx="5364444" cy="1356360"/>
          </a:xfrm>
        </p:spPr>
        <p:txBody>
          <a:bodyPr>
            <a:normAutofit/>
          </a:bodyPr>
          <a:lstStyle/>
          <a:p>
            <a:r>
              <a:rPr lang="fi-FI" b="1">
                <a:latin typeface="Aharoni" panose="02010803020104030203" pitchFamily="2" charset="-79"/>
                <a:cs typeface="Aharoni" panose="02010803020104030203" pitchFamily="2" charset="-79"/>
              </a:rPr>
              <a:t>Viking Invasion</a:t>
            </a:r>
            <a:endParaRPr lang="fi-FI" b="1" dirty="0">
              <a:latin typeface="Aharoni" panose="02010803020104030203" pitchFamily="2" charset="-79"/>
              <a:cs typeface="Aharoni" panose="02010803020104030203" pitchFamily="2" charset="-79"/>
            </a:endParaRPr>
          </a:p>
        </p:txBody>
      </p:sp>
      <p:pic>
        <p:nvPicPr>
          <p:cNvPr id="5" name="Kuva 4" descr="Kuva, joka sisältää kohteen teksti, kartta, atlas, Fontti&#10;&#10;Kuvaus luotu automaattisesti">
            <a:extLst>
              <a:ext uri="{FF2B5EF4-FFF2-40B4-BE49-F238E27FC236}">
                <a16:creationId xmlns:a16="http://schemas.microsoft.com/office/drawing/2014/main" id="{1EB0D4D4-FC23-C8F3-DF0F-0BAFF986F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64" y="1706880"/>
            <a:ext cx="5000416" cy="3545839"/>
          </a:xfrm>
          <a:prstGeom prst="rect">
            <a:avLst/>
          </a:prstGeom>
        </p:spPr>
      </p:pic>
      <p:sp>
        <p:nvSpPr>
          <p:cNvPr id="3" name="Sisällön paikkamerkki 2"/>
          <p:cNvSpPr>
            <a:spLocks noGrp="1"/>
          </p:cNvSpPr>
          <p:nvPr>
            <p:ph idx="1"/>
          </p:nvPr>
        </p:nvSpPr>
        <p:spPr>
          <a:xfrm>
            <a:off x="6106703" y="1524000"/>
            <a:ext cx="5364444" cy="4572000"/>
          </a:xfrm>
        </p:spPr>
        <p:txBody>
          <a:bodyPr>
            <a:normAutofit/>
          </a:bodyPr>
          <a:lstStyle/>
          <a:p>
            <a:r>
              <a:rPr lang="en-US" sz="2000" dirty="0"/>
              <a:t>The </a:t>
            </a:r>
            <a:r>
              <a:rPr lang="en-US" sz="2000" b="1" dirty="0"/>
              <a:t>Vikings</a:t>
            </a:r>
            <a:r>
              <a:rPr lang="en-US" sz="2000" dirty="0"/>
              <a:t> from Scandinavia invaded the British Isles </a:t>
            </a:r>
            <a:r>
              <a:rPr lang="en-US" sz="2000" b="1" dirty="0"/>
              <a:t>during the late eighth century</a:t>
            </a:r>
            <a:r>
              <a:rPr lang="en-US" sz="2000" dirty="0"/>
              <a:t>. They prevailed there for the next 300 years, until the Normans arrived.</a:t>
            </a:r>
          </a:p>
          <a:p>
            <a:pPr fontAlgn="base"/>
            <a:r>
              <a:rPr lang="en-US" sz="2000" dirty="0"/>
              <a:t>The Vikings spoke a language called ‘Old Norse’, which today is an extinct language. Old Norse and Old English were in many ways similar since they belonged to the same language family, Germanic. Therefore, the Old Norse constituents were easily integrated into Old English. These borrowings were not noticed for centuries but exist in the language up to the present-day.</a:t>
            </a:r>
          </a:p>
          <a:p>
            <a:pPr fontAlgn="base"/>
            <a:r>
              <a:rPr lang="en-US" sz="2000" dirty="0"/>
              <a:t>It is estimated that there are around 400 Old Norse borrowings in Standard English. </a:t>
            </a:r>
          </a:p>
          <a:p>
            <a:endParaRPr lang="fi-FI" sz="1700" dirty="0"/>
          </a:p>
        </p:txBody>
      </p:sp>
    </p:spTree>
    <p:extLst>
      <p:ext uri="{BB962C8B-B14F-4D97-AF65-F5344CB8AC3E}">
        <p14:creationId xmlns:p14="http://schemas.microsoft.com/office/powerpoint/2010/main" val="305140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707064" y="609600"/>
            <a:ext cx="6993914" cy="670560"/>
          </a:xfrm>
        </p:spPr>
        <p:txBody>
          <a:bodyPr>
            <a:normAutofit fontScale="90000"/>
          </a:bodyPr>
          <a:lstStyle/>
          <a:p>
            <a:r>
              <a:rPr lang="fi-FI" dirty="0">
                <a:latin typeface="Aharoni" panose="02010803020104030203" pitchFamily="2" charset="-79"/>
                <a:cs typeface="Aharoni" panose="02010803020104030203" pitchFamily="2" charset="-79"/>
              </a:rPr>
              <a:t>Norman Conquest</a:t>
            </a:r>
          </a:p>
        </p:txBody>
      </p:sp>
      <p:sp>
        <p:nvSpPr>
          <p:cNvPr id="3" name="Sisällön paikkamerkki 2"/>
          <p:cNvSpPr>
            <a:spLocks noGrp="1"/>
          </p:cNvSpPr>
          <p:nvPr>
            <p:ph idx="1"/>
          </p:nvPr>
        </p:nvSpPr>
        <p:spPr>
          <a:xfrm>
            <a:off x="707064" y="1280160"/>
            <a:ext cx="6993914" cy="4815840"/>
          </a:xfrm>
        </p:spPr>
        <p:txBody>
          <a:bodyPr>
            <a:normAutofit/>
          </a:bodyPr>
          <a:lstStyle/>
          <a:p>
            <a:r>
              <a:rPr lang="en-US" sz="2400" b="1" dirty="0"/>
              <a:t>Battle of Hastings</a:t>
            </a:r>
            <a:r>
              <a:rPr lang="en-US" sz="2400" dirty="0"/>
              <a:t>, battle on October 14, 1066, that ended in the defeat of Harold II of England by William, duke of Normandy, and established the Normans as the rulers of England.</a:t>
            </a:r>
          </a:p>
          <a:p>
            <a:r>
              <a:rPr lang="en-US" sz="2400" dirty="0"/>
              <a:t>These “Normans” brought with them a kind of French, which became the language of the Royal Court, and the ruling and business classes. For a period the lower classes spoke </a:t>
            </a:r>
            <a:r>
              <a:rPr lang="en-US" sz="2400" b="1" dirty="0"/>
              <a:t>English</a:t>
            </a:r>
            <a:r>
              <a:rPr lang="en-US" sz="2400" dirty="0"/>
              <a:t> and the upper classes spoke </a:t>
            </a:r>
            <a:r>
              <a:rPr lang="en-US" sz="2400" b="1" dirty="0"/>
              <a:t>French</a:t>
            </a:r>
            <a:r>
              <a:rPr lang="en-US" sz="2400" dirty="0"/>
              <a:t>. </a:t>
            </a:r>
          </a:p>
          <a:p>
            <a:r>
              <a:rPr lang="en-US" sz="2400" dirty="0"/>
              <a:t>In the 14th century English became dominant in Britain again, but with many French words added (many of these had Latin roots). </a:t>
            </a:r>
            <a:endParaRPr lang="fi-FI" sz="2400" dirty="0"/>
          </a:p>
        </p:txBody>
      </p:sp>
      <p:pic>
        <p:nvPicPr>
          <p:cNvPr id="5" name="Kuva 4" descr="Kuva, joka sisältää kohteen teksti, kartta&#10;&#10;Kuvaus luotu automaattisesti">
            <a:extLst>
              <a:ext uri="{FF2B5EF4-FFF2-40B4-BE49-F238E27FC236}">
                <a16:creationId xmlns:a16="http://schemas.microsoft.com/office/drawing/2014/main" id="{258B5B1B-4391-BEF6-F8B1-79FE80C20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960" y="843280"/>
            <a:ext cx="3549976" cy="5130799"/>
          </a:xfrm>
          <a:prstGeom prst="rect">
            <a:avLst/>
          </a:prstGeom>
        </p:spPr>
      </p:pic>
    </p:spTree>
    <p:extLst>
      <p:ext uri="{BB962C8B-B14F-4D97-AF65-F5344CB8AC3E}">
        <p14:creationId xmlns:p14="http://schemas.microsoft.com/office/powerpoint/2010/main" val="41620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707064" y="609600"/>
            <a:ext cx="6993914" cy="579120"/>
          </a:xfrm>
        </p:spPr>
        <p:txBody>
          <a:bodyPr>
            <a:normAutofit fontScale="90000"/>
          </a:bodyPr>
          <a:lstStyle/>
          <a:p>
            <a:r>
              <a:rPr lang="fi-FI" dirty="0" err="1">
                <a:latin typeface="Aharoni" panose="02010803020104030203" pitchFamily="2" charset="-79"/>
                <a:cs typeface="Aharoni" panose="02010803020104030203" pitchFamily="2" charset="-79"/>
              </a:rPr>
              <a:t>Middle</a:t>
            </a:r>
            <a:r>
              <a:rPr lang="fi-FI" dirty="0">
                <a:latin typeface="Aharoni" panose="02010803020104030203" pitchFamily="2" charset="-79"/>
                <a:cs typeface="Aharoni" panose="02010803020104030203" pitchFamily="2" charset="-79"/>
              </a:rPr>
              <a:t> English</a:t>
            </a:r>
            <a:endParaRPr lang="fi-FI" dirty="0"/>
          </a:p>
        </p:txBody>
      </p:sp>
      <p:sp>
        <p:nvSpPr>
          <p:cNvPr id="3" name="Sisällön paikkamerkki 2"/>
          <p:cNvSpPr>
            <a:spLocks noGrp="1"/>
          </p:cNvSpPr>
          <p:nvPr>
            <p:ph idx="1"/>
          </p:nvPr>
        </p:nvSpPr>
        <p:spPr>
          <a:xfrm>
            <a:off x="707064" y="1280160"/>
            <a:ext cx="6993914" cy="4815840"/>
          </a:xfrm>
        </p:spPr>
        <p:txBody>
          <a:bodyPr>
            <a:normAutofit/>
          </a:bodyPr>
          <a:lstStyle/>
          <a:p>
            <a:r>
              <a:rPr lang="en-US" sz="2000" dirty="0"/>
              <a:t>During </a:t>
            </a:r>
            <a:r>
              <a:rPr lang="en-US" sz="2000" b="1" dirty="0"/>
              <a:t>Middle English </a:t>
            </a:r>
            <a:r>
              <a:rPr lang="en-US" sz="2000" dirty="0"/>
              <a:t>period, English language changed its grammar, pronunciation and spelling and borrowed words from French and Latin.</a:t>
            </a:r>
          </a:p>
          <a:p>
            <a:r>
              <a:rPr lang="en-US" sz="2000" dirty="0"/>
              <a:t>‘Middle English’ (from around 1150 CE to around 1450) is a time of change between two eras: Old English and Modern English.</a:t>
            </a:r>
          </a:p>
          <a:p>
            <a:r>
              <a:rPr lang="en-US" sz="2000" dirty="0"/>
              <a:t> Before this period the language is mainly </a:t>
            </a:r>
            <a:r>
              <a:rPr lang="en-US" sz="2000" b="1" dirty="0"/>
              <a:t>Old Germanic </a:t>
            </a:r>
            <a:r>
              <a:rPr lang="en-US" sz="2000" dirty="0"/>
              <a:t>in its character – in its sounds, spellings, grammar and vocabulary.</a:t>
            </a:r>
          </a:p>
          <a:p>
            <a:r>
              <a:rPr lang="en-US" sz="2000" dirty="0"/>
              <a:t> Middle English texts (such as Geoffrey Chaucer’s famous “Canterbury Tales” in the 14</a:t>
            </a:r>
            <a:r>
              <a:rPr lang="en-US" sz="2000" baseline="30000" dirty="0"/>
              <a:t>th</a:t>
            </a:r>
            <a:r>
              <a:rPr lang="en-US" sz="2000" dirty="0"/>
              <a:t> century) feel much closer to </a:t>
            </a:r>
            <a:r>
              <a:rPr lang="en-US" sz="2000" b="1" dirty="0"/>
              <a:t>Modern English </a:t>
            </a:r>
            <a:r>
              <a:rPr lang="en-US" sz="2000" dirty="0"/>
              <a:t>in their grammar and vocabulary.</a:t>
            </a:r>
          </a:p>
          <a:p>
            <a:r>
              <a:rPr lang="en-US" sz="2000" dirty="0"/>
              <a:t>English started using word order and prepositional constructions rather than word endings to express meaning relationships. The pronunciation system also experienced a major change. </a:t>
            </a:r>
          </a:p>
        </p:txBody>
      </p:sp>
      <p:pic>
        <p:nvPicPr>
          <p:cNvPr id="5" name="Kuva 4" descr="Kuva, joka sisältää kohteen teksti, sanomalehti, nisäkäs&#10;&#10;Kuvaus luotu automaattisesti">
            <a:extLst>
              <a:ext uri="{FF2B5EF4-FFF2-40B4-BE49-F238E27FC236}">
                <a16:creationId xmlns:a16="http://schemas.microsoft.com/office/drawing/2014/main" id="{0132CF58-5A70-8BC2-3ABC-544EF31D1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609600"/>
            <a:ext cx="4135120" cy="5943600"/>
          </a:xfrm>
          <a:prstGeom prst="rect">
            <a:avLst/>
          </a:prstGeom>
        </p:spPr>
      </p:pic>
    </p:spTree>
    <p:extLst>
      <p:ext uri="{BB962C8B-B14F-4D97-AF65-F5344CB8AC3E}">
        <p14:creationId xmlns:p14="http://schemas.microsoft.com/office/powerpoint/2010/main" val="30730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latin typeface="Aharoni" panose="02010803020104030203" pitchFamily="2" charset="-79"/>
                <a:cs typeface="Aharoni" panose="02010803020104030203" pitchFamily="2" charset="-79"/>
              </a:rPr>
              <a:t>Early</a:t>
            </a:r>
            <a:r>
              <a:rPr lang="fi-FI" dirty="0">
                <a:latin typeface="Aharoni" panose="02010803020104030203" pitchFamily="2" charset="-79"/>
                <a:cs typeface="Aharoni" panose="02010803020104030203" pitchFamily="2" charset="-79"/>
              </a:rPr>
              <a:t> </a:t>
            </a:r>
            <a:r>
              <a:rPr lang="fi-FI" dirty="0" err="1">
                <a:latin typeface="Aharoni" panose="02010803020104030203" pitchFamily="2" charset="-79"/>
                <a:cs typeface="Aharoni" panose="02010803020104030203" pitchFamily="2" charset="-79"/>
              </a:rPr>
              <a:t>Modern</a:t>
            </a:r>
            <a:r>
              <a:rPr lang="fi-FI" dirty="0">
                <a:latin typeface="Aharoni" panose="02010803020104030203" pitchFamily="2" charset="-79"/>
                <a:cs typeface="Aharoni" panose="02010803020104030203" pitchFamily="2" charset="-79"/>
              </a:rPr>
              <a:t> English</a:t>
            </a:r>
            <a:endParaRPr lang="fi-FI" dirty="0"/>
          </a:p>
        </p:txBody>
      </p:sp>
      <p:sp>
        <p:nvSpPr>
          <p:cNvPr id="3" name="Sisällön paikkamerkki 2"/>
          <p:cNvSpPr>
            <a:spLocks noGrp="1"/>
          </p:cNvSpPr>
          <p:nvPr>
            <p:ph idx="1"/>
          </p:nvPr>
        </p:nvSpPr>
        <p:spPr/>
        <p:txBody>
          <a:bodyPr/>
          <a:lstStyle/>
          <a:p>
            <a:r>
              <a:rPr lang="en-US" dirty="0"/>
              <a:t> </a:t>
            </a:r>
            <a:r>
              <a:rPr lang="en-US" sz="3200" dirty="0">
                <a:hlinkClick r:id="rId2" tooltip="Modern English"/>
              </a:rPr>
              <a:t>Modern English</a:t>
            </a:r>
            <a:r>
              <a:rPr lang="en-US" sz="3200" dirty="0"/>
              <a:t> is often dated from the </a:t>
            </a:r>
            <a:r>
              <a:rPr lang="en-US" sz="3200" dirty="0">
                <a:hlinkClick r:id="rId3" tooltip="Great Vowel Shift"/>
              </a:rPr>
              <a:t>Great Vowel Shift</a:t>
            </a:r>
            <a:r>
              <a:rPr lang="en-US" sz="3200" dirty="0"/>
              <a:t>, which took place mainly during the 15th century. </a:t>
            </a:r>
          </a:p>
          <a:p>
            <a:r>
              <a:rPr lang="en-US" sz="2800" dirty="0"/>
              <a:t>The </a:t>
            </a:r>
            <a:r>
              <a:rPr lang="en-US" sz="2800" b="1" dirty="0"/>
              <a:t>pronunciation</a:t>
            </a:r>
            <a:r>
              <a:rPr lang="en-US" sz="2800" dirty="0"/>
              <a:t> </a:t>
            </a:r>
            <a:r>
              <a:rPr lang="en-US" sz="3200" dirty="0"/>
              <a:t>of all Middle English </a:t>
            </a:r>
            <a:r>
              <a:rPr lang="en-US" sz="3200" dirty="0">
                <a:hlinkClick r:id="rId4" tooltip="Vowel length"/>
              </a:rPr>
              <a:t>long vowels</a:t>
            </a:r>
            <a:r>
              <a:rPr lang="en-US" sz="3200" dirty="0"/>
              <a:t> was changed. Some consonant sounds changed as well.</a:t>
            </a:r>
          </a:p>
          <a:p>
            <a:r>
              <a:rPr lang="en-US" sz="3200" dirty="0"/>
              <a:t>The </a:t>
            </a:r>
            <a:r>
              <a:rPr lang="en-US" sz="2800" b="1" dirty="0"/>
              <a:t>spelling</a:t>
            </a:r>
            <a:r>
              <a:rPr lang="en-US" sz="3200" dirty="0"/>
              <a:t> of words changed much less, partly because the invention of printing press and standardization of written language. </a:t>
            </a:r>
          </a:p>
          <a:p>
            <a:endParaRPr lang="fi-FI" sz="2600" dirty="0"/>
          </a:p>
        </p:txBody>
      </p:sp>
    </p:spTree>
    <p:extLst>
      <p:ext uri="{BB962C8B-B14F-4D97-AF65-F5344CB8AC3E}">
        <p14:creationId xmlns:p14="http://schemas.microsoft.com/office/powerpoint/2010/main" val="264609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02BD6F-0190-BBD2-4AC5-AC0F11591025}"/>
              </a:ext>
            </a:extLst>
          </p:cNvPr>
          <p:cNvSpPr>
            <a:spLocks noGrp="1"/>
          </p:cNvSpPr>
          <p:nvPr>
            <p:ph type="title"/>
          </p:nvPr>
        </p:nvSpPr>
        <p:spPr>
          <a:xfrm>
            <a:off x="1142999" y="1097279"/>
            <a:ext cx="8085083" cy="605397"/>
          </a:xfrm>
        </p:spPr>
        <p:txBody>
          <a:bodyPr>
            <a:normAutofit fontScale="90000"/>
          </a:bodyPr>
          <a:lstStyle/>
          <a:p>
            <a:r>
              <a:rPr lang="fi-FI" dirty="0" err="1"/>
              <a:t>The</a:t>
            </a:r>
            <a:r>
              <a:rPr lang="fi-FI" dirty="0"/>
              <a:t> Great </a:t>
            </a:r>
            <a:r>
              <a:rPr lang="fi-FI" dirty="0" err="1"/>
              <a:t>Vowel</a:t>
            </a:r>
            <a:r>
              <a:rPr lang="fi-FI" dirty="0"/>
              <a:t> Shift</a:t>
            </a:r>
          </a:p>
        </p:txBody>
      </p:sp>
      <p:pic>
        <p:nvPicPr>
          <p:cNvPr id="9" name="Sisällön paikkamerkki 8" descr="Kuva, joka sisältää kohteen teksti, Fontti, numero, kuitti&#10;&#10;Kuvaus luotu automaattisesti">
            <a:extLst>
              <a:ext uri="{FF2B5EF4-FFF2-40B4-BE49-F238E27FC236}">
                <a16:creationId xmlns:a16="http://schemas.microsoft.com/office/drawing/2014/main" id="{A27AB754-B5C2-7409-4792-546CA78C08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0897" y="2667000"/>
            <a:ext cx="5058103" cy="2819400"/>
          </a:xfrm>
        </p:spPr>
      </p:pic>
      <p:sp>
        <p:nvSpPr>
          <p:cNvPr id="15" name="Tekstin paikkamerkki 14">
            <a:extLst>
              <a:ext uri="{FF2B5EF4-FFF2-40B4-BE49-F238E27FC236}">
                <a16:creationId xmlns:a16="http://schemas.microsoft.com/office/drawing/2014/main" id="{7932E753-8F82-6616-5867-76E9C4B4FDD7}"/>
              </a:ext>
            </a:extLst>
          </p:cNvPr>
          <p:cNvSpPr>
            <a:spLocks noGrp="1"/>
          </p:cNvSpPr>
          <p:nvPr>
            <p:ph type="body" sz="half" idx="2"/>
          </p:nvPr>
        </p:nvSpPr>
        <p:spPr>
          <a:xfrm>
            <a:off x="1143000" y="1702675"/>
            <a:ext cx="4648200" cy="4412989"/>
          </a:xfrm>
        </p:spPr>
        <p:txBody>
          <a:bodyPr>
            <a:normAutofit fontScale="85000" lnSpcReduction="10000"/>
          </a:bodyPr>
          <a:lstStyle/>
          <a:p>
            <a:pPr algn="l"/>
            <a:r>
              <a:rPr lang="en-US" b="0" i="0" dirty="0">
                <a:solidFill>
                  <a:srgbClr val="1E1E1E"/>
                </a:solidFill>
                <a:effectLst/>
                <a:latin typeface="book antiqua" panose="02040602050305030304" pitchFamily="18" charset="0"/>
              </a:rPr>
              <a:t>The main difference between Chaucer's language and our own is in the pronunciation of </a:t>
            </a:r>
            <a:r>
              <a:rPr lang="en-US" b="1" i="0" dirty="0">
                <a:solidFill>
                  <a:srgbClr val="1E1E1E"/>
                </a:solidFill>
                <a:effectLst/>
                <a:latin typeface="book antiqua" panose="02040602050305030304" pitchFamily="18" charset="0"/>
              </a:rPr>
              <a:t>the "long" vowels</a:t>
            </a:r>
            <a:r>
              <a:rPr lang="en-US" b="0" i="0" dirty="0">
                <a:solidFill>
                  <a:srgbClr val="1E1E1E"/>
                </a:solidFill>
                <a:effectLst/>
                <a:latin typeface="book antiqua" panose="02040602050305030304" pitchFamily="18" charset="0"/>
              </a:rPr>
              <a:t>. The consonants remain generally the same, and the short vowels are very similar in Middle and Modern English. But the "long" vowels are regularly and strikingly different. This is due to what is called The Great Vowel Shift.</a:t>
            </a:r>
            <a:endParaRPr lang="en-US" b="0" i="0" dirty="0">
              <a:solidFill>
                <a:srgbClr val="1E1E1E"/>
              </a:solidFill>
              <a:effectLst/>
              <a:latin typeface="Arial" panose="020B0604020202020204" pitchFamily="34" charset="0"/>
            </a:endParaRPr>
          </a:p>
          <a:p>
            <a:pPr algn="l"/>
            <a:r>
              <a:rPr lang="en-US" b="0" i="0" dirty="0">
                <a:solidFill>
                  <a:srgbClr val="1E1E1E"/>
                </a:solidFill>
                <a:effectLst/>
                <a:latin typeface="book antiqua" panose="02040602050305030304" pitchFamily="18" charset="0"/>
              </a:rPr>
              <a:t>Old and Middle English were written in the Latin alphabet and the vowels were represented by the letters assigned to the sounds in Latin. For example, Middle English "long e" in Chaucer's "sheep" had the value of Latin "e" (and sounded like Modern English "shape" [/e/] in the International Phonetic Alphabet [IPA]). </a:t>
            </a:r>
          </a:p>
          <a:p>
            <a:pPr algn="l"/>
            <a:r>
              <a:rPr lang="en-US" b="0" i="0" dirty="0">
                <a:solidFill>
                  <a:srgbClr val="1E1E1E"/>
                </a:solidFill>
                <a:effectLst/>
                <a:latin typeface="book antiqua" panose="02040602050305030304" pitchFamily="18" charset="0"/>
              </a:rPr>
              <a:t>The Great Vowels Shift changed all that; by the end of the sixteenth century the "e" in "sheep" sounded like that in Modern English "sheep" or "meet" [IPA /</a:t>
            </a:r>
            <a:r>
              <a:rPr lang="en-US" b="0" i="0" dirty="0" err="1">
                <a:solidFill>
                  <a:srgbClr val="1E1E1E"/>
                </a:solidFill>
                <a:effectLst/>
                <a:latin typeface="book antiqua" panose="02040602050305030304" pitchFamily="18" charset="0"/>
              </a:rPr>
              <a:t>i</a:t>
            </a:r>
            <a:r>
              <a:rPr lang="en-US" b="0" i="0" dirty="0">
                <a:solidFill>
                  <a:srgbClr val="1E1E1E"/>
                </a:solidFill>
                <a:effectLst/>
                <a:latin typeface="book antiqua" panose="02040602050305030304" pitchFamily="18" charset="0"/>
              </a:rPr>
              <a:t>/]. To many it seemed that the pronunciation of English had moved so far from its visual form that a new alphabet was needed, and in the </a:t>
            </a:r>
            <a:r>
              <a:rPr lang="en-US" dirty="0">
                <a:solidFill>
                  <a:srgbClr val="1E1E1E"/>
                </a:solidFill>
                <a:latin typeface="book antiqua" panose="02040602050305030304" pitchFamily="18" charset="0"/>
              </a:rPr>
              <a:t>16</a:t>
            </a:r>
            <a:r>
              <a:rPr lang="en-US" b="0" i="0" dirty="0">
                <a:solidFill>
                  <a:srgbClr val="1E1E1E"/>
                </a:solidFill>
                <a:effectLst/>
                <a:latin typeface="book antiqua" panose="02040602050305030304" pitchFamily="18" charset="0"/>
              </a:rPr>
              <a:t>th century we have the first attempts to "reform" English spellings, a movement still active today.</a:t>
            </a:r>
            <a:endParaRPr lang="en-US" b="0" i="0" dirty="0">
              <a:solidFill>
                <a:srgbClr val="1E1E1E"/>
              </a:solidFill>
              <a:effectLst/>
              <a:latin typeface="Arial" panose="020B0604020202020204" pitchFamily="34" charset="0"/>
            </a:endParaRPr>
          </a:p>
          <a:p>
            <a:endParaRPr lang="fi-FI" dirty="0"/>
          </a:p>
        </p:txBody>
      </p:sp>
    </p:spTree>
    <p:extLst>
      <p:ext uri="{BB962C8B-B14F-4D97-AF65-F5344CB8AC3E}">
        <p14:creationId xmlns:p14="http://schemas.microsoft.com/office/powerpoint/2010/main" val="111169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929103"/>
          </a:xfrm>
        </p:spPr>
        <p:txBody>
          <a:bodyPr/>
          <a:lstStyle/>
          <a:p>
            <a:r>
              <a:rPr lang="fi-FI" dirty="0" err="1">
                <a:latin typeface="Aharoni" panose="02010803020104030203" pitchFamily="2" charset="-79"/>
                <a:cs typeface="Aharoni" panose="02010803020104030203" pitchFamily="2" charset="-79"/>
              </a:rPr>
              <a:t>Modern</a:t>
            </a:r>
            <a:r>
              <a:rPr lang="fi-FI" dirty="0">
                <a:latin typeface="Aharoni" panose="02010803020104030203" pitchFamily="2" charset="-79"/>
                <a:cs typeface="Aharoni" panose="02010803020104030203" pitchFamily="2" charset="-79"/>
              </a:rPr>
              <a:t> English</a:t>
            </a:r>
          </a:p>
        </p:txBody>
      </p:sp>
      <p:sp>
        <p:nvSpPr>
          <p:cNvPr id="3" name="Sisällön paikkamerkki 2"/>
          <p:cNvSpPr>
            <a:spLocks noGrp="1"/>
          </p:cNvSpPr>
          <p:nvPr>
            <p:ph idx="1"/>
          </p:nvPr>
        </p:nvSpPr>
        <p:spPr>
          <a:xfrm>
            <a:off x="838200" y="1294228"/>
            <a:ext cx="10515600" cy="4882735"/>
          </a:xfrm>
        </p:spPr>
        <p:txBody>
          <a:bodyPr/>
          <a:lstStyle/>
          <a:p>
            <a:r>
              <a:rPr lang="en-US" sz="2800" dirty="0"/>
              <a:t>The first authoritative and full-featured English dictionary, the </a:t>
            </a:r>
            <a:r>
              <a:rPr lang="en-US" sz="2800" i="1" dirty="0">
                <a:hlinkClick r:id="rId2" tooltip="Dictionary of the English Language"/>
              </a:rPr>
              <a:t>Dictionary of the English Language</a:t>
            </a:r>
            <a:r>
              <a:rPr lang="en-US" sz="2800" dirty="0"/>
              <a:t>, was published by </a:t>
            </a:r>
            <a:r>
              <a:rPr lang="en-US" sz="2800" dirty="0">
                <a:hlinkClick r:id="rId3" tooltip="Samuel Johnson"/>
              </a:rPr>
              <a:t>Samuel Johnson</a:t>
            </a:r>
            <a:r>
              <a:rPr lang="en-US" sz="2800" dirty="0"/>
              <a:t> in 1755. The dictionary had a big role in standardizing both English spelling and word usage. </a:t>
            </a:r>
          </a:p>
          <a:p>
            <a:r>
              <a:rPr lang="en-US" sz="2800" dirty="0"/>
              <a:t>Early Modern English and Late Modern English differ essentially in vocabulary. Late Modern English has many more words.</a:t>
            </a:r>
          </a:p>
          <a:p>
            <a:r>
              <a:rPr lang="en-US" sz="2800" dirty="0"/>
              <a:t>Colonial times helped to spread English all over the world and created different local variants of the language.</a:t>
            </a:r>
          </a:p>
          <a:p>
            <a:r>
              <a:rPr lang="en-US" sz="2800" dirty="0"/>
              <a:t>International connections along with new inventions and influences have continued to change the language.</a:t>
            </a:r>
          </a:p>
          <a:p>
            <a:endParaRPr lang="fi-FI" dirty="0"/>
          </a:p>
        </p:txBody>
      </p:sp>
    </p:spTree>
    <p:extLst>
      <p:ext uri="{BB962C8B-B14F-4D97-AF65-F5344CB8AC3E}">
        <p14:creationId xmlns:p14="http://schemas.microsoft.com/office/powerpoint/2010/main" val="407911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erusta">
  <a:themeElements>
    <a:clrScheme name="Perusta">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erusta">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erusta">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TM03457444[[fn=Perusta]]</Template>
  <TotalTime>783</TotalTime>
  <Words>1110</Words>
  <Application>Microsoft Office PowerPoint</Application>
  <PresentationFormat>Laajakuva</PresentationFormat>
  <Paragraphs>47</Paragraphs>
  <Slides>10</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10</vt:i4>
      </vt:variant>
    </vt:vector>
  </HeadingPairs>
  <TitlesOfParts>
    <vt:vector size="17" baseType="lpstr">
      <vt:lpstr>Aharoni</vt:lpstr>
      <vt:lpstr>Arial</vt:lpstr>
      <vt:lpstr>book antiqua</vt:lpstr>
      <vt:lpstr>Corbel</vt:lpstr>
      <vt:lpstr>Georgia</vt:lpstr>
      <vt:lpstr>Old English Text MT</vt:lpstr>
      <vt:lpstr>Perusta</vt:lpstr>
      <vt:lpstr>Early History and Roman Rule</vt:lpstr>
      <vt:lpstr>Old English</vt:lpstr>
      <vt:lpstr>Beowulf</vt:lpstr>
      <vt:lpstr>Viking Invasion</vt:lpstr>
      <vt:lpstr>Norman Conquest</vt:lpstr>
      <vt:lpstr>Middle English</vt:lpstr>
      <vt:lpstr>Early Modern English</vt:lpstr>
      <vt:lpstr>The Great Vowel Shift</vt:lpstr>
      <vt:lpstr>Modern English</vt:lpstr>
      <vt:lpstr> Esitelmä / Diaesitys </vt:lpstr>
    </vt:vector>
  </TitlesOfParts>
  <Company>Vieremän kunta (Sivp)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English</dc:title>
  <dc:creator>Korhonen Petri Juho Tapani</dc:creator>
  <cp:lastModifiedBy>Korhonen Petri</cp:lastModifiedBy>
  <cp:revision>16</cp:revision>
  <dcterms:created xsi:type="dcterms:W3CDTF">2020-09-25T07:00:26Z</dcterms:created>
  <dcterms:modified xsi:type="dcterms:W3CDTF">2024-09-23T20:31:16Z</dcterms:modified>
</cp:coreProperties>
</file>