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304" r:id="rId3"/>
    <p:sldId id="305" r:id="rId4"/>
    <p:sldId id="262" r:id="rId5"/>
    <p:sldId id="297" r:id="rId6"/>
    <p:sldId id="266" r:id="rId7"/>
    <p:sldId id="257" r:id="rId8"/>
    <p:sldId id="278" r:id="rId9"/>
    <p:sldId id="298" r:id="rId10"/>
    <p:sldId id="258" r:id="rId11"/>
    <p:sldId id="259" r:id="rId12"/>
    <p:sldId id="287" r:id="rId13"/>
    <p:sldId id="288" r:id="rId14"/>
    <p:sldId id="260" r:id="rId15"/>
    <p:sldId id="303" r:id="rId16"/>
    <p:sldId id="300" r:id="rId17"/>
    <p:sldId id="271" r:id="rId18"/>
    <p:sldId id="272" r:id="rId19"/>
    <p:sldId id="273" r:id="rId20"/>
    <p:sldId id="274" r:id="rId21"/>
    <p:sldId id="275" r:id="rId22"/>
    <p:sldId id="276" r:id="rId23"/>
    <p:sldId id="269" r:id="rId24"/>
    <p:sldId id="292" r:id="rId25"/>
    <p:sldId id="280" r:id="rId26"/>
    <p:sldId id="281" r:id="rId27"/>
    <p:sldId id="277" r:id="rId28"/>
    <p:sldId id="289" r:id="rId29"/>
    <p:sldId id="290" r:id="rId30"/>
  </p:sldIdLst>
  <p:sldSz cx="9144000" cy="6858000" type="screen4x3"/>
  <p:notesSz cx="6858000" cy="9144000"/>
  <p:custShowLst>
    <p:custShow name="Mukautettu diaesitys 1" id="0">
      <p:sldLst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  <p:sld r:id="rId2"/>
      </p:sldLst>
    </p:custShow>
  </p:custShow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custShow id="0"/>
    <p:penClr>
      <a:srgbClr val="FF0000"/>
    </p:penClr>
  </p:showPr>
  <p:clrMru>
    <a:srgbClr val="DEA900"/>
    <a:srgbClr val="78B8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597A7-C86C-4117-84DA-3DA322A6EBA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CC6A63D-B2BF-46B2-95AF-1177D766632C}">
      <dgm:prSet phldrT="[Teksti]"/>
      <dgm:spPr/>
      <dgm:t>
        <a:bodyPr/>
        <a:lstStyle/>
        <a:p>
          <a:r>
            <a:rPr lang="fi-FI"/>
            <a:t>Koulun vanhempaintoimija</a:t>
          </a:r>
        </a:p>
      </dgm:t>
    </dgm:pt>
    <dgm:pt modelId="{FEF53E8E-A34A-449F-8082-1BD962293E25}" type="parTrans" cxnId="{C11918EE-2509-4974-864B-1E7A2AB104E6}">
      <dgm:prSet/>
      <dgm:spPr/>
      <dgm:t>
        <a:bodyPr/>
        <a:lstStyle/>
        <a:p>
          <a:endParaRPr lang="fi-FI"/>
        </a:p>
      </dgm:t>
    </dgm:pt>
    <dgm:pt modelId="{6FB121E8-1C28-4428-A61F-9E86C71F9800}" type="sibTrans" cxnId="{C11918EE-2509-4974-864B-1E7A2AB104E6}">
      <dgm:prSet/>
      <dgm:spPr/>
      <dgm:t>
        <a:bodyPr/>
        <a:lstStyle/>
        <a:p>
          <a:endParaRPr lang="fi-FI"/>
        </a:p>
      </dgm:t>
    </dgm:pt>
    <dgm:pt modelId="{F9C01ED9-1E3E-4144-8FB9-FA188A5799A5}">
      <dgm:prSet phldrT="[Teksti]"/>
      <dgm:spPr/>
      <dgm:t>
        <a:bodyPr/>
        <a:lstStyle/>
        <a:p>
          <a:r>
            <a:rPr lang="fi-FI"/>
            <a:t>Luokkien vanhempaintiimit </a:t>
          </a:r>
        </a:p>
        <a:p>
          <a:r>
            <a:rPr lang="fi-FI"/>
            <a:t>1-9 luokat</a:t>
          </a:r>
        </a:p>
      </dgm:t>
    </dgm:pt>
    <dgm:pt modelId="{B4DC690B-60D6-4576-BF35-97859FF85E8E}" type="parTrans" cxnId="{E11AEF42-988E-4D9B-82DD-EA57C7C3C759}">
      <dgm:prSet/>
      <dgm:spPr/>
      <dgm:t>
        <a:bodyPr/>
        <a:lstStyle/>
        <a:p>
          <a:endParaRPr lang="fi-FI"/>
        </a:p>
      </dgm:t>
    </dgm:pt>
    <dgm:pt modelId="{3A781E01-9F25-4AFF-867D-4E82295E04C6}" type="sibTrans" cxnId="{E11AEF42-988E-4D9B-82DD-EA57C7C3C759}">
      <dgm:prSet/>
      <dgm:spPr/>
      <dgm:t>
        <a:bodyPr/>
        <a:lstStyle/>
        <a:p>
          <a:endParaRPr lang="fi-FI"/>
        </a:p>
      </dgm:t>
    </dgm:pt>
    <dgm:pt modelId="{CCF8377B-F97E-4065-B79D-91EFBCB225C1}">
      <dgm:prSet phldrT="[Teksti]"/>
      <dgm:spPr/>
      <dgm:t>
        <a:bodyPr/>
        <a:lstStyle/>
        <a:p>
          <a:r>
            <a:rPr lang="fi-FI"/>
            <a:t>Yhdessä liikkuen ja lukien epulle -aloitus koulun alkaessa</a:t>
          </a:r>
        </a:p>
      </dgm:t>
    </dgm:pt>
    <dgm:pt modelId="{41C1CE7D-927E-4DD4-B760-867DF7CCA90D}" type="parTrans" cxnId="{2834CDCC-7379-4A3F-B7D6-252B67266CB5}">
      <dgm:prSet/>
      <dgm:spPr/>
      <dgm:t>
        <a:bodyPr/>
        <a:lstStyle/>
        <a:p>
          <a:endParaRPr lang="fi-FI"/>
        </a:p>
      </dgm:t>
    </dgm:pt>
    <dgm:pt modelId="{D45BD841-3BE5-45CE-A761-FA80C1919992}" type="sibTrans" cxnId="{2834CDCC-7379-4A3F-B7D6-252B67266CB5}">
      <dgm:prSet/>
      <dgm:spPr/>
      <dgm:t>
        <a:bodyPr/>
        <a:lstStyle/>
        <a:p>
          <a:endParaRPr lang="fi-FI"/>
        </a:p>
      </dgm:t>
    </dgm:pt>
    <dgm:pt modelId="{1DE34648-EFB9-4D95-9DCF-D7F27E9C9F58}" type="pres">
      <dgm:prSet presAssocID="{AB8597A7-C86C-4117-84DA-3DA322A6EB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81451C6-8B34-4DBD-9FE6-617B1C3FF557}" type="pres">
      <dgm:prSet presAssocID="{6CC6A63D-B2BF-46B2-95AF-1177D76663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45358B-1C08-4D73-99D9-B3A2CAB39BE3}" type="pres">
      <dgm:prSet presAssocID="{6FB121E8-1C28-4428-A61F-9E86C71F9800}" presName="sibTrans" presStyleLbl="sibTrans2D1" presStyleIdx="0" presStyleCnt="3"/>
      <dgm:spPr/>
      <dgm:t>
        <a:bodyPr/>
        <a:lstStyle/>
        <a:p>
          <a:endParaRPr lang="fi-FI"/>
        </a:p>
      </dgm:t>
    </dgm:pt>
    <dgm:pt modelId="{39B6F2F0-F6B3-4C01-A69A-A46D909EA6F0}" type="pres">
      <dgm:prSet presAssocID="{6FB121E8-1C28-4428-A61F-9E86C71F9800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013D13D2-8983-44F9-BEAF-54A04BED8F77}" type="pres">
      <dgm:prSet presAssocID="{F9C01ED9-1E3E-4144-8FB9-FA188A5799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2F56C98-0614-42A0-834A-D37EF1A864E4}" type="pres">
      <dgm:prSet presAssocID="{3A781E01-9F25-4AFF-867D-4E82295E04C6}" presName="sibTrans" presStyleLbl="sibTrans2D1" presStyleIdx="1" presStyleCnt="3"/>
      <dgm:spPr/>
      <dgm:t>
        <a:bodyPr/>
        <a:lstStyle/>
        <a:p>
          <a:endParaRPr lang="fi-FI"/>
        </a:p>
      </dgm:t>
    </dgm:pt>
    <dgm:pt modelId="{0BD07680-1E8F-4CF2-9ADA-CD6378797412}" type="pres">
      <dgm:prSet presAssocID="{3A781E01-9F25-4AFF-867D-4E82295E04C6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08638702-2F45-4828-8D62-34DD7AFB2AB4}" type="pres">
      <dgm:prSet presAssocID="{CCF8377B-F97E-4065-B79D-91EFBCB225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F71B4E2-9529-4AC6-B5A3-DD464B6C7A9D}" type="pres">
      <dgm:prSet presAssocID="{D45BD841-3BE5-45CE-A761-FA80C1919992}" presName="sibTrans" presStyleLbl="sibTrans2D1" presStyleIdx="2" presStyleCnt="3"/>
      <dgm:spPr/>
      <dgm:t>
        <a:bodyPr/>
        <a:lstStyle/>
        <a:p>
          <a:endParaRPr lang="fi-FI"/>
        </a:p>
      </dgm:t>
    </dgm:pt>
    <dgm:pt modelId="{24E64230-79F5-452F-9D85-2E48815F5F3F}" type="pres">
      <dgm:prSet presAssocID="{D45BD841-3BE5-45CE-A761-FA80C1919992}" presName="connectorText" presStyleLbl="sibTrans2D1" presStyleIdx="2" presStyleCnt="3"/>
      <dgm:spPr/>
      <dgm:t>
        <a:bodyPr/>
        <a:lstStyle/>
        <a:p>
          <a:endParaRPr lang="fi-FI"/>
        </a:p>
      </dgm:t>
    </dgm:pt>
  </dgm:ptLst>
  <dgm:cxnLst>
    <dgm:cxn modelId="{D89A330F-0B31-4192-9EE0-F92FE3A7BE9B}" type="presOf" srcId="{3A781E01-9F25-4AFF-867D-4E82295E04C6}" destId="{82F56C98-0614-42A0-834A-D37EF1A864E4}" srcOrd="0" destOrd="0" presId="urn:microsoft.com/office/officeart/2005/8/layout/cycle7"/>
    <dgm:cxn modelId="{AAEC1384-8125-43DC-8C52-681C0751CFC0}" type="presOf" srcId="{AB8597A7-C86C-4117-84DA-3DA322A6EBA9}" destId="{1DE34648-EFB9-4D95-9DCF-D7F27E9C9F58}" srcOrd="0" destOrd="0" presId="urn:microsoft.com/office/officeart/2005/8/layout/cycle7"/>
    <dgm:cxn modelId="{1F812CDD-8178-4E2E-BF97-A03A3B758218}" type="presOf" srcId="{6FB121E8-1C28-4428-A61F-9E86C71F9800}" destId="{5A45358B-1C08-4D73-99D9-B3A2CAB39BE3}" srcOrd="0" destOrd="0" presId="urn:microsoft.com/office/officeart/2005/8/layout/cycle7"/>
    <dgm:cxn modelId="{E11AEF42-988E-4D9B-82DD-EA57C7C3C759}" srcId="{AB8597A7-C86C-4117-84DA-3DA322A6EBA9}" destId="{F9C01ED9-1E3E-4144-8FB9-FA188A5799A5}" srcOrd="1" destOrd="0" parTransId="{B4DC690B-60D6-4576-BF35-97859FF85E8E}" sibTransId="{3A781E01-9F25-4AFF-867D-4E82295E04C6}"/>
    <dgm:cxn modelId="{B4609DFE-BB53-4367-A581-1439F2F83367}" type="presOf" srcId="{6CC6A63D-B2BF-46B2-95AF-1177D766632C}" destId="{D81451C6-8B34-4DBD-9FE6-617B1C3FF557}" srcOrd="0" destOrd="0" presId="urn:microsoft.com/office/officeart/2005/8/layout/cycle7"/>
    <dgm:cxn modelId="{397897B5-509D-4BBB-989F-7B73449D44A4}" type="presOf" srcId="{D45BD841-3BE5-45CE-A761-FA80C1919992}" destId="{2F71B4E2-9529-4AC6-B5A3-DD464B6C7A9D}" srcOrd="0" destOrd="0" presId="urn:microsoft.com/office/officeart/2005/8/layout/cycle7"/>
    <dgm:cxn modelId="{4FB94A6B-2A0F-46FE-BE6A-81A49C57E9AB}" type="presOf" srcId="{3A781E01-9F25-4AFF-867D-4E82295E04C6}" destId="{0BD07680-1E8F-4CF2-9ADA-CD6378797412}" srcOrd="1" destOrd="0" presId="urn:microsoft.com/office/officeart/2005/8/layout/cycle7"/>
    <dgm:cxn modelId="{47EB7FF8-FA10-4DE4-9AB8-C3FC945FBB72}" type="presOf" srcId="{CCF8377B-F97E-4065-B79D-91EFBCB225C1}" destId="{08638702-2F45-4828-8D62-34DD7AFB2AB4}" srcOrd="0" destOrd="0" presId="urn:microsoft.com/office/officeart/2005/8/layout/cycle7"/>
    <dgm:cxn modelId="{EDD7F6C0-D28F-4918-9D1D-269548F88285}" type="presOf" srcId="{6FB121E8-1C28-4428-A61F-9E86C71F9800}" destId="{39B6F2F0-F6B3-4C01-A69A-A46D909EA6F0}" srcOrd="1" destOrd="0" presId="urn:microsoft.com/office/officeart/2005/8/layout/cycle7"/>
    <dgm:cxn modelId="{FB034CD0-FE94-414F-B43A-6217803393A0}" type="presOf" srcId="{D45BD841-3BE5-45CE-A761-FA80C1919992}" destId="{24E64230-79F5-452F-9D85-2E48815F5F3F}" srcOrd="1" destOrd="0" presId="urn:microsoft.com/office/officeart/2005/8/layout/cycle7"/>
    <dgm:cxn modelId="{C11918EE-2509-4974-864B-1E7A2AB104E6}" srcId="{AB8597A7-C86C-4117-84DA-3DA322A6EBA9}" destId="{6CC6A63D-B2BF-46B2-95AF-1177D766632C}" srcOrd="0" destOrd="0" parTransId="{FEF53E8E-A34A-449F-8082-1BD962293E25}" sibTransId="{6FB121E8-1C28-4428-A61F-9E86C71F9800}"/>
    <dgm:cxn modelId="{2834CDCC-7379-4A3F-B7D6-252B67266CB5}" srcId="{AB8597A7-C86C-4117-84DA-3DA322A6EBA9}" destId="{CCF8377B-F97E-4065-B79D-91EFBCB225C1}" srcOrd="2" destOrd="0" parTransId="{41C1CE7D-927E-4DD4-B760-867DF7CCA90D}" sibTransId="{D45BD841-3BE5-45CE-A761-FA80C1919992}"/>
    <dgm:cxn modelId="{40B6D318-2949-46BA-B354-45137023CE9D}" type="presOf" srcId="{F9C01ED9-1E3E-4144-8FB9-FA188A5799A5}" destId="{013D13D2-8983-44F9-BEAF-54A04BED8F77}" srcOrd="0" destOrd="0" presId="urn:microsoft.com/office/officeart/2005/8/layout/cycle7"/>
    <dgm:cxn modelId="{DD6CB444-DC45-433C-BAC7-B4441E964732}" type="presParOf" srcId="{1DE34648-EFB9-4D95-9DCF-D7F27E9C9F58}" destId="{D81451C6-8B34-4DBD-9FE6-617B1C3FF557}" srcOrd="0" destOrd="0" presId="urn:microsoft.com/office/officeart/2005/8/layout/cycle7"/>
    <dgm:cxn modelId="{7460F567-55AF-4963-BB64-4911457BA894}" type="presParOf" srcId="{1DE34648-EFB9-4D95-9DCF-D7F27E9C9F58}" destId="{5A45358B-1C08-4D73-99D9-B3A2CAB39BE3}" srcOrd="1" destOrd="0" presId="urn:microsoft.com/office/officeart/2005/8/layout/cycle7"/>
    <dgm:cxn modelId="{FFC8A69E-E27B-406F-9C2D-09CEC31B9E43}" type="presParOf" srcId="{5A45358B-1C08-4D73-99D9-B3A2CAB39BE3}" destId="{39B6F2F0-F6B3-4C01-A69A-A46D909EA6F0}" srcOrd="0" destOrd="0" presId="urn:microsoft.com/office/officeart/2005/8/layout/cycle7"/>
    <dgm:cxn modelId="{B1D61DA2-7A66-4448-82EA-AB449F7BCD4D}" type="presParOf" srcId="{1DE34648-EFB9-4D95-9DCF-D7F27E9C9F58}" destId="{013D13D2-8983-44F9-BEAF-54A04BED8F77}" srcOrd="2" destOrd="0" presId="urn:microsoft.com/office/officeart/2005/8/layout/cycle7"/>
    <dgm:cxn modelId="{895DB21E-3AB3-4D06-8C08-E0B61D82C7CE}" type="presParOf" srcId="{1DE34648-EFB9-4D95-9DCF-D7F27E9C9F58}" destId="{82F56C98-0614-42A0-834A-D37EF1A864E4}" srcOrd="3" destOrd="0" presId="urn:microsoft.com/office/officeart/2005/8/layout/cycle7"/>
    <dgm:cxn modelId="{D3E8FE6B-8623-46F4-86ED-7C356324A033}" type="presParOf" srcId="{82F56C98-0614-42A0-834A-D37EF1A864E4}" destId="{0BD07680-1E8F-4CF2-9ADA-CD6378797412}" srcOrd="0" destOrd="0" presId="urn:microsoft.com/office/officeart/2005/8/layout/cycle7"/>
    <dgm:cxn modelId="{69662E2A-BCCF-425C-A6AA-03C1DE223879}" type="presParOf" srcId="{1DE34648-EFB9-4D95-9DCF-D7F27E9C9F58}" destId="{08638702-2F45-4828-8D62-34DD7AFB2AB4}" srcOrd="4" destOrd="0" presId="urn:microsoft.com/office/officeart/2005/8/layout/cycle7"/>
    <dgm:cxn modelId="{BC9E4687-A474-40D8-AB59-BB621A47E623}" type="presParOf" srcId="{1DE34648-EFB9-4D95-9DCF-D7F27E9C9F58}" destId="{2F71B4E2-9529-4AC6-B5A3-DD464B6C7A9D}" srcOrd="5" destOrd="0" presId="urn:microsoft.com/office/officeart/2005/8/layout/cycle7"/>
    <dgm:cxn modelId="{2BE64E9B-2710-4FB8-94EE-FE81C56DD118}" type="presParOf" srcId="{2F71B4E2-9529-4AC6-B5A3-DD464B6C7A9D}" destId="{24E64230-79F5-452F-9D85-2E48815F5F3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1451C6-8B34-4DBD-9FE6-617B1C3FF557}">
      <dsp:nvSpPr>
        <dsp:cNvPr id="0" name=""/>
        <dsp:cNvSpPr/>
      </dsp:nvSpPr>
      <dsp:spPr>
        <a:xfrm>
          <a:off x="2993535" y="96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Koulun vanhempaintoimija</a:t>
          </a:r>
        </a:p>
      </dsp:txBody>
      <dsp:txXfrm>
        <a:off x="2993535" y="965"/>
        <a:ext cx="1933808" cy="966904"/>
      </dsp:txXfrm>
    </dsp:sp>
    <dsp:sp modelId="{5A45358B-1C08-4D73-99D9-B3A2CAB39BE3}">
      <dsp:nvSpPr>
        <dsp:cNvPr id="0" name=""/>
        <dsp:cNvSpPr/>
      </dsp:nvSpPr>
      <dsp:spPr>
        <a:xfrm rot="3600000">
          <a:off x="4255061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3600000">
        <a:off x="4255061" y="1697679"/>
        <a:ext cx="1007095" cy="338416"/>
      </dsp:txXfrm>
    </dsp:sp>
    <dsp:sp modelId="{013D13D2-8983-44F9-BEAF-54A04BED8F77}">
      <dsp:nvSpPr>
        <dsp:cNvPr id="0" name=""/>
        <dsp:cNvSpPr/>
      </dsp:nvSpPr>
      <dsp:spPr>
        <a:xfrm>
          <a:off x="4589874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Luokkien vanhempaintiimit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1-9 luokat</a:t>
          </a:r>
        </a:p>
      </dsp:txBody>
      <dsp:txXfrm>
        <a:off x="4589874" y="2765905"/>
        <a:ext cx="1933808" cy="966904"/>
      </dsp:txXfrm>
    </dsp:sp>
    <dsp:sp modelId="{82F56C98-0614-42A0-834A-D37EF1A864E4}">
      <dsp:nvSpPr>
        <dsp:cNvPr id="0" name=""/>
        <dsp:cNvSpPr/>
      </dsp:nvSpPr>
      <dsp:spPr>
        <a:xfrm rot="10800000">
          <a:off x="3456892" y="308014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0800000">
        <a:off x="3456892" y="3080149"/>
        <a:ext cx="1007095" cy="338416"/>
      </dsp:txXfrm>
    </dsp:sp>
    <dsp:sp modelId="{08638702-2F45-4828-8D62-34DD7AFB2AB4}">
      <dsp:nvSpPr>
        <dsp:cNvPr id="0" name=""/>
        <dsp:cNvSpPr/>
      </dsp:nvSpPr>
      <dsp:spPr>
        <a:xfrm>
          <a:off x="1397196" y="2765905"/>
          <a:ext cx="1933808" cy="966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/>
            <a:t>Yhdessä liikkuen ja lukien epulle -aloitus koulun alkaessa</a:t>
          </a:r>
        </a:p>
      </dsp:txBody>
      <dsp:txXfrm>
        <a:off x="1397196" y="2765905"/>
        <a:ext cx="1933808" cy="966904"/>
      </dsp:txXfrm>
    </dsp:sp>
    <dsp:sp modelId="{2F71B4E2-9529-4AC6-B5A3-DD464B6C7A9D}">
      <dsp:nvSpPr>
        <dsp:cNvPr id="0" name=""/>
        <dsp:cNvSpPr/>
      </dsp:nvSpPr>
      <dsp:spPr>
        <a:xfrm rot="18000000">
          <a:off x="2658722" y="1697679"/>
          <a:ext cx="1007095" cy="33841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300" kern="1200"/>
        </a:p>
      </dsp:txBody>
      <dsp:txXfrm rot="18000000">
        <a:off x="2658722" y="1697679"/>
        <a:ext cx="1007095" cy="338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73EB-74AC-4F41-9718-FD55EAA24B74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E6AB-9D46-4D3C-BC47-FCF3AF09CF7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FF04D-BEEF-4C1C-94F7-D22C6F39F3C5}" type="slidenum">
              <a:rPr lang="fi-FI" altLang="fi-FI" smtClean="0"/>
              <a:pPr/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161737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Ekat, yläkouluun siirtyvät</a:t>
            </a:r>
          </a:p>
          <a:p>
            <a:pPr marL="228600" indent="-228600">
              <a:buAutoNum type="arabicPeriod"/>
            </a:pPr>
            <a:r>
              <a:rPr lang="fi-FI" dirty="0"/>
              <a:t>Toiminnalliset, osallistavat vanhempainillat, </a:t>
            </a:r>
            <a:r>
              <a:rPr lang="fi-FI" dirty="0" err="1"/>
              <a:t>lastentai</a:t>
            </a:r>
            <a:r>
              <a:rPr lang="fi-FI" dirty="0"/>
              <a:t>-illat, vanhempien suunnittelemat illat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Älä odota, että vanhempainiltoihin tulevat ne, joilla haasteita</a:t>
            </a:r>
          </a:p>
          <a:p>
            <a:pPr marL="628650" lvl="1" indent="-171450">
              <a:buFontTx/>
              <a:buChar char="-"/>
            </a:pPr>
            <a:r>
              <a:rPr lang="fi-FI" dirty="0"/>
              <a:t>Jos informatiivinen, striimaa, anna mahdollisuus kysyä chatissä</a:t>
            </a:r>
          </a:p>
          <a:p>
            <a:pPr marL="171450" lvl="0" indent="-171450">
              <a:buFontTx/>
              <a:buChar char="-"/>
            </a:pPr>
            <a:r>
              <a:rPr lang="fi-FI" dirty="0"/>
              <a:t>3. Koulun korva, luistinten sitominen, tunneilla mukana oleminen, vanhemmat mukaan opetukseen, retkille, lukemaan lapsille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5. Kodin ja koulun päivä, </a:t>
            </a:r>
            <a:r>
              <a:rPr lang="fi-FI" dirty="0" err="1"/>
              <a:t>popup</a:t>
            </a:r>
            <a:r>
              <a:rPr lang="fi-FI" dirty="0"/>
              <a:t>-koulupäivä, nokipannukahvit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7. Avaa, kerro, näytä, anna kokeilla Some-kanavat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8. Yhteisöllinen oppilashuoltotyö, vanhempien edustus, sisäilmatyöryhmät, vanhempien edustus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171450" lvl="0" indent="-171450">
              <a:buFontTx/>
              <a:buChar char="-"/>
            </a:pPr>
            <a:r>
              <a:rPr lang="fi-FI" dirty="0"/>
              <a:t>9. perheillat, koko perheen mediakasvatusilta, lapsiparkki, matalan kynnyksen kerhot</a:t>
            </a:r>
          </a:p>
          <a:p>
            <a:pPr marL="171450" lvl="0" indent="-171450">
              <a:buFontTx/>
              <a:buChar char="-"/>
            </a:pPr>
            <a:endParaRPr lang="fi-FI" dirty="0"/>
          </a:p>
          <a:p>
            <a:pPr marL="628650" lvl="1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95672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Perusopetuslaki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47723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21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224163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/>
              <a:t>Lapsen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Vanhempien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Opettajan hyvinvointi lisääntyy</a:t>
            </a:r>
          </a:p>
          <a:p>
            <a:pPr marL="228600" indent="-228600">
              <a:buAutoNum type="arabicPeriod"/>
            </a:pPr>
            <a:r>
              <a:rPr lang="fi-FI" dirty="0"/>
              <a:t>Koko kouluyhteisö voi paremmin</a:t>
            </a:r>
          </a:p>
          <a:p>
            <a:pPr marL="228600" indent="-228600">
              <a:buAutoNum type="arabicPeriod"/>
            </a:pPr>
            <a:r>
              <a:rPr lang="fi-FI" dirty="0"/>
              <a:t>Suomalainen koulutusjärjestelmä voi paremmin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7D8FE1-5191-4E03-90C9-961C28BB9C12}" type="slidenum">
              <a:rPr lang="fi-FI" altLang="fi-FI" smtClean="0"/>
              <a:pPr>
                <a:defRPr/>
              </a:pPr>
              <a:t>22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xmlns="" val="6020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C006-6E8F-488F-9491-28847AD5B385}" type="datetimeFigureOut">
              <a:rPr lang="fi-FI" smtClean="0"/>
              <a:pPr/>
              <a:t>19.11.2020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F2A1-2619-4874-A7C0-E627B8EABA9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meturva.f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vanhempainfooru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vanhempainliitto.fi/2018/11/05/vanhempien-barometri-2018-vanhempien-osallisuus-koulussa-ei-toteudu/" TargetMode="External"/><Relationship Id="rId3" Type="http://schemas.openxmlformats.org/officeDocument/2006/relationships/hyperlink" Target="https://vanhempainliitto.fi/esitteet/koulu-alkaa-tervetuloa/" TargetMode="External"/><Relationship Id="rId7" Type="http://schemas.openxmlformats.org/officeDocument/2006/relationships/hyperlink" Target="https://vanhempainliitto.fi/tyokalut/kes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nhempainliitto.fi/tyokalut/wilho-vuorovaikutusta-vanhempainiltaan/" TargetMode="External"/><Relationship Id="rId5" Type="http://schemas.openxmlformats.org/officeDocument/2006/relationships/hyperlink" Target="https://vanhempainliitto.fi/esitteet/luokan-vanhempaintiimi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vanhempainliitto.fi/esitteet/tervetuloa-ylakouluun/" TargetMode="External"/><Relationship Id="rId9" Type="http://schemas.openxmlformats.org/officeDocument/2006/relationships/hyperlink" Target="http://www.maailmansuurinvanhempainilta.fi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980729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Jyväskylän vanhempainfoorumin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Pj&amp;sihteeriklubin</a:t>
            </a:r>
            <a:endParaRPr lang="fi-FI" sz="6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5400" b="1" dirty="0" smtClean="0">
                <a:solidFill>
                  <a:schemeClr val="accent3">
                    <a:lumMod val="75000"/>
                  </a:schemeClr>
                </a:solidFill>
              </a:rPr>
              <a:t>syystapaaminen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19.11.2020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etäpalaverina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TERVETULOA!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3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2">
            <a:extLst>
              <a:ext uri="{FF2B5EF4-FFF2-40B4-BE49-F238E27FC236}">
                <a16:creationId xmlns:a16="http://schemas.microsoft.com/office/drawing/2014/main" xmlns="" id="{C656CC1B-B122-4A1A-BD24-73C7DB90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620688"/>
            <a:ext cx="72000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lvl="1" eaLnBrk="1" hangingPunct="1">
              <a:buClr>
                <a:srgbClr val="28AC1E"/>
              </a:buClr>
              <a:defRPr/>
            </a:pPr>
            <a:r>
              <a:rPr lang="fi-FI" sz="2000" dirty="0">
                <a:latin typeface="Calibri" panose="020F0502020204030204" pitchFamily="34" charset="0"/>
              </a:rPr>
              <a:t/>
            </a:r>
            <a:br>
              <a:rPr lang="fi-FI" sz="2000" dirty="0">
                <a:latin typeface="Calibri" panose="020F0502020204030204" pitchFamily="34" charset="0"/>
              </a:rPr>
            </a:b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Kaaviokuva 5"/>
          <p:cNvGraphicFramePr/>
          <p:nvPr/>
        </p:nvGraphicFramePr>
        <p:xfrm>
          <a:off x="755576" y="1628800"/>
          <a:ext cx="7920880" cy="373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ikehys 6"/>
          <p:cNvSpPr txBox="1"/>
          <p:nvPr/>
        </p:nvSpPr>
        <p:spPr>
          <a:xfrm>
            <a:off x="1691681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/>
              <a:t>Kodin ja koulun yhteistyötä ja vanhempaintoimintaa</a:t>
            </a:r>
          </a:p>
          <a:p>
            <a:pPr algn="ctr"/>
            <a:r>
              <a:rPr lang="fi-FI" b="1" dirty="0" smtClean="0"/>
              <a:t>Yhdenvertaisesti Jyväskylän kouluilla 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xmlns="" val="4054747016"/>
      </p:ext>
    </p:extLst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/>
            <a:r>
              <a:rPr lang="fi-FI" sz="4000" b="1" dirty="0" smtClean="0">
                <a:solidFill>
                  <a:srgbClr val="0070C0"/>
                </a:solidFill>
              </a:rPr>
              <a:t>AJANKOHTAISTA</a:t>
            </a:r>
          </a:p>
          <a:p>
            <a:pPr algn="ctr"/>
            <a:endParaRPr lang="fi-FI" sz="4000" b="1" dirty="0" smtClean="0">
              <a:solidFill>
                <a:srgbClr val="0070C0"/>
              </a:solidFill>
            </a:endParaRPr>
          </a:p>
          <a:p>
            <a:pPr algn="ctr"/>
            <a:r>
              <a:rPr lang="fi-FI" sz="4000" b="1" dirty="0" smtClean="0">
                <a:solidFill>
                  <a:srgbClr val="0070C0"/>
                </a:solidFill>
              </a:rPr>
              <a:t>Suomen Vanhempainliitto</a:t>
            </a:r>
          </a:p>
          <a:p>
            <a:pPr>
              <a:buFont typeface="Arial" pitchFamily="34" charset="0"/>
              <a:buChar char="•"/>
            </a:pPr>
            <a:r>
              <a:rPr lang="fi-FI" sz="2800" b="1" dirty="0" smtClean="0">
                <a:solidFill>
                  <a:srgbClr val="0070C0"/>
                </a:solidFill>
              </a:rPr>
              <a:t>18.5. klo 18-19 Vanhempaintoimijoiden kahvila</a:t>
            </a:r>
          </a:p>
          <a:p>
            <a:pPr>
              <a:buFont typeface="Arial" pitchFamily="34" charset="0"/>
              <a:buChar char="•"/>
            </a:pPr>
            <a:r>
              <a:rPr lang="fi-FI" sz="2800" b="1" dirty="0" smtClean="0">
                <a:solidFill>
                  <a:srgbClr val="0070C0"/>
                </a:solidFill>
              </a:rPr>
              <a:t>20.5. klo 18-19 Yhdessä –etätapaaminen    kuntakohtaisille yhdistyksille</a:t>
            </a:r>
          </a:p>
          <a:p>
            <a:pPr>
              <a:buFont typeface="Arial" pitchFamily="34" charset="0"/>
              <a:buChar char="•"/>
            </a:pPr>
            <a:endParaRPr lang="fi-FI" sz="2800" b="1" dirty="0" smtClean="0">
              <a:solidFill>
                <a:srgbClr val="0070C0"/>
              </a:solidFill>
            </a:endParaRPr>
          </a:p>
          <a:p>
            <a:r>
              <a:rPr lang="fi-FI" sz="2800" b="1" dirty="0" smtClean="0">
                <a:solidFill>
                  <a:srgbClr val="0070C0"/>
                </a:solidFill>
              </a:rPr>
              <a:t>MLL Perhetreffit</a:t>
            </a:r>
          </a:p>
          <a:p>
            <a:pPr>
              <a:buFont typeface="Arial" pitchFamily="34" charset="0"/>
              <a:buChar char="•"/>
            </a:pPr>
            <a:r>
              <a:rPr lang="fi-FI" sz="2800" b="1" dirty="0" smtClean="0">
                <a:solidFill>
                  <a:srgbClr val="0070C0"/>
                </a:solidFill>
              </a:rPr>
              <a:t>18.5. ja 19.5.</a:t>
            </a:r>
          </a:p>
          <a:p>
            <a:pPr algn="ctr"/>
            <a:endParaRPr lang="fi-FI" sz="2000" dirty="0" smtClean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908721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Muista kertoa meistä ja yhteistyöstämme kaikille koulusi vanhemmille!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Tiedota myös koulusi rehtoria ja opettajia meidän vanhempien yhteisestä toiminnasta ja tahtotilasta lasten ja nuorten, perheiden hyvinvoinnin eteen!</a:t>
            </a:r>
            <a:endParaRPr lang="fi-FI" sz="3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https://www.someturva.fi</a:t>
            </a: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/</a:t>
            </a: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https://mediakasvatus.fi/materiaali/opas-tasapainoiseen-digiarkeen/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6"/>
              </a:solidFill>
              <a:latin typeface="Calibri" panose="020F0502020204030204" pitchFamily="34" charset="0"/>
              <a:hlinkClick r:id="rId3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  <a:hlinkClick r:id="rId3"/>
              </a:rPr>
              <a:t>https://www.demoshelsinki.fi/julkaisut/digihyvinvoinnin-tiekartta/</a:t>
            </a: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Kiitos!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peda.net/jyvaskyla/vanhempainfoorumi</a:t>
            </a: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https://www.facebook.com/jyvaskylanvanhempainfoorumiry/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/>
            <a:r>
              <a:rPr lang="fi-FI" sz="2000" b="1" dirty="0" smtClean="0"/>
              <a:t>Jyväskylän vanhempainfoorumin toimintaa vuonna 2019</a:t>
            </a:r>
          </a:p>
          <a:p>
            <a:pPr algn="ctr"/>
            <a:endParaRPr lang="fi-FI" sz="2000" dirty="0" smtClean="0"/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Koulukiertue</a:t>
            </a:r>
            <a:r>
              <a:rPr lang="fi-FI" sz="2000" dirty="0" smtClean="0"/>
              <a:t> - saatte illan, jolloin joku muu keittää kahvit ja tuo pikkupurtavat eli kutsu meidät koulullesi! Kerromme toiminnastamme ja ideoidaan yhdessä tulevaa hyvinvoinnin tueksi kouluissa.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</a:t>
            </a:r>
            <a:r>
              <a:rPr lang="fi-FI" sz="2000" b="1" dirty="0" err="1" smtClean="0"/>
              <a:t>PJ&amp;sihteeriklubi</a:t>
            </a:r>
            <a:r>
              <a:rPr lang="fi-FI" sz="2000" dirty="0" smtClean="0"/>
              <a:t> – koulujen vanhempaintoiminnan puheenjohtajalle ja sihteerille tai 2 muulle vanhemmalle per koulu, virallinen yhteistyöelin ja tiedotuskanava kaupungin ja koulujen vanhempien välillä, oma </a:t>
            </a:r>
            <a:r>
              <a:rPr lang="fi-FI" sz="2000" dirty="0" err="1" smtClean="0"/>
              <a:t>Facebook-ryhmä</a:t>
            </a:r>
            <a:r>
              <a:rPr lang="fi-FI" sz="2000" dirty="0" smtClean="0"/>
              <a:t>, vanhempaintoiminnan ja vanhempien välistä kokemusten vaihtoa ja vaikuttamista, osallisuuden vahvistamista ja vertaistoimintaa – tule ideoimaan lisää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Vanhempainfoorumi-tapahtuma</a:t>
            </a:r>
            <a:r>
              <a:rPr lang="fi-FI" sz="2000" dirty="0" smtClean="0"/>
              <a:t> – Jyväskylän koulujen perheiden yhteinen tapahtuma syksyisin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Kodin ja koulun yhteistyöfoorumi</a:t>
            </a:r>
            <a:r>
              <a:rPr lang="fi-FI" sz="2000" dirty="0" smtClean="0"/>
              <a:t> Ruusupuistossa – yhteistyössä yliopiston kanssa, mukana myös kaupunki, foorumi-tapahtumat syksy/kevät, hanke- ja tutkimusyhteistyötä</a:t>
            </a:r>
          </a:p>
          <a:p>
            <a:pPr>
              <a:buFont typeface="Arial" pitchFamily="34" charset="0"/>
              <a:buChar char="•"/>
            </a:pPr>
            <a:r>
              <a:rPr lang="fi-FI" sz="2000" b="1" dirty="0" smtClean="0"/>
              <a:t> Suomen Vanhempainliitto</a:t>
            </a:r>
            <a:r>
              <a:rPr lang="fi-FI" sz="2000" dirty="0" smtClean="0"/>
              <a:t> – toimimme yhdessä koko Suomessa lasten ja perheiden parhaaksi!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260648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Lukuvuodelle 2019-2020 Jyväskylän vanhempainfoorumi ja kaupungin perusopetuspalvelut ovat sopineet seuraavat kehityskohteet: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Perehdytyskoulutus vanhemmille/vanhempaintoimijoille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Koulutus/tietopaketti rehtoreille 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kodin ja koulun yhteistyöstä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Yhdessä liikkuen </a:t>
            </a:r>
            <a:r>
              <a:rPr lang="fi-FI" sz="32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epulle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–toimintamalli</a:t>
            </a: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buAutoNum type="arabicPeriod" startAt="3"/>
              <a:defRPr/>
            </a:pPr>
            <a:endParaRPr lang="fi-FI" sz="32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742950" indent="-742950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4.</a:t>
            </a:r>
            <a:r>
              <a:rPr lang="fi-FI" sz="32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	Kouluvalokuvaus</a:t>
            </a:r>
            <a:endParaRPr lang="fi-FI" sz="4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734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uva 1">
            <a:extLst>
              <a:ext uri="{FF2B5EF4-FFF2-40B4-BE49-F238E27FC236}">
                <a16:creationId xmlns:a16="http://schemas.microsoft.com/office/drawing/2014/main" xmlns="" id="{3E578703-62B5-4630-8927-92BCA8A2E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68C7A9CF-E1F7-496A-855D-F8130F262F57}"/>
              </a:ext>
            </a:extLst>
          </p:cNvPr>
          <p:cNvSpPr/>
          <p:nvPr/>
        </p:nvSpPr>
        <p:spPr>
          <a:xfrm>
            <a:off x="1331640" y="476672"/>
            <a:ext cx="734481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Jokainen koulu/päiväkoti tekee yhteistyötä vanhempien kanssa. Voisiko </a:t>
            </a:r>
            <a:r>
              <a:rPr lang="fi-FI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sen syventämisellä  </a:t>
            </a:r>
            <a:r>
              <a:rPr lang="fi-FI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saavuttaa enemmän?</a:t>
            </a:r>
          </a:p>
        </p:txBody>
      </p:sp>
    </p:spTree>
    <p:extLst>
      <p:ext uri="{BB962C8B-B14F-4D97-AF65-F5344CB8AC3E}">
        <p14:creationId xmlns:p14="http://schemas.microsoft.com/office/powerpoint/2010/main" xmlns="" val="3832417145"/>
      </p:ext>
    </p:extLst>
  </p:cSld>
  <p:clrMapOvr>
    <a:masterClrMapping/>
  </p:clrMapOvr>
  <p:transition advTm="489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112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965324" y="188640"/>
            <a:ext cx="7215188" cy="767389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Me haluamme muuttaa asenteita ja tapoja tehdä yhteistyötä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Opettajille ja rehtoreille lisää rohkeutta...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kohdata vanhemmat ja kuulla heidän ajatuksiaan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kokeilla uudenlaisia toiminta- ja viestintätapoja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avata silmät vanhempien osaamiselle</a:t>
            </a:r>
          </a:p>
          <a:p>
            <a:pPr marL="800100" lvl="1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ottaa vanhemmat mukaan koulun toimintaan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Vanhemmille lisää rohkeutta...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oman lapsen kasvun ja oppimisen tukemiseen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olla mukana vahvistamassa koulu- ja päiväkotiyhteisön hyvinvointia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osallistua koulun toimintaan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tuoda ideoitaan ja ajatuksiaan koulun toimintaan ja yhteistyöhön 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Kaikille lisää ymmärrystä nähdä asian tärkeys	</a:t>
            </a:r>
          </a:p>
          <a:p>
            <a:pPr marL="800100" lvl="1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64325"/>
      </p:ext>
    </p:extLst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1">
            <a:extLst>
              <a:ext uri="{FF2B5EF4-FFF2-40B4-BE49-F238E27FC236}">
                <a16:creationId xmlns:a16="http://schemas.microsoft.com/office/drawing/2014/main" xmlns="" id="{16F93621-B444-4E50-A5A2-611F88839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B475B60D-995F-444C-827D-30DF0AB28DCE}"/>
              </a:ext>
            </a:extLst>
          </p:cNvPr>
          <p:cNvSpPr/>
          <p:nvPr/>
        </p:nvSpPr>
        <p:spPr>
          <a:xfrm>
            <a:off x="0" y="620688"/>
            <a:ext cx="9144000" cy="1792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Miksi yhteistyötä </a:t>
            </a:r>
          </a:p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kotien kanssa tehdään?</a:t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3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F5A06145-35C7-4A87-A13B-224367057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385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Tervetuloa mukaan!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Tuo hiiri esityksen päälle, niin sinulle ilmestyy alla oleva valikko näkyviin. Mykistä mikrofoni kun et puhu (2) ja voit jakaa videon mutta ei ole pakko (1). Avaa/ sulje </a:t>
            </a:r>
            <a:r>
              <a:rPr lang="fi-FI" sz="2000" dirty="0" err="1">
                <a:latin typeface="Calibri" panose="020F0502020204030204" pitchFamily="34" charset="0"/>
              </a:rPr>
              <a:t>chat</a:t>
            </a:r>
            <a:r>
              <a:rPr lang="fi-FI" sz="2000" dirty="0">
                <a:latin typeface="Calibri" panose="020F0502020204030204" pitchFamily="34" charset="0"/>
              </a:rPr>
              <a:t> (3) ja pidä </a:t>
            </a:r>
            <a:r>
              <a:rPr lang="fi-FI" sz="2000" dirty="0" err="1">
                <a:latin typeface="Calibri" panose="020F0502020204030204" pitchFamily="34" charset="0"/>
              </a:rPr>
              <a:t>chat</a:t>
            </a:r>
            <a:r>
              <a:rPr lang="fi-FI" sz="2000" dirty="0">
                <a:latin typeface="Calibri" panose="020F0502020204030204" pitchFamily="34" charset="0"/>
              </a:rPr>
              <a:t> avoinna istunnon ajan. Chatissa voit pyytää puheenvuoroa. </a:t>
            </a: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Teknisissä ongelmissa laita viestiä </a:t>
            </a:r>
            <a:r>
              <a:rPr lang="fi-FI" sz="2000" dirty="0" err="1">
                <a:latin typeface="Calibri" panose="020F0502020204030204" pitchFamily="34" charset="0"/>
              </a:rPr>
              <a:t>chatiin</a:t>
            </a:r>
            <a:r>
              <a:rPr lang="fi-FI" sz="2000" dirty="0">
                <a:latin typeface="Calibri" panose="020F0502020204030204" pitchFamily="34" charset="0"/>
              </a:rPr>
              <a:t> tai </a:t>
            </a:r>
            <a:r>
              <a:rPr lang="fi-FI" sz="2000" dirty="0" smtClean="0">
                <a:latin typeface="Calibri" panose="020F0502020204030204" pitchFamily="34" charset="0"/>
              </a:rPr>
              <a:t>soita Tuula 0400644599</a:t>
            </a: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AA4AB618-560A-41C4-A6FB-C01B417763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671727"/>
            <a:ext cx="4680520" cy="1302640"/>
          </a:xfrm>
          <a:prstGeom prst="rect">
            <a:avLst/>
          </a:prstGeom>
        </p:spPr>
      </p:pic>
      <p:sp>
        <p:nvSpPr>
          <p:cNvPr id="13" name="Ellipsi 12">
            <a:extLst>
              <a:ext uri="{FF2B5EF4-FFF2-40B4-BE49-F238E27FC236}">
                <a16:creationId xmlns:a16="http://schemas.microsoft.com/office/drawing/2014/main" xmlns="" id="{F9172C2A-9178-4AC0-953C-8FD861B7683F}"/>
              </a:ext>
            </a:extLst>
          </p:cNvPr>
          <p:cNvSpPr/>
          <p:nvPr/>
        </p:nvSpPr>
        <p:spPr>
          <a:xfrm>
            <a:off x="3779911" y="4797151"/>
            <a:ext cx="252745" cy="229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1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xmlns="" id="{6FDBC28F-8601-4BDC-A54B-44E2FB820744}"/>
              </a:ext>
            </a:extLst>
          </p:cNvPr>
          <p:cNvSpPr/>
          <p:nvPr/>
        </p:nvSpPr>
        <p:spPr>
          <a:xfrm>
            <a:off x="4300736" y="4802447"/>
            <a:ext cx="252746" cy="229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2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xmlns="" id="{9F6FB3AF-6797-4CC4-B8FF-D715FA7759CF}"/>
              </a:ext>
            </a:extLst>
          </p:cNvPr>
          <p:cNvSpPr/>
          <p:nvPr/>
        </p:nvSpPr>
        <p:spPr>
          <a:xfrm>
            <a:off x="5596162" y="4815743"/>
            <a:ext cx="252746" cy="229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4991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Perusopetuslaki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Opetuksessa tulee olla yhteistyössä kotien kanssa.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...opetuksen tavoitteena on tukea oppilaiden kasvua ihmisyyteen ja eettisesti vastuukykyiseen yhteiskunnan jäsenyyteen sekä antaa heille elämässä tarpeellisia tietoja ja taitoja. 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Lukiolaki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Nuorten lukiokoulutuksessa tulee olla yhteistyössä kotien kanssa.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039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677292" y="188640"/>
            <a:ext cx="7215188" cy="696088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Perusopetuksen </a:t>
            </a:r>
            <a:r>
              <a:rPr lang="fi-FI" sz="3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OPSin</a:t>
            </a: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 perusteet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Huoltajien osallisuus sekä mahdollisuus olla mukana koulutyössä ja sen kehittämisessä on </a:t>
            </a:r>
            <a:r>
              <a:rPr lang="fi-FI" sz="2000" b="1" dirty="0">
                <a:latin typeface="Calibri" panose="020F0502020204030204" pitchFamily="34" charset="0"/>
              </a:rPr>
              <a:t>keskeinen osa koulun toiminta-kulttuuria</a:t>
            </a:r>
            <a:r>
              <a:rPr lang="fi-FI" sz="2000" dirty="0">
                <a:latin typeface="Calibri" panose="020F0502020204030204" pitchFamily="34" charset="0"/>
              </a:rPr>
              <a:t>. Kodin ja koulun kasvatusyhteistyö lisää oppilaan, luokan ja koko kouluyhteisön hyvinvointia ja turvallisuutta.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b="1" dirty="0">
                <a:latin typeface="Calibri" panose="020F0502020204030204" pitchFamily="34" charset="0"/>
              </a:rPr>
              <a:t>Vastuu kodin ja koulun yhteistyön edellytysten kehittämisestä on opetuksen järjestäjällä. </a:t>
            </a:r>
            <a:r>
              <a:rPr lang="fi-FI" sz="2000" dirty="0">
                <a:latin typeface="Calibri" panose="020F0502020204030204" pitchFamily="34" charset="0"/>
              </a:rPr>
              <a:t>Yhteistyön lähtökohtana on luotta-</a:t>
            </a:r>
            <a:r>
              <a:rPr lang="fi-FI" sz="2000" dirty="0" err="1">
                <a:latin typeface="Calibri" panose="020F0502020204030204" pitchFamily="34" charset="0"/>
              </a:rPr>
              <a:t>muksen</a:t>
            </a:r>
            <a:r>
              <a:rPr lang="fi-FI" sz="2000" dirty="0">
                <a:latin typeface="Calibri" panose="020F0502020204030204" pitchFamily="34" charset="0"/>
              </a:rPr>
              <a:t> rakentaminen, tasavertaisuus ja keskinäinen kunnioitus. </a:t>
            </a: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Huoltajille tarjotaan mahdollisuuksia </a:t>
            </a:r>
            <a:r>
              <a:rPr lang="fi-FI" sz="2000" b="1" dirty="0">
                <a:latin typeface="Calibri" panose="020F0502020204030204" pitchFamily="34" charset="0"/>
              </a:rPr>
              <a:t>tutustua koulun arkeen </a:t>
            </a:r>
            <a:r>
              <a:rPr lang="fi-FI" sz="2000" dirty="0">
                <a:latin typeface="Calibri" panose="020F0502020204030204" pitchFamily="34" charset="0"/>
              </a:rPr>
              <a:t>ja </a:t>
            </a:r>
            <a:r>
              <a:rPr lang="fi-FI" sz="2000" b="1" dirty="0">
                <a:latin typeface="Calibri" panose="020F0502020204030204" pitchFamily="34" charset="0"/>
              </a:rPr>
              <a:t>osallistua</a:t>
            </a:r>
            <a:r>
              <a:rPr lang="fi-FI" sz="2000" dirty="0">
                <a:latin typeface="Calibri" panose="020F0502020204030204" pitchFamily="34" charset="0"/>
              </a:rPr>
              <a:t> koulun toiminnan ja kasvatustyön tavoitteiden </a:t>
            </a:r>
            <a:r>
              <a:rPr lang="fi-FI" sz="2000" b="1" dirty="0">
                <a:latin typeface="Calibri" panose="020F0502020204030204" pitchFamily="34" charset="0"/>
              </a:rPr>
              <a:t>suunnitteluun, arviointiin ja kehittämiseen </a:t>
            </a:r>
            <a:r>
              <a:rPr lang="fi-FI" sz="2000" dirty="0">
                <a:latin typeface="Calibri" panose="020F0502020204030204" pitchFamily="34" charset="0"/>
              </a:rPr>
              <a:t>yhdessä koulun henkilöstön ja oppilaiden kanssa. </a:t>
            </a: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Kodin ja koulun yhteistyössä edistetään myös </a:t>
            </a:r>
            <a:r>
              <a:rPr lang="fi-FI" sz="2000" b="1" dirty="0">
                <a:latin typeface="Calibri" panose="020F0502020204030204" pitchFamily="34" charset="0"/>
              </a:rPr>
              <a:t>huoltajien keskinäistä vuorovaikutusta </a:t>
            </a:r>
            <a:r>
              <a:rPr lang="fi-FI" sz="2000" dirty="0">
                <a:latin typeface="Calibri" panose="020F0502020204030204" pitchFamily="34" charset="0"/>
              </a:rPr>
              <a:t>ja luodaan pohjaa vanhempainyhdistystoiminnalle. 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762142"/>
      </p:ext>
    </p:extLst>
  </p:cSld>
  <p:clrMapOvr>
    <a:masterClrMapping/>
  </p:clrMapOvr>
  <p:transition advTm="1082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59802"/>
            <a:ext cx="7215188" cy="585801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Hyvä kodin ja koulun/päiväkodin yhteistyö...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lasten kasvua, parantaa oppimistuloksia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lasten ja nuorten hyvinvointia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Vähentää kiusaamista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vanhemmuutta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opettajien työtä ja pedagogiikkaa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yhteisöllisyyttä ja yhteisöön kuulumisen tunnetta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Lisää koko yhteisön hyvinvointia ja turvallisuutta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Luo aikuisten turvaverkon lasten ja nuorten ympärille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Saa lapset ja vanhemmat viettämään enemmän aikaa yhdessä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Vahvistaa suomalaista varhaiskasvatusta ja peruskoulua</a:t>
            </a: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72474"/>
      </p:ext>
    </p:extLst>
  </p:cSld>
  <p:clrMapOvr>
    <a:masterClrMapping/>
  </p:clrMapOvr>
  <p:transition advTm="1123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0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611560" y="548680"/>
            <a:ext cx="835292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Miksi tiiviimpi yhteistyö kodin ja koulun välillä on tärkeää?		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Koulujen pysyminen yhdenvertaisina</a:t>
            </a:r>
            <a:r>
              <a:rPr lang="fi-FI" sz="2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(jengit, hyvä-/huonotasoinen koulu, käytettävissä olevat materiaalit jne.)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0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Yhteiskunnan muutos – </a:t>
            </a:r>
            <a:r>
              <a:rPr lang="fi-FI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monimutkaistuminen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2400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Keski-Suomen LAPE &amp; Lapsistrategia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982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1259632" y="1305342"/>
            <a:ext cx="74888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dirty="0" smtClean="0"/>
              <a:t>Jyväskylän kaupunkistrategia -&gt; 2021</a:t>
            </a:r>
          </a:p>
          <a:p>
            <a:pPr algn="ctr"/>
            <a:r>
              <a:rPr lang="fi-FI" sz="3200" b="1" dirty="0" smtClean="0"/>
              <a:t>Osallistuvat ja hyvinvoivat asukkaat</a:t>
            </a:r>
          </a:p>
          <a:p>
            <a:endParaRPr lang="fi-FI" b="1" dirty="0" smtClean="0"/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Lisäämme lasten ja nuorten mahdollisuuksia terveeseen kasvuun ja hyvään oppimiseen.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Tuemme asukkaiden osallistumista ja lisäämme vaikuttamisen mahdollisuuksia.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asukkaiden yhdenvertaisuutta ja otamme huomioon kulttuurisen moninaisuuden.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Parannamme palvelujen saatavuutta ja saavutettavuutta koko Jyväskylässä.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Vahvistamme yhteisöllisyyttä, tuemme harrastustoimintaa ja vähennämme yksinäisyyttä.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Edistämme kulttuurin ja taiteen moni-ilmeisyyttä.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>
            <a:extLst>
              <a:ext uri="{FF2B5EF4-FFF2-40B4-BE49-F238E27FC236}">
                <a16:creationId xmlns:a16="http://schemas.microsoft.com/office/drawing/2014/main" xmlns="" id="{016D1FEE-EB94-478B-84D6-0D2D3CFD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CDEFD0E-63A9-4558-BD2A-8E65E66E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5" y="620713"/>
            <a:ext cx="5759450" cy="1871662"/>
          </a:xfrm>
        </p:spPr>
        <p:txBody>
          <a:bodyPr/>
          <a:lstStyle/>
          <a:p>
            <a:pPr>
              <a:lnSpc>
                <a:spcPts val="4400"/>
              </a:lnSpc>
              <a:defRPr/>
            </a:pPr>
            <a:r>
              <a:rPr lang="fi-FI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Millaista yhteistyö ja vanhempien osallisuus on tänään?</a:t>
            </a:r>
            <a:endParaRPr lang="fi-FI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9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>
            <a:extLst>
              <a:ext uri="{FF2B5EF4-FFF2-40B4-BE49-F238E27FC236}">
                <a16:creationId xmlns:a16="http://schemas.microsoft.com/office/drawing/2014/main" xmlns="" id="{BE69B359-B9D7-4B5D-832D-A9B8FA96C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53525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14E5AB19-405F-4CBE-9463-D976593E0503}"/>
              </a:ext>
            </a:extLst>
          </p:cNvPr>
          <p:cNvSpPr/>
          <p:nvPr/>
        </p:nvSpPr>
        <p:spPr>
          <a:xfrm>
            <a:off x="1000125" y="1844675"/>
            <a:ext cx="400367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Vanhempien osallisuus (yli)huomenna?</a:t>
            </a:r>
            <a:endParaRPr lang="fi-FI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821308" y="579546"/>
            <a:ext cx="7215188" cy="63453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>
                <a:solidFill>
                  <a:srgbClr val="4BAC24"/>
                </a:solidFill>
                <a:latin typeface="Calibri" panose="020F0502020204030204" pitchFamily="34" charset="0"/>
              </a:rPr>
              <a:t>Vinkkejä</a:t>
            </a: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3"/>
              </a:rPr>
              <a:t>Koulu alkaa, tervetuloa! </a:t>
            </a:r>
            <a:r>
              <a:rPr lang="fi-FI" sz="2000" dirty="0">
                <a:latin typeface="Calibri" panose="020F0502020204030204" pitchFamily="34" charset="0"/>
              </a:rPr>
              <a:t>Opas ja vanhempainiltamateriaali ekaluokkalaisen vanhemmille kieliversioineen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4"/>
              </a:rPr>
              <a:t>Tervetuloa yläkouluun! </a:t>
            </a:r>
            <a:r>
              <a:rPr lang="fi-FI" sz="2000" dirty="0">
                <a:latin typeface="Calibri" panose="020F0502020204030204" pitchFamily="34" charset="0"/>
              </a:rPr>
              <a:t>Opas seiskaluokkalaisten vanhemmille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5"/>
              </a:rPr>
              <a:t>Luokan vanhempaintiimi </a:t>
            </a:r>
            <a:r>
              <a:rPr lang="fi-FI" sz="2000" dirty="0">
                <a:latin typeface="Calibri" panose="020F0502020204030204" pitchFamily="34" charset="0"/>
              </a:rPr>
              <a:t>–esite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6"/>
              </a:rPr>
              <a:t>Wilho</a:t>
            </a:r>
            <a:r>
              <a:rPr lang="fi-FI" sz="2000" dirty="0">
                <a:latin typeface="Calibri" panose="020F0502020204030204" pitchFamily="34" charset="0"/>
              </a:rPr>
              <a:t>, keskustelevaan vanhempainiltaan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7"/>
              </a:rPr>
              <a:t>KESY</a:t>
            </a:r>
            <a:r>
              <a:rPr lang="fi-FI" sz="2000" dirty="0">
                <a:latin typeface="Calibri" panose="020F0502020204030204" pitchFamily="34" charset="0"/>
              </a:rPr>
              <a:t> – kehityskeskustelu symbolein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8"/>
              </a:rPr>
              <a:t>Vanhempien barometri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  <a:hlinkClick r:id="rId9"/>
              </a:rPr>
              <a:t>www.maailmansuurinvanhempainilta.fi</a:t>
            </a: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SzPct val="100000"/>
              <a:defRPr/>
            </a:pPr>
            <a:endParaRPr lang="fi-FI" sz="2000" b="1" dirty="0">
              <a:latin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xmlns="" id="{1FFF43E6-12F5-4CC8-84F8-146C4158736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4221088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827584" y="1268760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Hallitusohjelmaan on kirjattu mm. seuraavia asioita </a:t>
            </a:r>
            <a:r>
              <a:rPr lang="fi-FI" dirty="0" err="1" smtClean="0"/>
              <a:t>LAPE-muutosohjelmaan</a:t>
            </a:r>
            <a:r>
              <a:rPr lang="fi-FI" dirty="0" smtClean="0"/>
              <a:t> liittyen:</a:t>
            </a:r>
          </a:p>
          <a:p>
            <a:r>
              <a:rPr lang="fi-FI" dirty="0" smtClean="0"/>
              <a:t> </a:t>
            </a:r>
          </a:p>
          <a:p>
            <a:r>
              <a:rPr lang="fi-FI" sz="2000" b="1" dirty="0" smtClean="0"/>
              <a:t>Oikeudenmukainen, yhdenvertainen ja mukaan ottava Suomi – strateginen kokonaisuus</a:t>
            </a:r>
          </a:p>
          <a:p>
            <a:endParaRPr lang="fi-FI" sz="2000" dirty="0" smtClean="0"/>
          </a:p>
          <a:p>
            <a:r>
              <a:rPr lang="fi-FI" sz="2000" dirty="0" smtClean="0"/>
              <a:t>Kansallisen lapsistrategian valmistelu käynnistetään, valmistelu toteutetaan parlamentaarisena, hallintorajat ylittävänä valmisteluna. </a:t>
            </a:r>
            <a:r>
              <a:rPr lang="fi-FI" sz="2000" dirty="0" err="1" smtClean="0"/>
              <a:t>Lapsi-ja</a:t>
            </a:r>
            <a:r>
              <a:rPr lang="fi-FI" sz="2000" dirty="0" smtClean="0"/>
              <a:t> perhepalveluiden muutosohjelmaa jatketaan. Perhekeskustoimintamallia levitetään ja kehitetään neuvoloita. Parisuhdetyötä ja vanhemmuuden tukea esim. kasvatus ja perheneuvolapalveluita parantamalla vahvistetaan. Sosiaalihuoltolain mukaisia perheiden ennaltaehkäiseviä palveluita vahvistetaan ja perheiden kotipalvelun saamis- ja myöntöedellytyksiä helpotetaan.</a:t>
            </a:r>
            <a:r>
              <a:rPr lang="fi-FI" dirty="0" smtClean="0"/>
              <a:t> 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/>
              <a:t>Osaamisen, sivistyksen ja innovaatioiden Suomi - strateginen kokonaisuus</a:t>
            </a:r>
          </a:p>
          <a:p>
            <a:endParaRPr lang="fi-FI" sz="2400" dirty="0" smtClean="0"/>
          </a:p>
          <a:p>
            <a:r>
              <a:rPr lang="fi-FI" sz="2400" dirty="0" smtClean="0"/>
              <a:t>Lapsistrategian mukaisesti vahvistetaan varhaiskasvatuksen ja perusopetuksen yhteydessä lasten, nuorten ja perheiden matalan kynnyksen tukipalveluja, kuten neuvolatoimintaa, psykologipalveluita, kotipalvelua ja perheneuvontaa, työllisyyspalveluita sekä laadukkaita oppilas- ja opiskelijahuollon palveluita. Koulun merkitystä yhteisön keskuksena ja hyvinvoinnin edistäjänä vahvistetaan.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F5A06145-35C7-4A87-A13B-224367057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F5559F61-B88B-48F4-8AFC-E60E267C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171" y="568170"/>
            <a:ext cx="4327848" cy="54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AB7B497-AE4F-4F42-AE09-F61CCCAB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102" y="6059009"/>
            <a:ext cx="3175986" cy="7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71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Päiväkotikoulut:</a:t>
            </a:r>
            <a:r>
              <a:rPr lang="fi-FI" sz="4000" dirty="0" smtClean="0"/>
              <a:t>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Janakka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Kuohu, 					Puistokatu, Savulahti</a:t>
            </a:r>
            <a:endParaRPr lang="fi-FI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Alakoulut: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Jyskä,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Keljonkangas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Keltinmäki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				Lohikoski </a:t>
            </a:r>
          </a:p>
          <a:p>
            <a:pPr>
              <a:lnSpc>
                <a:spcPct val="150000"/>
              </a:lnSpc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Yhtenäiskoulut</a:t>
            </a: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Huhtasuo,</a:t>
            </a:r>
            <a:r>
              <a:rPr lang="fi-FI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Kilpinen, </a:t>
            </a:r>
            <a:r>
              <a:rPr lang="fi-FI" sz="3200" b="1" dirty="0" err="1" smtClean="0">
                <a:solidFill>
                  <a:schemeClr val="accent6">
                    <a:lumMod val="75000"/>
                  </a:schemeClr>
                </a:solidFill>
              </a:rPr>
              <a:t>Mankola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, Palokka, </a:t>
            </a:r>
            <a:r>
              <a:rPr lang="fi-FI" sz="3200" b="1" dirty="0" smtClean="0">
                <a:solidFill>
                  <a:schemeClr val="accent6">
                    <a:lumMod val="75000"/>
                  </a:schemeClr>
                </a:solidFill>
              </a:rPr>
              <a:t>Vaajakoski, Vaajakumpu</a:t>
            </a:r>
            <a:endParaRPr lang="fi-FI" sz="3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5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770485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Tänään mukana: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1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kaupungin kasvun ja oppimisen palveluista palveluesimies </a:t>
            </a:r>
            <a:r>
              <a:rPr lang="fi-FI" sz="3200" b="1" dirty="0" smtClean="0">
                <a:solidFill>
                  <a:schemeClr val="accent3">
                    <a:lumMod val="75000"/>
                  </a:schemeClr>
                </a:solidFill>
              </a:rPr>
              <a:t>Minna Kuutti</a:t>
            </a: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, kodin ja koulun yhteistyön suunnittelija </a:t>
            </a:r>
            <a:r>
              <a:rPr lang="fi-FI" sz="3200" b="1" dirty="0" smtClean="0">
                <a:solidFill>
                  <a:schemeClr val="accent3">
                    <a:lumMod val="75000"/>
                  </a:schemeClr>
                </a:solidFill>
              </a:rPr>
              <a:t>Tanja Räty</a:t>
            </a:r>
          </a:p>
          <a:p>
            <a:endParaRPr lang="fi-FI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Jyväskylän vanhempainfoorumista</a:t>
            </a:r>
          </a:p>
          <a:p>
            <a:r>
              <a:rPr lang="fi-FI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Kari Tanninen, Minna Kunnari, Riikka Happonen, Heljä Viikki, Eeva-Liisa </a:t>
            </a:r>
            <a:r>
              <a:rPr lang="fi-FI" sz="2800" b="1" dirty="0" err="1" smtClean="0">
                <a:solidFill>
                  <a:schemeClr val="accent3">
                    <a:lumMod val="75000"/>
                  </a:schemeClr>
                </a:solidFill>
              </a:rPr>
              <a:t>Tilkanen</a:t>
            </a:r>
            <a:r>
              <a:rPr lang="fi-FI" sz="2800" b="1" dirty="0" smtClean="0">
                <a:solidFill>
                  <a:schemeClr val="accent3">
                    <a:lumMod val="75000"/>
                  </a:schemeClr>
                </a:solidFill>
              </a:rPr>
              <a:t>, Tuula Jormakka </a:t>
            </a: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9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404665"/>
            <a:ext cx="806489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b="1" dirty="0" smtClean="0"/>
              <a:t>	</a:t>
            </a:r>
          </a:p>
          <a:p>
            <a:pPr>
              <a:buNone/>
            </a:pPr>
            <a:r>
              <a:rPr lang="fi-FI" b="1" dirty="0" smtClean="0"/>
              <a:t>	Tervetuloa ja illan ohjelma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Tuula Jormakka, Jyväskylän vanhempainfoorumi</a:t>
            </a:r>
          </a:p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b="1" dirty="0" smtClean="0"/>
              <a:t>Kodin ja koulun yhteistyö – miksi, mitä, miten</a:t>
            </a:r>
            <a:endParaRPr lang="fi-FI" b="1" dirty="0" smtClean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dirty="0" smtClean="0"/>
              <a:t>Minna Kuutti, </a:t>
            </a:r>
            <a:r>
              <a:rPr lang="fi-FI" dirty="0" smtClean="0"/>
              <a:t>Jyväskylän </a:t>
            </a:r>
            <a:r>
              <a:rPr lang="fi-FI" dirty="0" smtClean="0"/>
              <a:t>perusopetuspalvelut ja Tuula Jormakka 		avaavat illan aiheita </a:t>
            </a:r>
            <a:r>
              <a:rPr lang="fi-FI" dirty="0" err="1" smtClean="0"/>
              <a:t>vuoropuhellen</a:t>
            </a:r>
            <a:r>
              <a:rPr lang="fi-FI" dirty="0" smtClean="0"/>
              <a:t> </a:t>
            </a:r>
          </a:p>
          <a:p>
            <a:pPr>
              <a:buNone/>
            </a:pPr>
            <a:r>
              <a:rPr lang="fi-FI" dirty="0" smtClean="0"/>
              <a:t>	</a:t>
            </a:r>
          </a:p>
          <a:p>
            <a:r>
              <a:rPr lang="fi-FI" dirty="0" smtClean="0"/>
              <a:t>	</a:t>
            </a:r>
            <a:r>
              <a:rPr lang="fi-FI" b="1" dirty="0" smtClean="0"/>
              <a:t>Kodin ja koulun yhteistyö on kokonaisuus lapsen hyväksi</a:t>
            </a:r>
          </a:p>
          <a:p>
            <a:pPr lvl="3">
              <a:buFont typeface="Arial" pitchFamily="34" charset="0"/>
              <a:buChar char="•"/>
            </a:pPr>
            <a:r>
              <a:rPr lang="fi-FI" b="1" dirty="0" smtClean="0"/>
              <a:t>	</a:t>
            </a:r>
            <a:r>
              <a:rPr lang="fi-FI" dirty="0" smtClean="0"/>
              <a:t>Kiusaamisen 0-toleranssi</a:t>
            </a:r>
          </a:p>
          <a:p>
            <a:pPr lvl="3">
              <a:buFont typeface="Arial" pitchFamily="34" charset="0"/>
              <a:buChar char="•"/>
            </a:pPr>
            <a:r>
              <a:rPr lang="fi-FI" dirty="0" smtClean="0"/>
              <a:t>	</a:t>
            </a:r>
            <a:r>
              <a:rPr lang="fi-FI" dirty="0" smtClean="0"/>
              <a:t>Yhdenvertaisuus, tasa-arvo, suvaitsevaisuus</a:t>
            </a:r>
          </a:p>
          <a:p>
            <a:pPr lvl="3">
              <a:buFont typeface="Arial" pitchFamily="34" charset="0"/>
              <a:buChar char="•"/>
            </a:pPr>
            <a:r>
              <a:rPr lang="fi-FI" dirty="0" smtClean="0"/>
              <a:t> 	Kaikki mukaan ja tietoisiksi toiminnasta </a:t>
            </a:r>
            <a:r>
              <a:rPr lang="fi-FI" dirty="0" err="1" smtClean="0"/>
              <a:t>-&gt;viestintästrategia</a:t>
            </a:r>
            <a:endParaRPr lang="fi-FI" dirty="0" smtClean="0"/>
          </a:p>
          <a:p>
            <a:pPr>
              <a:buNone/>
            </a:pPr>
            <a:endParaRPr lang="fi-FI" b="1" dirty="0" smtClean="0"/>
          </a:p>
          <a:p>
            <a:pPr>
              <a:buNone/>
            </a:pPr>
            <a:r>
              <a:rPr lang="fi-FI" b="1" dirty="0" smtClean="0"/>
              <a:t>	</a:t>
            </a:r>
            <a:r>
              <a:rPr lang="fi-FI" b="1" dirty="0" smtClean="0"/>
              <a:t>Onnistuisimmeko  kaikessa tässä </a:t>
            </a:r>
            <a:r>
              <a:rPr lang="fi-FI" b="1" smtClean="0"/>
              <a:t>Yhdessä kasvaen ja oppien:</a:t>
            </a:r>
            <a:endParaRPr lang="fi-FI" b="1" dirty="0" smtClean="0"/>
          </a:p>
          <a:p>
            <a:pPr>
              <a:buNone/>
            </a:pPr>
            <a:r>
              <a:rPr lang="fi-FI" b="1" dirty="0" smtClean="0"/>
              <a:t>	</a:t>
            </a:r>
            <a:r>
              <a:rPr lang="fi-FI" dirty="0" smtClean="0"/>
              <a:t>Yhdessä liikkuen  ja lukien </a:t>
            </a:r>
            <a:r>
              <a:rPr lang="fi-FI" dirty="0" err="1" smtClean="0"/>
              <a:t>epulle</a:t>
            </a:r>
            <a:r>
              <a:rPr lang="fi-FI" dirty="0" smtClean="0"/>
              <a:t> /</a:t>
            </a:r>
            <a:r>
              <a:rPr lang="fi-FI" dirty="0" smtClean="0"/>
              <a:t>Yhdessä leikkien ja liikkuen päiväkotiin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	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b="1" dirty="0" smtClean="0"/>
              <a:t>Aloitammeko yhteisen matkan lukuvuonna 2021-2022:</a:t>
            </a:r>
          </a:p>
          <a:p>
            <a:pPr>
              <a:buNone/>
            </a:pPr>
            <a:r>
              <a:rPr lang="fi-FI" b="1" dirty="0" smtClean="0"/>
              <a:t>	</a:t>
            </a:r>
            <a:r>
              <a:rPr lang="fi-FI" dirty="0" smtClean="0"/>
              <a:t>10 askelta kohti toimivaa kodin ja koulun yhteistyötä</a:t>
            </a:r>
          </a:p>
          <a:p>
            <a:pPr>
              <a:buNone/>
            </a:pPr>
            <a:r>
              <a:rPr lang="fi-FI" dirty="0" smtClean="0"/>
              <a:t>	</a:t>
            </a:r>
          </a:p>
          <a:p>
            <a:pPr>
              <a:buNone/>
            </a:pPr>
            <a:r>
              <a:rPr lang="fi-FI" dirty="0" smtClean="0"/>
              <a:t>	Keskustellen, kokemuksia </a:t>
            </a:r>
            <a:r>
              <a:rPr lang="fi-FI" dirty="0" smtClean="0"/>
              <a:t>jakaen – myös </a:t>
            </a:r>
            <a:r>
              <a:rPr lang="fi-FI" dirty="0" err="1" smtClean="0"/>
              <a:t>Chatissä</a:t>
            </a:r>
            <a:r>
              <a:rPr lang="fi-FI" dirty="0" smtClean="0"/>
              <a:t> </a:t>
            </a:r>
            <a:r>
              <a:rPr lang="fi-FI" dirty="0" smtClean="0"/>
              <a:t>voit </a:t>
            </a:r>
            <a:r>
              <a:rPr lang="fi-FI" dirty="0" smtClean="0"/>
              <a:t>kysyä, kommentoida </a:t>
            </a:r>
            <a:endParaRPr lang="fi-FI" dirty="0" smtClean="0"/>
          </a:p>
          <a:p>
            <a:pPr>
              <a:buNone/>
            </a:pPr>
            <a:endParaRPr lang="fi-FI" b="1" dirty="0" smtClean="0"/>
          </a:p>
          <a:p>
            <a:pPr>
              <a:buNone/>
            </a:pPr>
            <a:r>
              <a:rPr lang="fi-FI" dirty="0" smtClean="0"/>
              <a:t>	 Ilta päättyy viimeistään klo </a:t>
            </a:r>
            <a:r>
              <a:rPr lang="fi-FI" dirty="0" smtClean="0"/>
              <a:t>20</a:t>
            </a:r>
            <a:endParaRPr lang="fi-FI" dirty="0" smtClean="0"/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  <p:transition advTm="58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>
            <a:extLst>
              <a:ext uri="{FF2B5EF4-FFF2-40B4-BE49-F238E27FC236}">
                <a16:creationId xmlns="" xmlns:a16="http://schemas.microsoft.com/office/drawing/2014/main" id="{73B43C3D-0A84-4051-A83C-BC3D7F085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="" xmlns:a16="http://schemas.microsoft.com/office/drawing/2014/main" id="{C608DD84-DF2A-4648-B554-F48683DD2D48}"/>
              </a:ext>
            </a:extLst>
          </p:cNvPr>
          <p:cNvSpPr/>
          <p:nvPr/>
        </p:nvSpPr>
        <p:spPr>
          <a:xfrm>
            <a:off x="1187450" y="620713"/>
            <a:ext cx="6624638" cy="12287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Vanhemmat – koulun tärkein kumppani</a:t>
            </a:r>
            <a:endParaRPr lang="fi-F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1">
            <a:extLst>
              <a:ext uri="{FF2B5EF4-FFF2-40B4-BE49-F238E27FC236}">
                <a16:creationId xmlns:a16="http://schemas.microsoft.com/office/drawing/2014/main" xmlns="" id="{07D91FCB-C5DB-44B4-B8DE-DA41D39D4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BA99D0CC-BB76-49E4-B64E-95F7A5FC3606}"/>
              </a:ext>
            </a:extLst>
          </p:cNvPr>
          <p:cNvSpPr/>
          <p:nvPr/>
        </p:nvSpPr>
        <p:spPr>
          <a:xfrm>
            <a:off x="-12700" y="911225"/>
            <a:ext cx="9156700" cy="122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Vanhempaintoiminta</a:t>
            </a: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fi-FI" sz="4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95777"/>
      </p:ext>
    </p:extLst>
  </p:cSld>
  <p:clrMapOvr>
    <a:masterClrMapping/>
  </p:clrMapOvr>
  <p:transition advTm="52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2">
            <a:extLst>
              <a:ext uri="{FF2B5EF4-FFF2-40B4-BE49-F238E27FC236}">
                <a16:creationId xmlns:a16="http://schemas.microsoft.com/office/drawing/2014/main" xmlns="" id="{EB993980-4DED-48A9-A9CD-F905A00F0E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2339752" y="441334"/>
            <a:ext cx="6408712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  <p:pic>
        <p:nvPicPr>
          <p:cNvPr id="5" name="Kuva 4" descr="VanhempaintoiminnanEriTas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712" y="908719"/>
            <a:ext cx="7882775" cy="55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800304"/>
      </p:ext>
    </p:extLst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962</Words>
  <Application>Microsoft Office PowerPoint</Application>
  <PresentationFormat>Näytössä katseltava diaesitys (4:3)</PresentationFormat>
  <Paragraphs>231</Paragraphs>
  <Slides>29</Slides>
  <Notes>5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  <vt:variant>
        <vt:lpstr>Mukautetut diaesitykset</vt:lpstr>
      </vt:variant>
      <vt:variant>
        <vt:i4>1</vt:i4>
      </vt:variant>
    </vt:vector>
  </HeadingPairs>
  <TitlesOfParts>
    <vt:vector size="31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Millaista yhteistyö ja vanhempien osallisuus on tänään?</vt:lpstr>
      <vt:lpstr>Dia 26</vt:lpstr>
      <vt:lpstr>Dia 27</vt:lpstr>
      <vt:lpstr>Dia 28</vt:lpstr>
      <vt:lpstr>Dia 29</vt:lpstr>
      <vt:lpstr>Mukautettu diaesitys 1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Ibm</dc:creator>
  <cp:lastModifiedBy>Ibm</cp:lastModifiedBy>
  <cp:revision>175</cp:revision>
  <dcterms:created xsi:type="dcterms:W3CDTF">2019-05-07T12:36:04Z</dcterms:created>
  <dcterms:modified xsi:type="dcterms:W3CDTF">2020-11-19T09:26:21Z</dcterms:modified>
</cp:coreProperties>
</file>