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15"/>
      <p:bold r:id="rId16"/>
      <p:italic r:id="rId17"/>
      <p:boldItalic r:id="rId18"/>
    </p:embeddedFont>
    <p:embeddedFont>
      <p:font typeface="Merriweather Sans" panose="020B0604020202020204" charset="0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3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7888367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3136251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9774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6264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314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946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3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428653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05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97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5833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2213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7738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884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604043" y="389731"/>
            <a:ext cx="5811838" cy="5762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6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6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3887" y="4589462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14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14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30237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630237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5" name="Shape 15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Forum VI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s.fi/viihde/art-2000001260957.html" TargetMode="External"/><Relationship Id="rId5" Type="http://schemas.openxmlformats.org/officeDocument/2006/relationships/hyperlink" Target="https://www.youtube.com/watch?v=numbCLeS14o" TargetMode="External"/><Relationship Id="rId4" Type="http://schemas.openxmlformats.org/officeDocument/2006/relationships/hyperlink" Target="https://yle.fi/uutiset/3-723687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4267200" y="1981200"/>
            <a:ext cx="2607353" cy="12003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Kaukainen Afrikka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850" y="208250"/>
            <a:ext cx="4111825" cy="60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806DA52F-21BF-477D-BEA3-26AC4F22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87" y="407964"/>
            <a:ext cx="4169200" cy="1670880"/>
          </a:xfrm>
        </p:spPr>
        <p:txBody>
          <a:bodyPr/>
          <a:lstStyle/>
          <a:p>
            <a:r>
              <a:rPr lang="fi-FI" dirty="0" err="1"/>
              <a:t>Banania</a:t>
            </a:r>
            <a:r>
              <a:rPr lang="fi-FI" dirty="0"/>
              <a:t>- kaakaojauheen mainos 1930-luvulta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32845" y="2317994"/>
            <a:ext cx="3957418" cy="35623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/>
            <a:r>
              <a:rPr lang="fi-FI" dirty="0" err="1"/>
              <a:t>Bananian</a:t>
            </a:r>
            <a:r>
              <a:rPr lang="fi-FI" dirty="0"/>
              <a:t> tuotemerkki muuttui 1930-luvulla tällaiseksi.</a:t>
            </a:r>
          </a:p>
          <a:p>
            <a:pPr marL="457200" lvl="0" indent="-228600" rtl="0"/>
            <a:endParaRPr lang="fi-FI" dirty="0"/>
          </a:p>
          <a:p>
            <a:pPr lvl="0" indent="0" rtl="0">
              <a:buNone/>
            </a:pPr>
            <a:r>
              <a:rPr lang="fi-FI" b="1" dirty="0"/>
              <a:t>Tehtävä</a:t>
            </a:r>
          </a:p>
          <a:p>
            <a:pPr marL="685800" lvl="0" indent="-457200" rtl="0">
              <a:buFont typeface="+mj-lt"/>
              <a:buAutoNum type="arabicPeriod"/>
            </a:pPr>
            <a:r>
              <a:rPr lang="fi-FI" dirty="0"/>
              <a:t>Etsi verkosta yrityksen nykyinen tuotekuva.</a:t>
            </a:r>
          </a:p>
          <a:p>
            <a:pPr marL="685800" lvl="0" indent="-457200" rtl="0">
              <a:buFont typeface="+mj-lt"/>
              <a:buAutoNum type="arabicPeriod"/>
            </a:pPr>
            <a:r>
              <a:rPr lang="fi-FI" dirty="0"/>
              <a:t>Mitä ajatuksia kuva sinussa herättää?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t="5323" b="6687"/>
          <a:stretch/>
        </p:blipFill>
        <p:spPr>
          <a:xfrm>
            <a:off x="4572000" y="1993746"/>
            <a:ext cx="4223417" cy="4095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472B0DA-04F7-48FE-B628-12F71B9A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71" y="461740"/>
            <a:ext cx="8117058" cy="1066565"/>
          </a:xfrm>
        </p:spPr>
        <p:txBody>
          <a:bodyPr/>
          <a:lstStyle/>
          <a:p>
            <a:r>
              <a:rPr lang="fi-FI" dirty="0"/>
              <a:t>Suomalainen lakritsirasia 1950-luvulta</a:t>
            </a:r>
            <a:br>
              <a:rPr lang="fi-FI" dirty="0"/>
            </a:br>
            <a:endParaRPr lang="fi-FI" dirty="0"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351693" y="1424758"/>
            <a:ext cx="4037427" cy="47018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i-FI" dirty="0"/>
              <a:t>Oheisessa kuvassa on suomalainen lakritsirasia 1950-luvulta.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b="1" dirty="0"/>
              <a:t>Tehtävät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Etsi vastaavia tuotepakkauksia ja mainoksia verkosta.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Monet niistä ovat nyt kiellettyjä tai niistä on luovuttu. Miksi?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 dirty="0"/>
          </a:p>
          <a:p>
            <a:pPr marL="0" lvl="0" indent="0" rtl="0">
              <a:spcBef>
                <a:spcPts val="0"/>
              </a:spcBef>
              <a:buNone/>
            </a:pPr>
            <a:endParaRPr sz="1800" dirty="0"/>
          </a:p>
          <a:p>
            <a:pPr marL="0" lvl="0" indent="0" rtl="0">
              <a:spcBef>
                <a:spcPts val="0"/>
              </a:spcBef>
              <a:buNone/>
            </a:pPr>
            <a:endParaRPr sz="1800" dirty="0"/>
          </a:p>
          <a:p>
            <a:pPr marL="0" lvl="0" indent="0" rtl="0">
              <a:spcBef>
                <a:spcPts val="0"/>
              </a:spcBef>
              <a:buNone/>
            </a:pP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t="5323" b="6687"/>
          <a:stretch/>
        </p:blipFill>
        <p:spPr>
          <a:xfrm>
            <a:off x="4684542" y="1941343"/>
            <a:ext cx="4075360" cy="413590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24625" y="500625"/>
            <a:ext cx="3909750" cy="577356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fi-FI" b="1" dirty="0"/>
              <a:t>Tehtävät</a:t>
            </a:r>
            <a:endParaRPr lang="fi-FI" dirty="0"/>
          </a:p>
          <a:p>
            <a:pPr marL="457200" lvl="0" indent="-457200" rtl="0">
              <a:buFont typeface="+mj-lt"/>
              <a:buAutoNum type="arabicPeriod" startAt="3"/>
            </a:pPr>
            <a:r>
              <a:rPr lang="fi-FI" dirty="0"/>
              <a:t>Katso vanhoja suomalaisia tummaihoisiin liittyviä mainoksia.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fi-FI" sz="2000" u="sng" dirty="0">
                <a:solidFill>
                  <a:schemeClr val="hlink"/>
                </a:solidFill>
                <a:hlinkClick r:id="rId4"/>
              </a:rPr>
              <a:t>https://yle.fi/uutiset/3-7236877</a:t>
            </a:r>
            <a:endParaRPr lang="fi-FI" sz="2000" u="sng" dirty="0">
              <a:solidFill>
                <a:schemeClr val="hlink"/>
              </a:solidFill>
            </a:endParaRPr>
          </a:p>
          <a:p>
            <a:pPr marL="457200" lvl="1" indent="0">
              <a:spcBef>
                <a:spcPts val="1000"/>
              </a:spcBef>
              <a:buNone/>
            </a:pPr>
            <a:r>
              <a:rPr lang="fi-FI" sz="2000" u="sng" dirty="0">
                <a:solidFill>
                  <a:schemeClr val="hlink"/>
                </a:solidFill>
                <a:hlinkClick r:id="rId5"/>
              </a:rPr>
              <a:t>https://www.youtube.com/watch?v=numbCLeS14o</a:t>
            </a:r>
          </a:p>
          <a:p>
            <a:pPr marL="457200" lvl="0" indent="-457200" rtl="0">
              <a:buFont typeface="+mj-lt"/>
              <a:buAutoNum type="arabicPeriod" startAt="3"/>
            </a:pPr>
            <a:r>
              <a:rPr lang="fi-FI" dirty="0"/>
              <a:t>Katso myös, millaisen kohun </a:t>
            </a:r>
            <a:r>
              <a:rPr lang="fi-FI" i="1" dirty="0"/>
              <a:t>Pekka ja Pätkä neekereinä </a:t>
            </a:r>
            <a:r>
              <a:rPr lang="fi-FI" dirty="0"/>
              <a:t>(1960) esittäminen aiheutti vuonna 2016.</a:t>
            </a:r>
          </a:p>
          <a:p>
            <a:pPr marL="457200" lvl="1" indent="0">
              <a:buNone/>
            </a:pPr>
            <a:r>
              <a:rPr lang="fi-FI" sz="2000" u="sng" dirty="0">
                <a:solidFill>
                  <a:schemeClr val="hlink"/>
                </a:solidFill>
                <a:hlinkClick r:id="rId6"/>
              </a:rPr>
              <a:t>http://www.is.fi/viihde/art-2000001260957.html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84469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i-FI" dirty="0"/>
              <a:t>Stereotypioita Afrikasta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516109" y="1209822"/>
            <a:ext cx="7886700" cy="154744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i-FI" b="1" dirty="0"/>
              <a:t>Tehtävä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i-FI" dirty="0"/>
              <a:t>Mitä stereotypioita tunnistat “Kaukainen Afrikka” luvun kuvista?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749" y="2907075"/>
            <a:ext cx="2425924" cy="342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 l="17730" r="12520"/>
          <a:stretch/>
        </p:blipFill>
        <p:spPr>
          <a:xfrm>
            <a:off x="2637675" y="2907075"/>
            <a:ext cx="3266299" cy="342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5">
            <a:alphaModFix/>
          </a:blip>
          <a:srcRect l="35426" r="6430"/>
          <a:stretch/>
        </p:blipFill>
        <p:spPr>
          <a:xfrm>
            <a:off x="5903983" y="2907074"/>
            <a:ext cx="3000188" cy="342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14C8C9A-4F47-438F-BEDC-A2A4A10C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31" y="463599"/>
            <a:ext cx="4180719" cy="1325562"/>
          </a:xfrm>
        </p:spPr>
        <p:txBody>
          <a:bodyPr/>
          <a:lstStyle/>
          <a:p>
            <a:r>
              <a:rPr lang="fi-FI" dirty="0"/>
              <a:t>Ranskalainen suklaamainos 1900-luvun alusta</a:t>
            </a:r>
            <a:br>
              <a:rPr lang="fi-FI" dirty="0"/>
            </a:br>
            <a:endParaRPr lang="fi-FI" dirty="0"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75431" y="1789161"/>
            <a:ext cx="39275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fi-FI" dirty="0"/>
              <a:t>Kuvassa tummaihoinen mies peilaa itseään ja vertaa kasvojensa väriä suklaalevyyn.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fi-FI" dirty="0"/>
              <a:t>Kuvassa ei ole suoraan Afrikkaan maanosana liittyvää stereotypiaa, mutta mainos antaa tummaihoisista  yksinkertaisen, lapsellisen ja kehittymättömän kuvan.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150" y="218278"/>
            <a:ext cx="4352851" cy="6069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900" y="1406769"/>
            <a:ext cx="6728064" cy="484980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209900" y="261206"/>
            <a:ext cx="7934100" cy="9908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sz="2800" b="1" dirty="0"/>
              <a:t>Englantilaisen lentoyhtiön mainos </a:t>
            </a:r>
          </a:p>
          <a:p>
            <a:pPr marL="0" marR="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sz="2800" b="1" dirty="0"/>
              <a:t>1930-luvulta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774" y="1224500"/>
            <a:ext cx="6872450" cy="5032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04949" y="406571"/>
            <a:ext cx="7934100" cy="704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dirty="0"/>
              <a:t>Mainos antaa Afrikasta eksoottisen kuvan: kukkia, palmuja ja merta.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619" y="1477108"/>
            <a:ext cx="6710289" cy="480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67339" y="350301"/>
            <a:ext cx="8311500" cy="9439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dirty="0"/>
              <a:t>Länsimainen teknologia on kuvassa keskeisessä osassa. Afrikkalainen on tullut kanootilla ihmettelemään lentokonetta. Tämä luo mielikuvan kehittymättömästä Afrikasta.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692" y="1491175"/>
            <a:ext cx="6789553" cy="4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577991" y="474624"/>
            <a:ext cx="8311500" cy="6507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dirty="0"/>
              <a:t>Afrikkalaiset on kuvattu samalla mustalla värillä kuin alaosa. Kuvasta ei voi tunnistaa, onko henkilö nainen vai mies.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AF2CACB2-A8F2-44B4-9D77-B4F19756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98" y="371548"/>
            <a:ext cx="3562446" cy="1724537"/>
          </a:xfrm>
        </p:spPr>
        <p:txBody>
          <a:bodyPr/>
          <a:lstStyle/>
          <a:p>
            <a:r>
              <a:rPr lang="fi-FI" dirty="0"/>
              <a:t>Kari </a:t>
            </a:r>
            <a:r>
              <a:rPr lang="fi-FI" dirty="0" err="1"/>
              <a:t>Mannerlan</a:t>
            </a:r>
            <a:r>
              <a:rPr lang="fi-FI" dirty="0"/>
              <a:t> suunnittelema Afrikan tähti -peli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247746" y="2096085"/>
            <a:ext cx="3752898" cy="38436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800"/>
              </a:spcBef>
            </a:pPr>
            <a:r>
              <a:rPr lang="fi-FI" dirty="0"/>
              <a:t>Afrikan tähden kuvitus edustaa suomalaista näkemystä 1950-luvun Afrikasta.</a:t>
            </a:r>
          </a:p>
          <a:p>
            <a:pPr marL="457200" lvl="0" indent="-228600" rtl="0">
              <a:spcBef>
                <a:spcPts val="800"/>
              </a:spcBef>
            </a:pPr>
            <a:r>
              <a:rPr lang="fi-FI" dirty="0"/>
              <a:t>Stereotypioita edustavat villieläimet, alkeelliset asunnot ja tanssivat tai eläimiä tappavat afrikkalaiset.</a:t>
            </a:r>
          </a:p>
          <a:p>
            <a:pPr marL="457200" lvl="0" indent="-228600" rtl="0">
              <a:spcBef>
                <a:spcPts val="800"/>
              </a:spcBef>
            </a:pPr>
            <a:r>
              <a:rPr lang="fi-FI" dirty="0"/>
              <a:t>Timantinkaivaja edustaa näkemystä Afrikan luonnon-varoista.</a:t>
            </a:r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l="31153"/>
          <a:stretch/>
        </p:blipFill>
        <p:spPr>
          <a:xfrm>
            <a:off x="4191096" y="1024723"/>
            <a:ext cx="4690450" cy="452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6AFE74A-37D4-48D8-9C6E-AB374655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90" y="443726"/>
            <a:ext cx="3530991" cy="1851872"/>
          </a:xfrm>
        </p:spPr>
        <p:txBody>
          <a:bodyPr/>
          <a:lstStyle/>
          <a:p>
            <a:r>
              <a:rPr lang="fi-FI" dirty="0"/>
              <a:t>Ranskalaisen </a:t>
            </a:r>
            <a:r>
              <a:rPr lang="fi-FI" dirty="0" err="1"/>
              <a:t>Banania</a:t>
            </a:r>
            <a:r>
              <a:rPr lang="fi-FI" dirty="0"/>
              <a:t>- kaakaojauheen mainos 1910-luvulta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255415" y="2686930"/>
            <a:ext cx="3530991" cy="32548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/>
            <a:r>
              <a:rPr lang="fi-FI" dirty="0"/>
              <a:t>Tummaihoisia afrikkalaisia on käytetty paljon erilaisten siirtomaihin liitettyjen tuotteiden mainonnassa.</a:t>
            </a:r>
          </a:p>
          <a:p>
            <a:pPr marL="457200" lvl="0" indent="-228600" rtl="0"/>
            <a:r>
              <a:rPr lang="fi-FI" dirty="0"/>
              <a:t>Mainoksessa on senegalilainen Ranskan siirtomaa-joukkojen sotilas.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1074" y="303049"/>
            <a:ext cx="4756174" cy="5962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kautettu suunnittelumalli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265</Words>
  <Application>Microsoft Office PowerPoint</Application>
  <PresentationFormat>On-screen Show (4:3)</PresentationFormat>
  <Paragraphs>53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Verdana</vt:lpstr>
      <vt:lpstr>Arial</vt:lpstr>
      <vt:lpstr>Merriweather Sans</vt:lpstr>
      <vt:lpstr>Mukautettu suunnittelumalli</vt:lpstr>
      <vt:lpstr>PowerPoint Presentation</vt:lpstr>
      <vt:lpstr>Stereotypioita Afrikasta</vt:lpstr>
      <vt:lpstr>Ranskalainen suklaamainos 1900-luvun alusta </vt:lpstr>
      <vt:lpstr>PowerPoint Presentation</vt:lpstr>
      <vt:lpstr>PowerPoint Presentation</vt:lpstr>
      <vt:lpstr>PowerPoint Presentation</vt:lpstr>
      <vt:lpstr>PowerPoint Presentation</vt:lpstr>
      <vt:lpstr>Kari Mannerlan suunnittelema Afrikan tähti -peli</vt:lpstr>
      <vt:lpstr>Ranskalaisen Banania- kaakaojauheen mainos 1910-luvulta</vt:lpstr>
      <vt:lpstr>Banania- kaakaojauheen mainos 1930-luvulta</vt:lpstr>
      <vt:lpstr>Suomalainen lakritsirasia 1950-luvulta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Minna</dc:creator>
  <cp:lastModifiedBy>Minna</cp:lastModifiedBy>
  <cp:revision>48</cp:revision>
  <dcterms:modified xsi:type="dcterms:W3CDTF">2020-05-11T15:10:06Z</dcterms:modified>
</cp:coreProperties>
</file>