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98" d="100"/>
          <a:sy n="98" d="100"/>
        </p:scale>
        <p:origin x="110" y="9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58ECAE5-A1A5-7E5E-4CBF-10551D129E2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Alaotsikko 2">
            <a:extLst>
              <a:ext uri="{FF2B5EF4-FFF2-40B4-BE49-F238E27FC236}">
                <a16:creationId xmlns:a16="http://schemas.microsoft.com/office/drawing/2014/main" id="{E4A71BC4-CC05-A5D5-17D1-DEB57BEDBA27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91C7B4A2-08E8-EDF0-5BB4-D6D749CF27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1773C940-7E62-2A85-CCFD-6EB094B3B7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2E2A923C-66FF-476E-A033-DCC8361E111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1140329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EB664F22-C7C4-114F-943F-8C2F6BB29A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D795210C-D141-CFC7-3E13-F48E8E1F8A7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B3997DC8-327F-E251-537E-F28F141AD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EC927BD-B9FC-F464-5CF7-BE72763D322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96EDE511-EA39-E0A4-EDF3-7F060BDB13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811419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>
            <a:extLst>
              <a:ext uri="{FF2B5EF4-FFF2-40B4-BE49-F238E27FC236}">
                <a16:creationId xmlns:a16="http://schemas.microsoft.com/office/drawing/2014/main" id="{2DB26645-842B-5EE4-B2B7-D1EE2B704C38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ystysuoran tekstin paikkamerkki 2">
            <a:extLst>
              <a:ext uri="{FF2B5EF4-FFF2-40B4-BE49-F238E27FC236}">
                <a16:creationId xmlns:a16="http://schemas.microsoft.com/office/drawing/2014/main" id="{76F84020-8191-BF17-E85B-6BA74D8DFEF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AD10B2E1-0D74-F9FB-314B-80A29E684AB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682D4B2F-1509-EB30-48BF-78C95CDBB0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D6B298D-A5BC-0A76-C71A-0DE738EA52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375167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BB9DF7B-64A4-BE59-11BF-D4F2B30009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8C44AAE1-2051-39D4-F05C-FCCC7D838BA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87D003A-67FB-0C43-9C88-DB296561719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4B64599A-34EC-5C60-1422-A61356CF679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59D74781-C561-2208-4838-A366D18809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4117488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D178B2C-67B5-C921-D072-9A0E9B756A6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86F311D5-BBC6-2A4E-3C1C-6435EC6F5D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E3790C77-3FE8-C88E-8D26-5179CA2F189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B941CD1-82D0-07CA-9DC6-40166A4824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1C39E9C0-1B14-4560-C4F5-0F3C1C9641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9294911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1CFD9C65-CA9B-C360-35EE-6DB031F6016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FDC2805C-6B77-09AE-3E5C-E5383DDD50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75C02CD3-4D18-38BB-6758-86FB90DB05A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8DEB0218-A09E-36A2-6CFA-21007897E74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0C6651DD-D9A4-AB55-8807-F8960CF913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CAAA3A4D-CA28-A071-F12C-22E5EF2005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7413185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C2E9C9F6-B382-B78E-795C-4E50F10B287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91454C07-7B0E-C703-3B50-6ED19D4A5C3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id="{D98EB2B0-6EE4-BB7D-CA11-85ADC14BA936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id="{831788C9-1B65-EB9B-6044-9617DCE87E5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id="{13BE80E5-C408-DBF7-3537-37F2FE391A38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>
            <a:extLst>
              <a:ext uri="{FF2B5EF4-FFF2-40B4-BE49-F238E27FC236}">
                <a16:creationId xmlns:a16="http://schemas.microsoft.com/office/drawing/2014/main" id="{9C2E18A9-8C0F-ED8B-B134-107C7E88DE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8" name="Alatunnisteen paikkamerkki 7">
            <a:extLst>
              <a:ext uri="{FF2B5EF4-FFF2-40B4-BE49-F238E27FC236}">
                <a16:creationId xmlns:a16="http://schemas.microsoft.com/office/drawing/2014/main" id="{D353879B-E6FF-ADAD-CAE2-BA5199FC12F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>
            <a:extLst>
              <a:ext uri="{FF2B5EF4-FFF2-40B4-BE49-F238E27FC236}">
                <a16:creationId xmlns:a16="http://schemas.microsoft.com/office/drawing/2014/main" id="{1C29A86E-8DA1-5804-C788-164BD4DF34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6608887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A2A6A1D5-65F7-1A60-0870-E46E08657D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Päivämäärän paikkamerkki 2">
            <a:extLst>
              <a:ext uri="{FF2B5EF4-FFF2-40B4-BE49-F238E27FC236}">
                <a16:creationId xmlns:a16="http://schemas.microsoft.com/office/drawing/2014/main" id="{0BD916BA-B898-7758-E059-FBE7B439615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4" name="Alatunnisteen paikkamerkki 3">
            <a:extLst>
              <a:ext uri="{FF2B5EF4-FFF2-40B4-BE49-F238E27FC236}">
                <a16:creationId xmlns:a16="http://schemas.microsoft.com/office/drawing/2014/main" id="{1F799073-1E1C-A70C-DFB4-848BA13B8C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>
            <a:extLst>
              <a:ext uri="{FF2B5EF4-FFF2-40B4-BE49-F238E27FC236}">
                <a16:creationId xmlns:a16="http://schemas.microsoft.com/office/drawing/2014/main" id="{95D6C2BA-7EE2-6112-889E-873E7B7FE07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25741088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>
            <a:extLst>
              <a:ext uri="{FF2B5EF4-FFF2-40B4-BE49-F238E27FC236}">
                <a16:creationId xmlns:a16="http://schemas.microsoft.com/office/drawing/2014/main" id="{874A6E21-6828-9AB3-F16A-2E921256E1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3" name="Alatunnisteen paikkamerkki 2">
            <a:extLst>
              <a:ext uri="{FF2B5EF4-FFF2-40B4-BE49-F238E27FC236}">
                <a16:creationId xmlns:a16="http://schemas.microsoft.com/office/drawing/2014/main" id="{4A41E67D-8277-38FF-243C-D0342629E4C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>
            <a:extLst>
              <a:ext uri="{FF2B5EF4-FFF2-40B4-BE49-F238E27FC236}">
                <a16:creationId xmlns:a16="http://schemas.microsoft.com/office/drawing/2014/main" id="{9A302F23-B8EB-4A89-A298-B845528960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06979959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778855A-F090-BD91-85DE-8105A374C6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1D4E472F-97AE-4242-7581-5F2CD9E996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2C4070E8-E12C-C0F2-C388-53DE00A086B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282145CB-A249-29C3-D24E-1ACD008433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8CF7EE55-0B64-096C-63A6-A1C74ADDFF7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DAB287FC-307A-99A7-8218-49C337B7DA0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804486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8D8EB349-67E0-EFC3-E324-87D9531F66E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ots. perustyyl. napsautt.</a:t>
            </a:r>
          </a:p>
        </p:txBody>
      </p:sp>
      <p:sp>
        <p:nvSpPr>
          <p:cNvPr id="3" name="Kuvan paikkamerkki 2">
            <a:extLst>
              <a:ext uri="{FF2B5EF4-FFF2-40B4-BE49-F238E27FC236}">
                <a16:creationId xmlns:a16="http://schemas.microsoft.com/office/drawing/2014/main" id="{634553C8-6155-28B2-D191-E2B4C7361DE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>
            <a:extLst>
              <a:ext uri="{FF2B5EF4-FFF2-40B4-BE49-F238E27FC236}">
                <a16:creationId xmlns:a16="http://schemas.microsoft.com/office/drawing/2014/main" id="{454EB7B3-A655-ABAA-2935-8DC1BE35DFA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>
            <a:extLst>
              <a:ext uri="{FF2B5EF4-FFF2-40B4-BE49-F238E27FC236}">
                <a16:creationId xmlns:a16="http://schemas.microsoft.com/office/drawing/2014/main" id="{4569320C-BC6E-A1FB-6AF3-AD441857FD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6" name="Alatunnisteen paikkamerkki 5">
            <a:extLst>
              <a:ext uri="{FF2B5EF4-FFF2-40B4-BE49-F238E27FC236}">
                <a16:creationId xmlns:a16="http://schemas.microsoft.com/office/drawing/2014/main" id="{9D380DB7-1E4C-395F-5C8B-5F0886E7CD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>
            <a:extLst>
              <a:ext uri="{FF2B5EF4-FFF2-40B4-BE49-F238E27FC236}">
                <a16:creationId xmlns:a16="http://schemas.microsoft.com/office/drawing/2014/main" id="{6AB64B79-B728-FE06-F638-11B620E1BD4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5855262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>
            <a:extLst>
              <a:ext uri="{FF2B5EF4-FFF2-40B4-BE49-F238E27FC236}">
                <a16:creationId xmlns:a16="http://schemas.microsoft.com/office/drawing/2014/main" id="{BBAFEE3A-B5BC-1AB6-73E8-174830AB5F1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ots. perustyyl. napsautt.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id="{17A4EAB5-D410-94D6-EB29-607645BB9AB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>
            <a:extLst>
              <a:ext uri="{FF2B5EF4-FFF2-40B4-BE49-F238E27FC236}">
                <a16:creationId xmlns:a16="http://schemas.microsoft.com/office/drawing/2014/main" id="{CAB75C16-84CC-B7C9-53E5-D728F05B49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844F8D-7688-447E-BC25-0AD604A1C589}" type="datetimeFigureOut">
              <a:rPr lang="fi-FI" smtClean="0"/>
              <a:t>30.11.2023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4F9F503-14C0-26A2-47DF-AFE90F3D5F5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5BEDD17-D0C0-0628-C70F-EAB5367FCD8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1DF70F3-ED05-47B9-BF3D-62690D2EA888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2297484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8" name="Rectangle 7">
            <a:extLst>
              <a:ext uri="{FF2B5EF4-FFF2-40B4-BE49-F238E27FC236}">
                <a16:creationId xmlns:a16="http://schemas.microsoft.com/office/drawing/2014/main" id="{100EDD19-6802-4EC3-95CE-CFFAB042CFD6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id="{4E272551-39FA-B0C6-E7E7-5564E00ECE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840945"/>
          </a:xfrm>
        </p:spPr>
        <p:txBody>
          <a:bodyPr>
            <a:normAutofit/>
          </a:bodyPr>
          <a:lstStyle/>
          <a:p>
            <a:r>
              <a:rPr lang="fi-FI" sz="5400" dirty="0"/>
              <a:t>PS1 </a:t>
            </a:r>
            <a:r>
              <a:rPr lang="fi-FI" sz="5400" dirty="0" err="1"/>
              <a:t>Arvointi</a:t>
            </a:r>
            <a:endParaRPr lang="fi-FI" sz="5400" dirty="0"/>
          </a:p>
        </p:txBody>
      </p:sp>
      <p:sp>
        <p:nvSpPr>
          <p:cNvPr id="10" name="sketch line">
            <a:extLst>
              <a:ext uri="{FF2B5EF4-FFF2-40B4-BE49-F238E27FC236}">
                <a16:creationId xmlns:a16="http://schemas.microsoft.com/office/drawing/2014/main" id="{DB17E863-922E-4C26-BD64-E8FD41D28661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69036" y="1677373"/>
            <a:ext cx="10853928" cy="18288"/>
          </a:xfrm>
          <a:custGeom>
            <a:avLst/>
            <a:gdLst>
              <a:gd name="connsiteX0" fmla="*/ 0 w 10853928"/>
              <a:gd name="connsiteY0" fmla="*/ 0 h 18288"/>
              <a:gd name="connsiteX1" fmla="*/ 461292 w 10853928"/>
              <a:gd name="connsiteY1" fmla="*/ 0 h 18288"/>
              <a:gd name="connsiteX2" fmla="*/ 1139662 w 10853928"/>
              <a:gd name="connsiteY2" fmla="*/ 0 h 18288"/>
              <a:gd name="connsiteX3" fmla="*/ 1926572 w 10853928"/>
              <a:gd name="connsiteY3" fmla="*/ 0 h 18288"/>
              <a:gd name="connsiteX4" fmla="*/ 2279325 w 10853928"/>
              <a:gd name="connsiteY4" fmla="*/ 0 h 18288"/>
              <a:gd name="connsiteX5" fmla="*/ 2632078 w 10853928"/>
              <a:gd name="connsiteY5" fmla="*/ 0 h 18288"/>
              <a:gd name="connsiteX6" fmla="*/ 3527527 w 10853928"/>
              <a:gd name="connsiteY6" fmla="*/ 0 h 18288"/>
              <a:gd name="connsiteX7" fmla="*/ 4205897 w 10853928"/>
              <a:gd name="connsiteY7" fmla="*/ 0 h 18288"/>
              <a:gd name="connsiteX8" fmla="*/ 4558650 w 10853928"/>
              <a:gd name="connsiteY8" fmla="*/ 0 h 18288"/>
              <a:gd name="connsiteX9" fmla="*/ 5237020 w 10853928"/>
              <a:gd name="connsiteY9" fmla="*/ 0 h 18288"/>
              <a:gd name="connsiteX10" fmla="*/ 6132469 w 10853928"/>
              <a:gd name="connsiteY10" fmla="*/ 0 h 18288"/>
              <a:gd name="connsiteX11" fmla="*/ 6702301 w 10853928"/>
              <a:gd name="connsiteY11" fmla="*/ 0 h 18288"/>
              <a:gd name="connsiteX12" fmla="*/ 7272132 w 10853928"/>
              <a:gd name="connsiteY12" fmla="*/ 0 h 18288"/>
              <a:gd name="connsiteX13" fmla="*/ 7950502 w 10853928"/>
              <a:gd name="connsiteY13" fmla="*/ 0 h 18288"/>
              <a:gd name="connsiteX14" fmla="*/ 8737412 w 10853928"/>
              <a:gd name="connsiteY14" fmla="*/ 0 h 18288"/>
              <a:gd name="connsiteX15" fmla="*/ 9524322 w 10853928"/>
              <a:gd name="connsiteY15" fmla="*/ 0 h 18288"/>
              <a:gd name="connsiteX16" fmla="*/ 10853928 w 10853928"/>
              <a:gd name="connsiteY16" fmla="*/ 0 h 18288"/>
              <a:gd name="connsiteX17" fmla="*/ 10853928 w 10853928"/>
              <a:gd name="connsiteY17" fmla="*/ 18288 h 18288"/>
              <a:gd name="connsiteX18" fmla="*/ 10392636 w 10853928"/>
              <a:gd name="connsiteY18" fmla="*/ 18288 h 18288"/>
              <a:gd name="connsiteX19" fmla="*/ 9497187 w 10853928"/>
              <a:gd name="connsiteY19" fmla="*/ 18288 h 18288"/>
              <a:gd name="connsiteX20" fmla="*/ 8818817 w 10853928"/>
              <a:gd name="connsiteY20" fmla="*/ 18288 h 18288"/>
              <a:gd name="connsiteX21" fmla="*/ 8466064 w 10853928"/>
              <a:gd name="connsiteY21" fmla="*/ 18288 h 18288"/>
              <a:gd name="connsiteX22" fmla="*/ 7787693 w 10853928"/>
              <a:gd name="connsiteY22" fmla="*/ 18288 h 18288"/>
              <a:gd name="connsiteX23" fmla="*/ 7217862 w 10853928"/>
              <a:gd name="connsiteY23" fmla="*/ 18288 h 18288"/>
              <a:gd name="connsiteX24" fmla="*/ 6648031 w 10853928"/>
              <a:gd name="connsiteY24" fmla="*/ 18288 h 18288"/>
              <a:gd name="connsiteX25" fmla="*/ 6078200 w 10853928"/>
              <a:gd name="connsiteY25" fmla="*/ 18288 h 18288"/>
              <a:gd name="connsiteX26" fmla="*/ 5508368 w 10853928"/>
              <a:gd name="connsiteY26" fmla="*/ 18288 h 18288"/>
              <a:gd name="connsiteX27" fmla="*/ 4721459 w 10853928"/>
              <a:gd name="connsiteY27" fmla="*/ 18288 h 18288"/>
              <a:gd name="connsiteX28" fmla="*/ 4043088 w 10853928"/>
              <a:gd name="connsiteY28" fmla="*/ 18288 h 18288"/>
              <a:gd name="connsiteX29" fmla="*/ 3690336 w 10853928"/>
              <a:gd name="connsiteY29" fmla="*/ 18288 h 18288"/>
              <a:gd name="connsiteX30" fmla="*/ 3120504 w 10853928"/>
              <a:gd name="connsiteY30" fmla="*/ 18288 h 18288"/>
              <a:gd name="connsiteX31" fmla="*/ 2333595 w 10853928"/>
              <a:gd name="connsiteY31" fmla="*/ 18288 h 18288"/>
              <a:gd name="connsiteX32" fmla="*/ 1872303 w 10853928"/>
              <a:gd name="connsiteY32" fmla="*/ 18288 h 18288"/>
              <a:gd name="connsiteX33" fmla="*/ 976854 w 10853928"/>
              <a:gd name="connsiteY33" fmla="*/ 18288 h 18288"/>
              <a:gd name="connsiteX34" fmla="*/ 0 w 10853928"/>
              <a:gd name="connsiteY34" fmla="*/ 18288 h 18288"/>
              <a:gd name="connsiteX35" fmla="*/ 0 w 10853928"/>
              <a:gd name="connsiteY35" fmla="*/ 0 h 182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</a:cxnLst>
            <a:rect l="l" t="t" r="r" b="b"/>
            <a:pathLst>
              <a:path w="10853928" h="18288" fill="none" extrusionOk="0">
                <a:moveTo>
                  <a:pt x="0" y="0"/>
                </a:moveTo>
                <a:cubicBezTo>
                  <a:pt x="146993" y="-19076"/>
                  <a:pt x="347684" y="-4790"/>
                  <a:pt x="461292" y="0"/>
                </a:cubicBezTo>
                <a:cubicBezTo>
                  <a:pt x="574900" y="4790"/>
                  <a:pt x="808367" y="19821"/>
                  <a:pt x="1139662" y="0"/>
                </a:cubicBezTo>
                <a:cubicBezTo>
                  <a:pt x="1470957" y="-19821"/>
                  <a:pt x="1627405" y="5721"/>
                  <a:pt x="1926572" y="0"/>
                </a:cubicBezTo>
                <a:cubicBezTo>
                  <a:pt x="2225739" y="-5721"/>
                  <a:pt x="2137730" y="-3235"/>
                  <a:pt x="2279325" y="0"/>
                </a:cubicBezTo>
                <a:cubicBezTo>
                  <a:pt x="2420920" y="3235"/>
                  <a:pt x="2456518" y="9685"/>
                  <a:pt x="2632078" y="0"/>
                </a:cubicBezTo>
                <a:cubicBezTo>
                  <a:pt x="2807638" y="-9685"/>
                  <a:pt x="3211516" y="-43007"/>
                  <a:pt x="3527527" y="0"/>
                </a:cubicBezTo>
                <a:cubicBezTo>
                  <a:pt x="3843538" y="43007"/>
                  <a:pt x="4058833" y="22042"/>
                  <a:pt x="4205897" y="0"/>
                </a:cubicBezTo>
                <a:cubicBezTo>
                  <a:pt x="4352961" y="-22042"/>
                  <a:pt x="4474805" y="-11846"/>
                  <a:pt x="4558650" y="0"/>
                </a:cubicBezTo>
                <a:cubicBezTo>
                  <a:pt x="4642495" y="11846"/>
                  <a:pt x="5041928" y="-6069"/>
                  <a:pt x="5237020" y="0"/>
                </a:cubicBezTo>
                <a:cubicBezTo>
                  <a:pt x="5432112" y="6069"/>
                  <a:pt x="5943266" y="-17479"/>
                  <a:pt x="6132469" y="0"/>
                </a:cubicBezTo>
                <a:cubicBezTo>
                  <a:pt x="6321672" y="17479"/>
                  <a:pt x="6483872" y="26234"/>
                  <a:pt x="6702301" y="0"/>
                </a:cubicBezTo>
                <a:cubicBezTo>
                  <a:pt x="6920730" y="-26234"/>
                  <a:pt x="6991194" y="-15156"/>
                  <a:pt x="7272132" y="0"/>
                </a:cubicBezTo>
                <a:cubicBezTo>
                  <a:pt x="7553070" y="15156"/>
                  <a:pt x="7684444" y="-32961"/>
                  <a:pt x="7950502" y="0"/>
                </a:cubicBezTo>
                <a:cubicBezTo>
                  <a:pt x="8216560" y="32961"/>
                  <a:pt x="8493290" y="-10491"/>
                  <a:pt x="8737412" y="0"/>
                </a:cubicBezTo>
                <a:cubicBezTo>
                  <a:pt x="8981534" y="10491"/>
                  <a:pt x="9191586" y="-13899"/>
                  <a:pt x="9524322" y="0"/>
                </a:cubicBezTo>
                <a:cubicBezTo>
                  <a:pt x="9857058" y="13899"/>
                  <a:pt x="10297509" y="7485"/>
                  <a:pt x="10853928" y="0"/>
                </a:cubicBezTo>
                <a:cubicBezTo>
                  <a:pt x="10854574" y="4451"/>
                  <a:pt x="10854418" y="9226"/>
                  <a:pt x="10853928" y="18288"/>
                </a:cubicBezTo>
                <a:cubicBezTo>
                  <a:pt x="10691638" y="28522"/>
                  <a:pt x="10574319" y="29578"/>
                  <a:pt x="10392636" y="18288"/>
                </a:cubicBezTo>
                <a:cubicBezTo>
                  <a:pt x="10210953" y="6998"/>
                  <a:pt x="9836277" y="-16742"/>
                  <a:pt x="9497187" y="18288"/>
                </a:cubicBezTo>
                <a:cubicBezTo>
                  <a:pt x="9158097" y="53318"/>
                  <a:pt x="9119479" y="30714"/>
                  <a:pt x="8818817" y="18288"/>
                </a:cubicBezTo>
                <a:cubicBezTo>
                  <a:pt x="8518155" y="5863"/>
                  <a:pt x="8640037" y="6483"/>
                  <a:pt x="8466064" y="18288"/>
                </a:cubicBezTo>
                <a:cubicBezTo>
                  <a:pt x="8292091" y="30093"/>
                  <a:pt x="7997656" y="18914"/>
                  <a:pt x="7787693" y="18288"/>
                </a:cubicBezTo>
                <a:cubicBezTo>
                  <a:pt x="7577730" y="17662"/>
                  <a:pt x="7412468" y="21416"/>
                  <a:pt x="7217862" y="18288"/>
                </a:cubicBezTo>
                <a:cubicBezTo>
                  <a:pt x="7023256" y="15160"/>
                  <a:pt x="6898018" y="14824"/>
                  <a:pt x="6648031" y="18288"/>
                </a:cubicBezTo>
                <a:cubicBezTo>
                  <a:pt x="6398044" y="21752"/>
                  <a:pt x="6254402" y="38625"/>
                  <a:pt x="6078200" y="18288"/>
                </a:cubicBezTo>
                <a:cubicBezTo>
                  <a:pt x="5901998" y="-2049"/>
                  <a:pt x="5622886" y="3213"/>
                  <a:pt x="5508368" y="18288"/>
                </a:cubicBezTo>
                <a:cubicBezTo>
                  <a:pt x="5393850" y="33363"/>
                  <a:pt x="5036260" y="26830"/>
                  <a:pt x="4721459" y="18288"/>
                </a:cubicBezTo>
                <a:cubicBezTo>
                  <a:pt x="4406658" y="9746"/>
                  <a:pt x="4239221" y="41551"/>
                  <a:pt x="4043088" y="18288"/>
                </a:cubicBezTo>
                <a:cubicBezTo>
                  <a:pt x="3846955" y="-4975"/>
                  <a:pt x="3818802" y="34658"/>
                  <a:pt x="3690336" y="18288"/>
                </a:cubicBezTo>
                <a:cubicBezTo>
                  <a:pt x="3561870" y="1918"/>
                  <a:pt x="3265491" y="42194"/>
                  <a:pt x="3120504" y="18288"/>
                </a:cubicBezTo>
                <a:cubicBezTo>
                  <a:pt x="2975517" y="-5618"/>
                  <a:pt x="2720254" y="36673"/>
                  <a:pt x="2333595" y="18288"/>
                </a:cubicBezTo>
                <a:cubicBezTo>
                  <a:pt x="1946936" y="-97"/>
                  <a:pt x="2097241" y="5776"/>
                  <a:pt x="1872303" y="18288"/>
                </a:cubicBezTo>
                <a:cubicBezTo>
                  <a:pt x="1647365" y="30800"/>
                  <a:pt x="1282708" y="45380"/>
                  <a:pt x="976854" y="18288"/>
                </a:cubicBezTo>
                <a:cubicBezTo>
                  <a:pt x="671000" y="-8804"/>
                  <a:pt x="408401" y="-12775"/>
                  <a:pt x="0" y="18288"/>
                </a:cubicBezTo>
                <a:cubicBezTo>
                  <a:pt x="-213" y="9468"/>
                  <a:pt x="187" y="4459"/>
                  <a:pt x="0" y="0"/>
                </a:cubicBezTo>
                <a:close/>
              </a:path>
              <a:path w="10853928" h="18288" stroke="0" extrusionOk="0">
                <a:moveTo>
                  <a:pt x="0" y="0"/>
                </a:moveTo>
                <a:cubicBezTo>
                  <a:pt x="267322" y="15284"/>
                  <a:pt x="415388" y="-21048"/>
                  <a:pt x="569831" y="0"/>
                </a:cubicBezTo>
                <a:cubicBezTo>
                  <a:pt x="724274" y="21048"/>
                  <a:pt x="769333" y="-2353"/>
                  <a:pt x="922584" y="0"/>
                </a:cubicBezTo>
                <a:cubicBezTo>
                  <a:pt x="1075835" y="2353"/>
                  <a:pt x="1399490" y="-145"/>
                  <a:pt x="1818033" y="0"/>
                </a:cubicBezTo>
                <a:cubicBezTo>
                  <a:pt x="2236576" y="145"/>
                  <a:pt x="2145330" y="5482"/>
                  <a:pt x="2387864" y="0"/>
                </a:cubicBezTo>
                <a:cubicBezTo>
                  <a:pt x="2630398" y="-5482"/>
                  <a:pt x="2793207" y="18487"/>
                  <a:pt x="2957695" y="0"/>
                </a:cubicBezTo>
                <a:cubicBezTo>
                  <a:pt x="3122183" y="-18487"/>
                  <a:pt x="3579141" y="19003"/>
                  <a:pt x="3853144" y="0"/>
                </a:cubicBezTo>
                <a:cubicBezTo>
                  <a:pt x="4127147" y="-19003"/>
                  <a:pt x="4209857" y="12211"/>
                  <a:pt x="4314436" y="0"/>
                </a:cubicBezTo>
                <a:cubicBezTo>
                  <a:pt x="4419015" y="-12211"/>
                  <a:pt x="4762459" y="-17220"/>
                  <a:pt x="5209885" y="0"/>
                </a:cubicBezTo>
                <a:cubicBezTo>
                  <a:pt x="5657311" y="17220"/>
                  <a:pt x="5692663" y="-3290"/>
                  <a:pt x="6105335" y="0"/>
                </a:cubicBezTo>
                <a:cubicBezTo>
                  <a:pt x="6518007" y="3290"/>
                  <a:pt x="6455516" y="-5124"/>
                  <a:pt x="6783705" y="0"/>
                </a:cubicBezTo>
                <a:cubicBezTo>
                  <a:pt x="7111894" y="5124"/>
                  <a:pt x="7441941" y="-17829"/>
                  <a:pt x="7679154" y="0"/>
                </a:cubicBezTo>
                <a:cubicBezTo>
                  <a:pt x="7916367" y="17829"/>
                  <a:pt x="8102967" y="-24363"/>
                  <a:pt x="8248985" y="0"/>
                </a:cubicBezTo>
                <a:cubicBezTo>
                  <a:pt x="8395003" y="24363"/>
                  <a:pt x="8552393" y="25505"/>
                  <a:pt x="8818817" y="0"/>
                </a:cubicBezTo>
                <a:cubicBezTo>
                  <a:pt x="9085241" y="-25505"/>
                  <a:pt x="9411308" y="38000"/>
                  <a:pt x="9605726" y="0"/>
                </a:cubicBezTo>
                <a:cubicBezTo>
                  <a:pt x="9800144" y="-38000"/>
                  <a:pt x="10006468" y="-25741"/>
                  <a:pt x="10175558" y="0"/>
                </a:cubicBezTo>
                <a:cubicBezTo>
                  <a:pt x="10344648" y="25741"/>
                  <a:pt x="10696282" y="695"/>
                  <a:pt x="10853928" y="0"/>
                </a:cubicBezTo>
                <a:cubicBezTo>
                  <a:pt x="10853521" y="8690"/>
                  <a:pt x="10853774" y="14141"/>
                  <a:pt x="10853928" y="18288"/>
                </a:cubicBezTo>
                <a:cubicBezTo>
                  <a:pt x="10608124" y="24255"/>
                  <a:pt x="10343415" y="22307"/>
                  <a:pt x="10067018" y="18288"/>
                </a:cubicBezTo>
                <a:cubicBezTo>
                  <a:pt x="9790621" y="14270"/>
                  <a:pt x="9843266" y="3564"/>
                  <a:pt x="9714266" y="18288"/>
                </a:cubicBezTo>
                <a:cubicBezTo>
                  <a:pt x="9585266" y="33012"/>
                  <a:pt x="9379484" y="1875"/>
                  <a:pt x="9252974" y="18288"/>
                </a:cubicBezTo>
                <a:cubicBezTo>
                  <a:pt x="9126464" y="34701"/>
                  <a:pt x="8580678" y="-4904"/>
                  <a:pt x="8357525" y="18288"/>
                </a:cubicBezTo>
                <a:cubicBezTo>
                  <a:pt x="8134372" y="41480"/>
                  <a:pt x="7903199" y="26458"/>
                  <a:pt x="7679154" y="18288"/>
                </a:cubicBezTo>
                <a:cubicBezTo>
                  <a:pt x="7455109" y="10118"/>
                  <a:pt x="7435944" y="27109"/>
                  <a:pt x="7217862" y="18288"/>
                </a:cubicBezTo>
                <a:cubicBezTo>
                  <a:pt x="6999780" y="9467"/>
                  <a:pt x="6680409" y="18985"/>
                  <a:pt x="6539492" y="18288"/>
                </a:cubicBezTo>
                <a:cubicBezTo>
                  <a:pt x="6398575" y="17592"/>
                  <a:pt x="6312077" y="33018"/>
                  <a:pt x="6186739" y="18288"/>
                </a:cubicBezTo>
                <a:cubicBezTo>
                  <a:pt x="6061401" y="3558"/>
                  <a:pt x="5947033" y="12075"/>
                  <a:pt x="5833986" y="18288"/>
                </a:cubicBezTo>
                <a:cubicBezTo>
                  <a:pt x="5720939" y="24501"/>
                  <a:pt x="5482226" y="8586"/>
                  <a:pt x="5155616" y="18288"/>
                </a:cubicBezTo>
                <a:cubicBezTo>
                  <a:pt x="4829006" y="27991"/>
                  <a:pt x="4841274" y="29316"/>
                  <a:pt x="4694324" y="18288"/>
                </a:cubicBezTo>
                <a:cubicBezTo>
                  <a:pt x="4547374" y="7260"/>
                  <a:pt x="4077675" y="7013"/>
                  <a:pt x="3907414" y="18288"/>
                </a:cubicBezTo>
                <a:cubicBezTo>
                  <a:pt x="3737153" y="29564"/>
                  <a:pt x="3538393" y="21630"/>
                  <a:pt x="3446122" y="18288"/>
                </a:cubicBezTo>
                <a:cubicBezTo>
                  <a:pt x="3353851" y="14946"/>
                  <a:pt x="2990320" y="-8091"/>
                  <a:pt x="2659212" y="18288"/>
                </a:cubicBezTo>
                <a:cubicBezTo>
                  <a:pt x="2328104" y="44667"/>
                  <a:pt x="2427653" y="9607"/>
                  <a:pt x="2306460" y="18288"/>
                </a:cubicBezTo>
                <a:cubicBezTo>
                  <a:pt x="2185267" y="26969"/>
                  <a:pt x="1719763" y="3717"/>
                  <a:pt x="1519550" y="18288"/>
                </a:cubicBezTo>
                <a:cubicBezTo>
                  <a:pt x="1319337" y="32860"/>
                  <a:pt x="1167371" y="17040"/>
                  <a:pt x="1058258" y="18288"/>
                </a:cubicBezTo>
                <a:cubicBezTo>
                  <a:pt x="949145" y="19536"/>
                  <a:pt x="780234" y="31447"/>
                  <a:pt x="705505" y="18288"/>
                </a:cubicBezTo>
                <a:cubicBezTo>
                  <a:pt x="630776" y="5129"/>
                  <a:pt x="215796" y="30056"/>
                  <a:pt x="0" y="18288"/>
                </a:cubicBezTo>
                <a:cubicBezTo>
                  <a:pt x="-53" y="11301"/>
                  <a:pt x="-649" y="7756"/>
                  <a:pt x="0" y="0"/>
                </a:cubicBezTo>
                <a:close/>
              </a:path>
            </a:pathLst>
          </a:custGeom>
          <a:solidFill>
            <a:schemeClr val="accent2"/>
          </a:solidFill>
          <a:ln w="41275" cap="rnd">
            <a:solidFill>
              <a:schemeClr val="accent2"/>
            </a:solidFill>
            <a:round/>
            <a:extLst>
              <a:ext uri="{C807C97D-BFC1-408E-A445-0C87EB9F89A2}">
                <ask:lineSketchStyleProps xmlns:ask="http://schemas.microsoft.com/office/drawing/2018/sketchyshapes" sd="1219033472">
                  <a:prstGeom prst="rect">
                    <a:avLst/>
                  </a:prstGeom>
                  <ask:type>
                    <ask:lineSketchFreehan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A32C16D3-77B3-781B-4DB0-0F54EE2C8BC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99871" y="1784565"/>
            <a:ext cx="11156509" cy="498871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fi-FI" sz="1400" b="1" dirty="0"/>
              <a:t>Työskentely tunnilla 50%:</a:t>
            </a:r>
          </a:p>
          <a:p>
            <a:pPr lvl="1"/>
            <a:r>
              <a:rPr lang="fi-FI" sz="1400" dirty="0"/>
              <a:t>Puhelin:</a:t>
            </a:r>
          </a:p>
          <a:p>
            <a:pPr lvl="2"/>
            <a:r>
              <a:rPr lang="fi-FI" sz="1400" dirty="0"/>
              <a:t>Pidä puhelin joko laukussa tai tuo se luokan eteen pöydälle</a:t>
            </a:r>
          </a:p>
          <a:p>
            <a:pPr lvl="2"/>
            <a:r>
              <a:rPr lang="fi-FI" sz="1400" b="1" dirty="0"/>
              <a:t>Käytä puhelinta vain kun tarvitset sitä opiskeluun</a:t>
            </a:r>
          </a:p>
          <a:p>
            <a:pPr lvl="2"/>
            <a:r>
              <a:rPr lang="fi-FI" sz="1400" dirty="0"/>
              <a:t>Jätä puhelin luokkaan, jos joudut käymään luokan ulkopuolella.</a:t>
            </a:r>
          </a:p>
          <a:p>
            <a:pPr lvl="2"/>
            <a:r>
              <a:rPr lang="fi-FI" sz="1400" dirty="0"/>
              <a:t>Säilytä tietokonetta laukussa/repussa</a:t>
            </a:r>
          </a:p>
          <a:p>
            <a:pPr lvl="2"/>
            <a:r>
              <a:rPr lang="fi-FI" sz="1400" b="1" dirty="0"/>
              <a:t>Käytä tietokonetta vain silloin kun tarvitset sitä opiskeluun</a:t>
            </a:r>
          </a:p>
          <a:p>
            <a:pPr lvl="1"/>
            <a:r>
              <a:rPr lang="fi-FI" sz="1400" dirty="0"/>
              <a:t>Oppikirja ja oppimispäiväkirja</a:t>
            </a:r>
          </a:p>
          <a:p>
            <a:pPr lvl="2"/>
            <a:r>
              <a:rPr lang="fi-FI" sz="1400" dirty="0"/>
              <a:t>Pidä oppikirja ja oppimispäiväkirja aina esillä</a:t>
            </a:r>
          </a:p>
          <a:p>
            <a:pPr lvl="2"/>
            <a:r>
              <a:rPr lang="fi-FI" sz="1400" b="1" dirty="0"/>
              <a:t>Täydennä oppimispäiväkirjaasi ja seuraa oppikirjasta käsiteltyjä asioita</a:t>
            </a:r>
          </a:p>
          <a:p>
            <a:pPr lvl="1"/>
            <a:r>
              <a:rPr lang="fi-FI" sz="1400" dirty="0"/>
              <a:t>Opetuskeskustelu</a:t>
            </a:r>
          </a:p>
          <a:p>
            <a:pPr lvl="2"/>
            <a:r>
              <a:rPr lang="fi-FI" sz="1400" dirty="0"/>
              <a:t>Juttele kaverisi kanssa vain kun se liittyy opiskeltavaan aiheeseen tai tehtäviin</a:t>
            </a:r>
          </a:p>
          <a:p>
            <a:pPr lvl="2"/>
            <a:r>
              <a:rPr lang="fi-FI" sz="1400" dirty="0"/>
              <a:t>Osallistu tuntikeskusteluihin ja kysy kun et ymmärrä</a:t>
            </a:r>
          </a:p>
          <a:p>
            <a:pPr lvl="2"/>
            <a:r>
              <a:rPr lang="fi-FI" sz="1400" dirty="0"/>
              <a:t>Välitunnilla käy vessassa ja täydennä vesipullosi  ja </a:t>
            </a:r>
            <a:r>
              <a:rPr lang="fi-FI" sz="1400" b="1" dirty="0"/>
              <a:t>keskity tunnilla opiskeluun</a:t>
            </a:r>
            <a:r>
              <a:rPr lang="fi-FI" sz="1400" dirty="0"/>
              <a:t>, älä muuhun ramppaamiseen</a:t>
            </a:r>
          </a:p>
          <a:p>
            <a:pPr marL="0" indent="0">
              <a:buNone/>
            </a:pPr>
            <a:r>
              <a:rPr lang="fi-FI" sz="1400" b="1" dirty="0"/>
              <a:t>Loppukoe 50%:</a:t>
            </a:r>
          </a:p>
          <a:p>
            <a:pPr lvl="1"/>
            <a:r>
              <a:rPr lang="fi-FI" sz="1400" b="1" dirty="0"/>
              <a:t>Opiskele hajautetusti pitkin opintojaksoa</a:t>
            </a:r>
            <a:r>
              <a:rPr lang="fi-FI" sz="1400" dirty="0"/>
              <a:t>, lue käsitellyt kappaleet  ja pidä oppimispäiväkirjasi ajan tasalla</a:t>
            </a:r>
          </a:p>
          <a:p>
            <a:pPr lvl="1"/>
            <a:r>
              <a:rPr lang="fi-FI" sz="1400" dirty="0"/>
              <a:t>Loppukokeessa on soveltava aineistotehtävä, monivalintoja, tunnistustehtäviä  ja essee (kaikkea näitä harjoitellaan oppitunneilla)</a:t>
            </a:r>
          </a:p>
          <a:p>
            <a:pPr lvl="1"/>
            <a:endParaRPr lang="fi-FI" sz="1400" dirty="0"/>
          </a:p>
          <a:p>
            <a:pPr lvl="1"/>
            <a:endParaRPr lang="fi-FI" sz="1400" dirty="0"/>
          </a:p>
          <a:p>
            <a:pPr lvl="1"/>
            <a:endParaRPr lang="fi-FI" sz="1400" dirty="0"/>
          </a:p>
        </p:txBody>
      </p:sp>
    </p:spTree>
    <p:extLst>
      <p:ext uri="{BB962C8B-B14F-4D97-AF65-F5344CB8AC3E}">
        <p14:creationId xmlns:p14="http://schemas.microsoft.com/office/powerpoint/2010/main" val="1696654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id="{1709F1D5-B0F1-4714-A239-E5B61C161915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3048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: Rounded Corners 11">
            <a:extLst>
              <a:ext uri="{FF2B5EF4-FFF2-40B4-BE49-F238E27FC236}">
                <a16:creationId xmlns:a16="http://schemas.microsoft.com/office/drawing/2014/main" id="{228FB460-D3FF-4440-A020-05982A09E51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740546" y="1011045"/>
            <a:ext cx="4369859" cy="4369859"/>
          </a:xfrm>
          <a:prstGeom prst="roundRect">
            <a:avLst>
              <a:gd name="adj" fmla="val 2757"/>
            </a:avLst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tsikko 3">
            <a:extLst>
              <a:ext uri="{FF2B5EF4-FFF2-40B4-BE49-F238E27FC236}">
                <a16:creationId xmlns:a16="http://schemas.microsoft.com/office/drawing/2014/main" id="{5DF7D604-77A5-3876-9F66-4183C4880F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956826" y="1112969"/>
            <a:ext cx="3937298" cy="4166010"/>
          </a:xfrm>
        </p:spPr>
        <p:txBody>
          <a:bodyPr>
            <a:normAutofit/>
          </a:bodyPr>
          <a:lstStyle/>
          <a:p>
            <a:r>
              <a:rPr lang="fi-FI" sz="4100">
                <a:solidFill>
                  <a:srgbClr val="FFFFFF"/>
                </a:solidFill>
              </a:rPr>
              <a:t>Oppimispäiväkirja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14847E93-7DC1-4D4B-8829-B19AA7137C50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530529" y="0"/>
            <a:ext cx="1155142" cy="591009"/>
          </a:xfrm>
          <a:custGeom>
            <a:avLst/>
            <a:gdLst>
              <a:gd name="connsiteX0" fmla="*/ 1355 w 1155142"/>
              <a:gd name="connsiteY0" fmla="*/ 0 h 591009"/>
              <a:gd name="connsiteX1" fmla="*/ 1153787 w 1155142"/>
              <a:gd name="connsiteY1" fmla="*/ 0 h 591009"/>
              <a:gd name="connsiteX2" fmla="*/ 1155142 w 1155142"/>
              <a:gd name="connsiteY2" fmla="*/ 13438 h 591009"/>
              <a:gd name="connsiteX3" fmla="*/ 577571 w 1155142"/>
              <a:gd name="connsiteY3" fmla="*/ 591009 h 591009"/>
              <a:gd name="connsiteX4" fmla="*/ 0 w 1155142"/>
              <a:gd name="connsiteY4" fmla="*/ 13438 h 59100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155142" h="591009">
                <a:moveTo>
                  <a:pt x="1355" y="0"/>
                </a:moveTo>
                <a:lnTo>
                  <a:pt x="1153787" y="0"/>
                </a:lnTo>
                <a:lnTo>
                  <a:pt x="1155142" y="13438"/>
                </a:lnTo>
                <a:cubicBezTo>
                  <a:pt x="1155142" y="332422"/>
                  <a:pt x="896555" y="591009"/>
                  <a:pt x="577571" y="591009"/>
                </a:cubicBezTo>
                <a:cubicBezTo>
                  <a:pt x="258587" y="591009"/>
                  <a:pt x="0" y="332422"/>
                  <a:pt x="0" y="13438"/>
                </a:cubicBezTo>
                <a:close/>
              </a:path>
            </a:pathLst>
          </a:custGeom>
          <a:solidFill>
            <a:schemeClr val="accent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5566D6E1-03A1-4D73-A4E0-35D74D568A0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961511" y="-1"/>
            <a:ext cx="1737401" cy="959536"/>
          </a:xfrm>
          <a:custGeom>
            <a:avLst/>
            <a:gdLst>
              <a:gd name="connsiteX0" fmla="*/ 0 w 1737401"/>
              <a:gd name="connsiteY0" fmla="*/ 0 h 959536"/>
              <a:gd name="connsiteX1" fmla="*/ 123825 w 1737401"/>
              <a:gd name="connsiteY1" fmla="*/ 0 h 959536"/>
              <a:gd name="connsiteX2" fmla="*/ 123825 w 1737401"/>
              <a:gd name="connsiteY2" fmla="*/ 790277 h 959536"/>
              <a:gd name="connsiteX3" fmla="*/ 1490095 w 1737401"/>
              <a:gd name="connsiteY3" fmla="*/ 0 h 959536"/>
              <a:gd name="connsiteX4" fmla="*/ 1737401 w 1737401"/>
              <a:gd name="connsiteY4" fmla="*/ 0 h 959536"/>
              <a:gd name="connsiteX5" fmla="*/ 92869 w 1737401"/>
              <a:gd name="connsiteY5" fmla="*/ 951249 h 959536"/>
              <a:gd name="connsiteX6" fmla="*/ 61913 w 1737401"/>
              <a:gd name="connsiteY6" fmla="*/ 959536 h 959536"/>
              <a:gd name="connsiteX7" fmla="*/ 0 w 1737401"/>
              <a:gd name="connsiteY7" fmla="*/ 897624 h 95953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737401" h="959536">
                <a:moveTo>
                  <a:pt x="0" y="0"/>
                </a:moveTo>
                <a:lnTo>
                  <a:pt x="123825" y="0"/>
                </a:lnTo>
                <a:lnTo>
                  <a:pt x="123825" y="790277"/>
                </a:lnTo>
                <a:lnTo>
                  <a:pt x="1490095" y="0"/>
                </a:lnTo>
                <a:lnTo>
                  <a:pt x="1737401" y="0"/>
                </a:lnTo>
                <a:lnTo>
                  <a:pt x="92869" y="951249"/>
                </a:lnTo>
                <a:cubicBezTo>
                  <a:pt x="83458" y="956688"/>
                  <a:pt x="72780" y="959546"/>
                  <a:pt x="61913" y="959536"/>
                </a:cubicBezTo>
                <a:cubicBezTo>
                  <a:pt x="27719" y="959536"/>
                  <a:pt x="0" y="931818"/>
                  <a:pt x="0" y="897624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9F835A99-04AC-494A-A572-AFE8413CC938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2936831"/>
            <a:ext cx="159741" cy="552996"/>
          </a:xfrm>
          <a:custGeom>
            <a:avLst/>
            <a:gdLst>
              <a:gd name="connsiteX0" fmla="*/ 159741 w 159741"/>
              <a:gd name="connsiteY0" fmla="*/ 0 h 552996"/>
              <a:gd name="connsiteX1" fmla="*/ 159741 w 159741"/>
              <a:gd name="connsiteY1" fmla="*/ 552996 h 552996"/>
              <a:gd name="connsiteX2" fmla="*/ 141849 w 159741"/>
              <a:gd name="connsiteY2" fmla="*/ 543285 h 552996"/>
              <a:gd name="connsiteX3" fmla="*/ 0 w 159741"/>
              <a:gd name="connsiteY3" fmla="*/ 276498 h 552996"/>
              <a:gd name="connsiteX4" fmla="*/ 141849 w 159741"/>
              <a:gd name="connsiteY4" fmla="*/ 9711 h 55299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59741" h="552996">
                <a:moveTo>
                  <a:pt x="159741" y="0"/>
                </a:moveTo>
                <a:lnTo>
                  <a:pt x="159741" y="552996"/>
                </a:lnTo>
                <a:lnTo>
                  <a:pt x="141849" y="543285"/>
                </a:lnTo>
                <a:cubicBezTo>
                  <a:pt x="56268" y="485467"/>
                  <a:pt x="0" y="387554"/>
                  <a:pt x="0" y="276498"/>
                </a:cubicBezTo>
                <a:cubicBezTo>
                  <a:pt x="0" y="165443"/>
                  <a:pt x="56268" y="67529"/>
                  <a:pt x="141849" y="9711"/>
                </a:cubicBezTo>
                <a:close/>
              </a:path>
            </a:pathLst>
          </a:custGeom>
          <a:solidFill>
            <a:schemeClr val="accent4"/>
          </a:solidFill>
          <a:ln w="1270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/>
          </a:p>
        </p:txBody>
      </p:sp>
      <p:sp>
        <p:nvSpPr>
          <p:cNvPr id="27" name="Sisällön paikkamerkki 4">
            <a:extLst>
              <a:ext uri="{FF2B5EF4-FFF2-40B4-BE49-F238E27FC236}">
                <a16:creationId xmlns:a16="http://schemas.microsoft.com/office/drawing/2014/main" id="{0B521586-95D9-19C0-92E6-BA921A2DFEA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25069" y="959535"/>
            <a:ext cx="6106519" cy="5476776"/>
          </a:xfrm>
        </p:spPr>
        <p:txBody>
          <a:bodyPr anchor="t">
            <a:normAutofit/>
          </a:bodyPr>
          <a:lstStyle/>
          <a:p>
            <a:r>
              <a:rPr lang="fi-FI" sz="1500" dirty="0"/>
              <a:t>Päiväkirjan tarkoitus on auttaa sinua keskittymään, muistamaan ja ymmärtämään tällä opintojaksolla opiskelemiasi asioita.</a:t>
            </a:r>
          </a:p>
          <a:p>
            <a:r>
              <a:rPr lang="fi-FI" sz="1500" dirty="0"/>
              <a:t>Lisää sivulle kappaleen nimi – voit myös muokata sitä itsellesi mukavampaan muotoon.</a:t>
            </a:r>
          </a:p>
          <a:p>
            <a:r>
              <a:rPr lang="fi-FI" sz="1500" dirty="0"/>
              <a:t>Laita ylimpään laatikkoon kappaleeseen liittyviä sanoja ja termejä.</a:t>
            </a:r>
          </a:p>
          <a:p>
            <a:r>
              <a:rPr lang="fi-FI" sz="1500" dirty="0"/>
              <a:t>Laita alempaan laatikkoon ainakin kolme kysymystä, joihin mielestäsi kappale vastaa.</a:t>
            </a:r>
          </a:p>
          <a:p>
            <a:r>
              <a:rPr lang="fi-FI" sz="1500" dirty="0"/>
              <a:t>Täytä muu osa sivusta kuvilla ja muistinpanoilla (jotka liittyvät kappaleen aiheisiin ja esiteltyihin tutkimuksiin).</a:t>
            </a:r>
          </a:p>
          <a:p>
            <a:r>
              <a:rPr lang="fi-FI" sz="1500" dirty="0"/>
              <a:t>Oppimispäiväkirjan kannet ja kansilehdet voit täyttää haluamillasi jutuilla, piirroksilla yms.</a:t>
            </a:r>
          </a:p>
          <a:p>
            <a:r>
              <a:rPr lang="fi-FI" sz="1500" dirty="0"/>
              <a:t>Voit ottaa oppimispäiväkirjan kokeeseen.</a:t>
            </a:r>
          </a:p>
          <a:p>
            <a:r>
              <a:rPr lang="fi-FI" sz="1500" dirty="0"/>
              <a:t>Päiväkirja on osa työskentelyäsi ja voit sillä vaikuttaa loppuarvosanaasi.</a:t>
            </a:r>
          </a:p>
          <a:p>
            <a:r>
              <a:rPr lang="fi-FI" sz="1500" dirty="0"/>
              <a:t>Tee </a:t>
            </a:r>
            <a:r>
              <a:rPr lang="fi-FI" sz="1500"/>
              <a:t>päiväkirjasta näköisesi.</a:t>
            </a:r>
            <a:endParaRPr lang="fi-FI" sz="1500" dirty="0"/>
          </a:p>
        </p:txBody>
      </p:sp>
      <p:sp>
        <p:nvSpPr>
          <p:cNvPr id="20" name="Freeform: Shape 19">
            <a:extLst>
              <a:ext uri="{FF2B5EF4-FFF2-40B4-BE49-F238E27FC236}">
                <a16:creationId xmlns:a16="http://schemas.microsoft.com/office/drawing/2014/main" id="{7B786209-1B0B-4CA9-9BDD-F7327066A84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0" y="5835649"/>
            <a:ext cx="1548180" cy="1022351"/>
          </a:xfrm>
          <a:custGeom>
            <a:avLst/>
            <a:gdLst>
              <a:gd name="connsiteX0" fmla="*/ 61913 w 1548180"/>
              <a:gd name="connsiteY0" fmla="*/ 0 h 1022351"/>
              <a:gd name="connsiteX1" fmla="*/ 1548180 w 1548180"/>
              <a:gd name="connsiteY1" fmla="*/ 0 h 1022351"/>
              <a:gd name="connsiteX2" fmla="*/ 1548180 w 1548180"/>
              <a:gd name="connsiteY2" fmla="*/ 123825 h 1022351"/>
              <a:gd name="connsiteX3" fmla="*/ 123825 w 1548180"/>
              <a:gd name="connsiteY3" fmla="*/ 123825 h 1022351"/>
              <a:gd name="connsiteX4" fmla="*/ 123825 w 1548180"/>
              <a:gd name="connsiteY4" fmla="*/ 1022351 h 1022351"/>
              <a:gd name="connsiteX5" fmla="*/ 0 w 1548180"/>
              <a:gd name="connsiteY5" fmla="*/ 1022351 h 1022351"/>
              <a:gd name="connsiteX6" fmla="*/ 0 w 1548180"/>
              <a:gd name="connsiteY6" fmla="*/ 61913 h 1022351"/>
              <a:gd name="connsiteX7" fmla="*/ 61913 w 1548180"/>
              <a:gd name="connsiteY7" fmla="*/ 0 h 102235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548180" h="1022351">
                <a:moveTo>
                  <a:pt x="61913" y="0"/>
                </a:moveTo>
                <a:lnTo>
                  <a:pt x="1548180" y="0"/>
                </a:lnTo>
                <a:lnTo>
                  <a:pt x="1548180" y="123825"/>
                </a:lnTo>
                <a:lnTo>
                  <a:pt x="123825" y="123825"/>
                </a:lnTo>
                <a:lnTo>
                  <a:pt x="123825" y="1022351"/>
                </a:lnTo>
                <a:lnTo>
                  <a:pt x="0" y="1022351"/>
                </a:lnTo>
                <a:lnTo>
                  <a:pt x="0" y="61913"/>
                </a:lnTo>
                <a:cubicBezTo>
                  <a:pt x="0" y="27719"/>
                  <a:pt x="27719" y="0"/>
                  <a:pt x="61913" y="0"/>
                </a:cubicBezTo>
                <a:close/>
              </a:path>
            </a:pathLst>
          </a:custGeom>
          <a:solidFill>
            <a:schemeClr val="accent6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2D2964BB-484D-45AE-AD66-D407D062965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3418308" y="5717905"/>
            <a:ext cx="1771609" cy="1140095"/>
          </a:xfrm>
          <a:custGeom>
            <a:avLst/>
            <a:gdLst>
              <a:gd name="connsiteX0" fmla="*/ 1561721 w 1771609"/>
              <a:gd name="connsiteY0" fmla="*/ 763041 h 1140095"/>
              <a:gd name="connsiteX1" fmla="*/ 1623024 w 1771609"/>
              <a:gd name="connsiteY1" fmla="*/ 792810 h 1140095"/>
              <a:gd name="connsiteX2" fmla="*/ 1711735 w 1771609"/>
              <a:gd name="connsiteY2" fmla="*/ 970132 h 1140095"/>
              <a:gd name="connsiteX3" fmla="*/ 1771609 w 1771609"/>
              <a:gd name="connsiteY3" fmla="*/ 1140095 h 1140095"/>
              <a:gd name="connsiteX4" fmla="*/ 1637225 w 1771609"/>
              <a:gd name="connsiteY4" fmla="*/ 1140095 h 1140095"/>
              <a:gd name="connsiteX5" fmla="*/ 1594820 w 1771609"/>
              <a:gd name="connsiteY5" fmla="*/ 1019711 h 1140095"/>
              <a:gd name="connsiteX6" fmla="*/ 1513200 w 1771609"/>
              <a:gd name="connsiteY6" fmla="*/ 856627 h 1140095"/>
              <a:gd name="connsiteX7" fmla="*/ 1538499 w 1771609"/>
              <a:gd name="connsiteY7" fmla="*/ 770415 h 1140095"/>
              <a:gd name="connsiteX8" fmla="*/ 1561721 w 1771609"/>
              <a:gd name="connsiteY8" fmla="*/ 763041 h 1140095"/>
              <a:gd name="connsiteX9" fmla="*/ 933455 w 1771609"/>
              <a:gd name="connsiteY9" fmla="*/ 161309 h 1140095"/>
              <a:gd name="connsiteX10" fmla="*/ 957797 w 1771609"/>
              <a:gd name="connsiteY10" fmla="*/ 167970 h 1140095"/>
              <a:gd name="connsiteX11" fmla="*/ 1286982 w 1771609"/>
              <a:gd name="connsiteY11" fmla="*/ 387616 h 1140095"/>
              <a:gd name="connsiteX12" fmla="*/ 1293725 w 1771609"/>
              <a:gd name="connsiteY12" fmla="*/ 477075 h 1140095"/>
              <a:gd name="connsiteX13" fmla="*/ 1245453 w 1771609"/>
              <a:gd name="connsiteY13" fmla="*/ 499154 h 1140095"/>
              <a:gd name="connsiteX14" fmla="*/ 1245167 w 1771609"/>
              <a:gd name="connsiteY14" fmla="*/ 499154 h 1140095"/>
              <a:gd name="connsiteX15" fmla="*/ 1203638 w 1771609"/>
              <a:gd name="connsiteY15" fmla="*/ 484104 h 1140095"/>
              <a:gd name="connsiteX16" fmla="*/ 900647 w 1771609"/>
              <a:gd name="connsiteY16" fmla="*/ 281508 h 1140095"/>
              <a:gd name="connsiteX17" fmla="*/ 872454 w 1771609"/>
              <a:gd name="connsiteY17" fmla="*/ 196164 h 1140095"/>
              <a:gd name="connsiteX18" fmla="*/ 933455 w 1771609"/>
              <a:gd name="connsiteY18" fmla="*/ 161309 h 1140095"/>
              <a:gd name="connsiteX19" fmla="*/ 256260 w 1771609"/>
              <a:gd name="connsiteY19" fmla="*/ 29 h 1140095"/>
              <a:gd name="connsiteX20" fmla="*/ 454020 w 1771609"/>
              <a:gd name="connsiteY20" fmla="*/ 13474 h 1140095"/>
              <a:gd name="connsiteX21" fmla="*/ 509236 w 1771609"/>
              <a:gd name="connsiteY21" fmla="*/ 84182 h 1140095"/>
              <a:gd name="connsiteX22" fmla="*/ 445829 w 1771609"/>
              <a:gd name="connsiteY22" fmla="*/ 139871 h 1140095"/>
              <a:gd name="connsiteX23" fmla="*/ 437447 w 1771609"/>
              <a:gd name="connsiteY23" fmla="*/ 139395 h 1140095"/>
              <a:gd name="connsiteX24" fmla="*/ 73211 w 1771609"/>
              <a:gd name="connsiteY24" fmla="*/ 137204 h 1140095"/>
              <a:gd name="connsiteX25" fmla="*/ 749 w 1771609"/>
              <a:gd name="connsiteY25" fmla="*/ 84082 h 1140095"/>
              <a:gd name="connsiteX26" fmla="*/ 53871 w 1771609"/>
              <a:gd name="connsiteY26" fmla="*/ 11621 h 1140095"/>
              <a:gd name="connsiteX27" fmla="*/ 58352 w 1771609"/>
              <a:gd name="connsiteY27" fmla="*/ 11093 h 1140095"/>
              <a:gd name="connsiteX28" fmla="*/ 256260 w 1771609"/>
              <a:gd name="connsiteY28" fmla="*/ 29 h 114009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</a:cxnLst>
            <a:rect l="l" t="t" r="r" b="b"/>
            <a:pathLst>
              <a:path w="1771609" h="1140095">
                <a:moveTo>
                  <a:pt x="1561721" y="763041"/>
                </a:moveTo>
                <a:cubicBezTo>
                  <a:pt x="1585506" y="760324"/>
                  <a:pt x="1609722" y="771249"/>
                  <a:pt x="1623024" y="792810"/>
                </a:cubicBezTo>
                <a:cubicBezTo>
                  <a:pt x="1656300" y="850065"/>
                  <a:pt x="1685920" y="909291"/>
                  <a:pt x="1711735" y="970132"/>
                </a:cubicBezTo>
                <a:lnTo>
                  <a:pt x="1771609" y="1140095"/>
                </a:lnTo>
                <a:lnTo>
                  <a:pt x="1637225" y="1140095"/>
                </a:lnTo>
                <a:lnTo>
                  <a:pt x="1594820" y="1019711"/>
                </a:lnTo>
                <a:cubicBezTo>
                  <a:pt x="1571072" y="963753"/>
                  <a:pt x="1543818" y="909282"/>
                  <a:pt x="1513200" y="856627"/>
                </a:cubicBezTo>
                <a:cubicBezTo>
                  <a:pt x="1496379" y="825834"/>
                  <a:pt x="1507704" y="787236"/>
                  <a:pt x="1538499" y="770415"/>
                </a:cubicBezTo>
                <a:cubicBezTo>
                  <a:pt x="1545912" y="766367"/>
                  <a:pt x="1553792" y="763946"/>
                  <a:pt x="1561721" y="763041"/>
                </a:cubicBezTo>
                <a:close/>
                <a:moveTo>
                  <a:pt x="933455" y="161309"/>
                </a:moveTo>
                <a:cubicBezTo>
                  <a:pt x="941693" y="161855"/>
                  <a:pt x="949959" y="164025"/>
                  <a:pt x="957797" y="167970"/>
                </a:cubicBezTo>
                <a:cubicBezTo>
                  <a:pt x="1076184" y="227289"/>
                  <a:pt x="1186759" y="301068"/>
                  <a:pt x="1286982" y="387616"/>
                </a:cubicBezTo>
                <a:cubicBezTo>
                  <a:pt x="1313547" y="410457"/>
                  <a:pt x="1316566" y="450510"/>
                  <a:pt x="1293725" y="477075"/>
                </a:cubicBezTo>
                <a:cubicBezTo>
                  <a:pt x="1281638" y="491137"/>
                  <a:pt x="1263998" y="499204"/>
                  <a:pt x="1245453" y="499154"/>
                </a:cubicBezTo>
                <a:lnTo>
                  <a:pt x="1245167" y="499154"/>
                </a:lnTo>
                <a:cubicBezTo>
                  <a:pt x="1229965" y="499301"/>
                  <a:pt x="1215220" y="493956"/>
                  <a:pt x="1203638" y="484104"/>
                </a:cubicBezTo>
                <a:cubicBezTo>
                  <a:pt x="1111407" y="404300"/>
                  <a:pt x="1009633" y="336248"/>
                  <a:pt x="900647" y="281508"/>
                </a:cubicBezTo>
                <a:cubicBezTo>
                  <a:pt x="869295" y="265726"/>
                  <a:pt x="856672" y="227516"/>
                  <a:pt x="872454" y="196164"/>
                </a:cubicBezTo>
                <a:cubicBezTo>
                  <a:pt x="884290" y="172650"/>
                  <a:pt x="908742" y="159670"/>
                  <a:pt x="933455" y="161309"/>
                </a:cubicBezTo>
                <a:close/>
                <a:moveTo>
                  <a:pt x="256260" y="29"/>
                </a:moveTo>
                <a:cubicBezTo>
                  <a:pt x="322331" y="427"/>
                  <a:pt x="388378" y="4909"/>
                  <a:pt x="454020" y="13474"/>
                </a:cubicBezTo>
                <a:cubicBezTo>
                  <a:pt x="488793" y="17752"/>
                  <a:pt x="513514" y="49409"/>
                  <a:pt x="509236" y="84182"/>
                </a:cubicBezTo>
                <a:cubicBezTo>
                  <a:pt x="505303" y="116151"/>
                  <a:pt x="478038" y="140098"/>
                  <a:pt x="445829" y="139871"/>
                </a:cubicBezTo>
                <a:cubicBezTo>
                  <a:pt x="443027" y="139899"/>
                  <a:pt x="440227" y="139740"/>
                  <a:pt x="437447" y="139395"/>
                </a:cubicBezTo>
                <a:cubicBezTo>
                  <a:pt x="316592" y="123615"/>
                  <a:pt x="194247" y="122878"/>
                  <a:pt x="73211" y="137204"/>
                </a:cubicBezTo>
                <a:cubicBezTo>
                  <a:pt x="38532" y="142545"/>
                  <a:pt x="6090" y="118762"/>
                  <a:pt x="749" y="84082"/>
                </a:cubicBezTo>
                <a:cubicBezTo>
                  <a:pt x="-4591" y="49403"/>
                  <a:pt x="19192" y="16961"/>
                  <a:pt x="53871" y="11621"/>
                </a:cubicBezTo>
                <a:cubicBezTo>
                  <a:pt x="55358" y="11392"/>
                  <a:pt x="56852" y="11216"/>
                  <a:pt x="58352" y="11093"/>
                </a:cubicBezTo>
                <a:cubicBezTo>
                  <a:pt x="124093" y="3319"/>
                  <a:pt x="190189" y="-369"/>
                  <a:pt x="256260" y="29"/>
                </a:cubicBezTo>
                <a:close/>
              </a:path>
            </a:pathLst>
          </a:custGeom>
          <a:solidFill>
            <a:schemeClr val="accent4"/>
          </a:solidFill>
          <a:ln w="9525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4" name="Freeform: Shape 23">
            <a:extLst>
              <a:ext uri="{FF2B5EF4-FFF2-40B4-BE49-F238E27FC236}">
                <a16:creationId xmlns:a16="http://schemas.microsoft.com/office/drawing/2014/main" id="{6691AC69-A76E-4DAB-B565-468B6B87ACF3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 flipH="1">
            <a:off x="4132972" y="6258755"/>
            <a:ext cx="1565940" cy="599245"/>
          </a:xfrm>
          <a:custGeom>
            <a:avLst/>
            <a:gdLst>
              <a:gd name="connsiteX0" fmla="*/ 782970 w 1565940"/>
              <a:gd name="connsiteY0" fmla="*/ 0 h 599245"/>
              <a:gd name="connsiteX1" fmla="*/ 1528042 w 1565940"/>
              <a:gd name="connsiteY1" fmla="*/ 480469 h 599245"/>
              <a:gd name="connsiteX2" fmla="*/ 1565940 w 1565940"/>
              <a:gd name="connsiteY2" fmla="*/ 599245 h 599245"/>
              <a:gd name="connsiteX3" fmla="*/ 0 w 1565940"/>
              <a:gd name="connsiteY3" fmla="*/ 599245 h 599245"/>
              <a:gd name="connsiteX4" fmla="*/ 37898 w 1565940"/>
              <a:gd name="connsiteY4" fmla="*/ 480469 h 599245"/>
              <a:gd name="connsiteX5" fmla="*/ 782970 w 1565940"/>
              <a:gd name="connsiteY5" fmla="*/ 0 h 59924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565940" h="599245">
                <a:moveTo>
                  <a:pt x="782970" y="0"/>
                </a:moveTo>
                <a:cubicBezTo>
                  <a:pt x="1117910" y="0"/>
                  <a:pt x="1405287" y="198118"/>
                  <a:pt x="1528042" y="480469"/>
                </a:cubicBezTo>
                <a:lnTo>
                  <a:pt x="1565940" y="599245"/>
                </a:lnTo>
                <a:lnTo>
                  <a:pt x="0" y="599245"/>
                </a:lnTo>
                <a:lnTo>
                  <a:pt x="37898" y="480469"/>
                </a:lnTo>
                <a:cubicBezTo>
                  <a:pt x="160653" y="198118"/>
                  <a:pt x="448030" y="0"/>
                  <a:pt x="782970" y="0"/>
                </a:cubicBezTo>
                <a:close/>
              </a:path>
            </a:pathLst>
          </a:cu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5974481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47</TotalTime>
  <Words>226</Words>
  <Application>Microsoft Office PowerPoint</Application>
  <PresentationFormat>Laajakuva</PresentationFormat>
  <Paragraphs>29</Paragraphs>
  <Slides>2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Office-teema</vt:lpstr>
      <vt:lpstr>PS1 Arvointi</vt:lpstr>
      <vt:lpstr>Oppimispäiväkirja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PS1 Arvointi</dc:title>
  <dc:creator>Elsa Kuittinen</dc:creator>
  <cp:lastModifiedBy>Elsa Kuittinen</cp:lastModifiedBy>
  <cp:revision>3</cp:revision>
  <dcterms:created xsi:type="dcterms:W3CDTF">2023-11-29T13:16:47Z</dcterms:created>
  <dcterms:modified xsi:type="dcterms:W3CDTF">2023-11-30T13:52:08Z</dcterms:modified>
</cp:coreProperties>
</file>