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1" r:id="rId5"/>
  </p:sldMasterIdLst>
  <p:sldIdLst>
    <p:sldId id="256" r:id="rId6"/>
    <p:sldId id="257" r:id="rId7"/>
    <p:sldId id="263" r:id="rId8"/>
    <p:sldId id="266" r:id="rId9"/>
    <p:sldId id="264" r:id="rId10"/>
    <p:sldId id="267" r:id="rId11"/>
    <p:sldId id="2069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E5F527-6727-A17C-6BA9-31DD730321CC}" v="24" dt="2024-08-16T07:30:38.741"/>
    <p1510:client id="{EC717621-6C28-6DD3-CA09-809CBEC34259}" v="69" dt="2024-08-16T08:45:40.150"/>
    <p1510:client id="{FAD2C6D6-C69E-7846-E210-133A730B0069}" v="16" dt="2024-08-16T10:16:01.0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40"/>
  </p:normalViewPr>
  <p:slideViewPr>
    <p:cSldViewPr snapToGrid="0">
      <p:cViewPr varScale="1">
        <p:scale>
          <a:sx n="90" d="100"/>
          <a:sy n="90" d="100"/>
        </p:scale>
        <p:origin x="23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A316CE-8698-44A3-AA07-8949975E0DD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4A2EAEA-79D6-48F0-96BB-0D036D004BF9}">
      <dgm:prSet/>
      <dgm:spPr/>
      <dgm:t>
        <a:bodyPr/>
        <a:lstStyle/>
        <a:p>
          <a:pPr>
            <a:lnSpc>
              <a:spcPct val="100000"/>
            </a:lnSpc>
          </a:pPr>
          <a:r>
            <a:rPr lang="ru-RU"/>
            <a:t>Задача школы — поддерживать обучение и развитие учеников в сотрудничестве с профессионалами и семьями.</a:t>
          </a:r>
          <a:endParaRPr lang="en-US" dirty="0"/>
        </a:p>
      </dgm:t>
    </dgm:pt>
    <dgm:pt modelId="{FAE62312-25D3-4E80-BA3A-6211DC187166}" type="parTrans" cxnId="{805B827A-4186-4853-855E-65BEE09DF6D6}">
      <dgm:prSet/>
      <dgm:spPr/>
      <dgm:t>
        <a:bodyPr/>
        <a:lstStyle/>
        <a:p>
          <a:endParaRPr lang="en-US"/>
        </a:p>
      </dgm:t>
    </dgm:pt>
    <dgm:pt modelId="{6968E777-4D42-41E0-B7E9-31C15219F25E}" type="sibTrans" cxnId="{805B827A-4186-4853-855E-65BEE09DF6D6}">
      <dgm:prSet/>
      <dgm:spPr/>
      <dgm:t>
        <a:bodyPr/>
        <a:lstStyle/>
        <a:p>
          <a:endParaRPr lang="en-US"/>
        </a:p>
      </dgm:t>
    </dgm:pt>
    <dgm:pt modelId="{9FE36132-DEE5-41CC-9F99-0B52E8B75BF6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dirty="0"/>
            <a:t>Учителя и другие специалисты могут способствовать вовлеченности к школе, уделяя внимание благополучию и общности учащихся..</a:t>
          </a:r>
          <a:endParaRPr lang="en-US" dirty="0"/>
        </a:p>
      </dgm:t>
    </dgm:pt>
    <dgm:pt modelId="{9FD42A5F-74A7-4A6E-9B88-9680767303D7}" type="parTrans" cxnId="{500AC6DF-A0EE-4B58-88F8-147FCC7C678C}">
      <dgm:prSet/>
      <dgm:spPr/>
      <dgm:t>
        <a:bodyPr/>
        <a:lstStyle/>
        <a:p>
          <a:endParaRPr lang="en-US"/>
        </a:p>
      </dgm:t>
    </dgm:pt>
    <dgm:pt modelId="{AC0FD062-2AB2-4135-B87E-727963C3182D}" type="sibTrans" cxnId="{500AC6DF-A0EE-4B58-88F8-147FCC7C678C}">
      <dgm:prSet/>
      <dgm:spPr/>
      <dgm:t>
        <a:bodyPr/>
        <a:lstStyle/>
        <a:p>
          <a:endParaRPr lang="en-US"/>
        </a:p>
      </dgm:t>
    </dgm:pt>
    <dgm:pt modelId="{05F030C1-0D25-41A2-9CCA-9227C7D1FB41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dirty="0"/>
            <a:t>Длительные пропуски в школе можно предотвратить благодаря партнерству между домом и школой  </a:t>
          </a:r>
          <a:endParaRPr lang="en-US" dirty="0"/>
        </a:p>
      </dgm:t>
    </dgm:pt>
    <dgm:pt modelId="{ED0B29ED-AFDF-4CA6-BC77-43C940E4664A}" type="parTrans" cxnId="{C0A3AC6C-BDF6-4E50-B1E8-AD369C55F145}">
      <dgm:prSet/>
      <dgm:spPr/>
      <dgm:t>
        <a:bodyPr/>
        <a:lstStyle/>
        <a:p>
          <a:endParaRPr lang="en-US"/>
        </a:p>
      </dgm:t>
    </dgm:pt>
    <dgm:pt modelId="{17C16D9E-DF83-4318-AC05-51B9BE474A8F}" type="sibTrans" cxnId="{C0A3AC6C-BDF6-4E50-B1E8-AD369C55F145}">
      <dgm:prSet/>
      <dgm:spPr/>
      <dgm:t>
        <a:bodyPr/>
        <a:lstStyle/>
        <a:p>
          <a:endParaRPr lang="en-US"/>
        </a:p>
      </dgm:t>
    </dgm:pt>
    <dgm:pt modelId="{108202FF-41A5-4749-8A47-A36217F32754}" type="pres">
      <dgm:prSet presAssocID="{BBA316CE-8698-44A3-AA07-8949975E0DD8}" presName="root" presStyleCnt="0">
        <dgm:presLayoutVars>
          <dgm:dir/>
          <dgm:resizeHandles val="exact"/>
        </dgm:presLayoutVars>
      </dgm:prSet>
      <dgm:spPr/>
    </dgm:pt>
    <dgm:pt modelId="{410CE3AD-E144-404F-AA92-6964B9215701}" type="pres">
      <dgm:prSet presAssocID="{C4A2EAEA-79D6-48F0-96BB-0D036D004BF9}" presName="compNode" presStyleCnt="0"/>
      <dgm:spPr/>
    </dgm:pt>
    <dgm:pt modelId="{F1807860-2A6A-45FD-9FDE-59726990BF0A}" type="pres">
      <dgm:prSet presAssocID="{C4A2EAEA-79D6-48F0-96BB-0D036D004BF9}" presName="bgRect" presStyleLbl="bgShp" presStyleIdx="0" presStyleCnt="3"/>
      <dgm:spPr/>
    </dgm:pt>
    <dgm:pt modelId="{D261E807-7726-4440-82BD-241D90805A3D}" type="pres">
      <dgm:prSet presAssocID="{C4A2EAEA-79D6-48F0-96BB-0D036D004BF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okkahuone"/>
        </a:ext>
      </dgm:extLst>
    </dgm:pt>
    <dgm:pt modelId="{5081EB29-6E4D-4CCC-808C-6A66E56A36D5}" type="pres">
      <dgm:prSet presAssocID="{C4A2EAEA-79D6-48F0-96BB-0D036D004BF9}" presName="spaceRect" presStyleCnt="0"/>
      <dgm:spPr/>
    </dgm:pt>
    <dgm:pt modelId="{91D46E56-3AA6-4BF3-9093-D79DAF4817CE}" type="pres">
      <dgm:prSet presAssocID="{C4A2EAEA-79D6-48F0-96BB-0D036D004BF9}" presName="parTx" presStyleLbl="revTx" presStyleIdx="0" presStyleCnt="3">
        <dgm:presLayoutVars>
          <dgm:chMax val="0"/>
          <dgm:chPref val="0"/>
        </dgm:presLayoutVars>
      </dgm:prSet>
      <dgm:spPr/>
    </dgm:pt>
    <dgm:pt modelId="{4D9EA678-07E1-44FE-BCE3-F2AE9B56891F}" type="pres">
      <dgm:prSet presAssocID="{6968E777-4D42-41E0-B7E9-31C15219F25E}" presName="sibTrans" presStyleCnt="0"/>
      <dgm:spPr/>
    </dgm:pt>
    <dgm:pt modelId="{513A1F63-FC78-4871-A29F-9D80E03F202D}" type="pres">
      <dgm:prSet presAssocID="{9FE36132-DEE5-41CC-9F99-0B52E8B75BF6}" presName="compNode" presStyleCnt="0"/>
      <dgm:spPr/>
    </dgm:pt>
    <dgm:pt modelId="{AFCEFD72-0A76-4CC8-8FC7-3D42D79241CF}" type="pres">
      <dgm:prSet presAssocID="{9FE36132-DEE5-41CC-9F99-0B52E8B75BF6}" presName="bgRect" presStyleLbl="bgShp" presStyleIdx="1" presStyleCnt="3"/>
      <dgm:spPr/>
    </dgm:pt>
    <dgm:pt modelId="{41B12E2A-BBFB-41BB-90E3-49BC92F7ADB2}" type="pres">
      <dgm:prSet presAssocID="{9FE36132-DEE5-41CC-9F99-0B52E8B75BF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ysymykset"/>
        </a:ext>
      </dgm:extLst>
    </dgm:pt>
    <dgm:pt modelId="{B2AB486B-F3B9-4FC4-983D-CA491878DCFA}" type="pres">
      <dgm:prSet presAssocID="{9FE36132-DEE5-41CC-9F99-0B52E8B75BF6}" presName="spaceRect" presStyleCnt="0"/>
      <dgm:spPr/>
    </dgm:pt>
    <dgm:pt modelId="{2D6D1499-45AC-4E7B-8B76-8B9C998941D5}" type="pres">
      <dgm:prSet presAssocID="{9FE36132-DEE5-41CC-9F99-0B52E8B75BF6}" presName="parTx" presStyleLbl="revTx" presStyleIdx="1" presStyleCnt="3">
        <dgm:presLayoutVars>
          <dgm:chMax val="0"/>
          <dgm:chPref val="0"/>
        </dgm:presLayoutVars>
      </dgm:prSet>
      <dgm:spPr/>
    </dgm:pt>
    <dgm:pt modelId="{D71844CE-AB9E-4322-9965-6EF42BAF1BC2}" type="pres">
      <dgm:prSet presAssocID="{AC0FD062-2AB2-4135-B87E-727963C3182D}" presName="sibTrans" presStyleCnt="0"/>
      <dgm:spPr/>
    </dgm:pt>
    <dgm:pt modelId="{56882253-B6C5-4DCE-94D3-185188E47752}" type="pres">
      <dgm:prSet presAssocID="{05F030C1-0D25-41A2-9CCA-9227C7D1FB41}" presName="compNode" presStyleCnt="0"/>
      <dgm:spPr/>
    </dgm:pt>
    <dgm:pt modelId="{324E6B27-6591-4E14-818D-D3B735A88A08}" type="pres">
      <dgm:prSet presAssocID="{05F030C1-0D25-41A2-9CCA-9227C7D1FB41}" presName="bgRect" presStyleLbl="bgShp" presStyleIdx="2" presStyleCnt="3"/>
      <dgm:spPr/>
    </dgm:pt>
    <dgm:pt modelId="{B3B9CC82-EC29-4B00-8571-CE07E5228E43}" type="pres">
      <dgm:prSet presAssocID="{05F030C1-0D25-41A2-9CCA-9227C7D1FB4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oti"/>
        </a:ext>
      </dgm:extLst>
    </dgm:pt>
    <dgm:pt modelId="{F6412AE0-2DF8-49C2-A23D-C98D8CD514A7}" type="pres">
      <dgm:prSet presAssocID="{05F030C1-0D25-41A2-9CCA-9227C7D1FB41}" presName="spaceRect" presStyleCnt="0"/>
      <dgm:spPr/>
    </dgm:pt>
    <dgm:pt modelId="{53EF9F36-D6FB-40A0-B1A6-6BA5AEACE2AA}" type="pres">
      <dgm:prSet presAssocID="{05F030C1-0D25-41A2-9CCA-9227C7D1FB4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2FF0A4F-5444-4A73-8DDD-6DB64BF6F2E3}" type="presOf" srcId="{C4A2EAEA-79D6-48F0-96BB-0D036D004BF9}" destId="{91D46E56-3AA6-4BF3-9093-D79DAF4817CE}" srcOrd="0" destOrd="0" presId="urn:microsoft.com/office/officeart/2018/2/layout/IconVerticalSolidList"/>
    <dgm:cxn modelId="{C0A3AC6C-BDF6-4E50-B1E8-AD369C55F145}" srcId="{BBA316CE-8698-44A3-AA07-8949975E0DD8}" destId="{05F030C1-0D25-41A2-9CCA-9227C7D1FB41}" srcOrd="2" destOrd="0" parTransId="{ED0B29ED-AFDF-4CA6-BC77-43C940E4664A}" sibTransId="{17C16D9E-DF83-4318-AC05-51B9BE474A8F}"/>
    <dgm:cxn modelId="{805B827A-4186-4853-855E-65BEE09DF6D6}" srcId="{BBA316CE-8698-44A3-AA07-8949975E0DD8}" destId="{C4A2EAEA-79D6-48F0-96BB-0D036D004BF9}" srcOrd="0" destOrd="0" parTransId="{FAE62312-25D3-4E80-BA3A-6211DC187166}" sibTransId="{6968E777-4D42-41E0-B7E9-31C15219F25E}"/>
    <dgm:cxn modelId="{1343719E-ECDF-4AA3-A420-B7980266ABC6}" type="presOf" srcId="{05F030C1-0D25-41A2-9CCA-9227C7D1FB41}" destId="{53EF9F36-D6FB-40A0-B1A6-6BA5AEACE2AA}" srcOrd="0" destOrd="0" presId="urn:microsoft.com/office/officeart/2018/2/layout/IconVerticalSolidList"/>
    <dgm:cxn modelId="{9EFCDBA8-9FBC-40AD-AAB2-F5EB72E93629}" type="presOf" srcId="{BBA316CE-8698-44A3-AA07-8949975E0DD8}" destId="{108202FF-41A5-4749-8A47-A36217F32754}" srcOrd="0" destOrd="0" presId="urn:microsoft.com/office/officeart/2018/2/layout/IconVerticalSolidList"/>
    <dgm:cxn modelId="{358036CE-A227-437E-B6AE-D9B288FCCAA9}" type="presOf" srcId="{9FE36132-DEE5-41CC-9F99-0B52E8B75BF6}" destId="{2D6D1499-45AC-4E7B-8B76-8B9C998941D5}" srcOrd="0" destOrd="0" presId="urn:microsoft.com/office/officeart/2018/2/layout/IconVerticalSolidList"/>
    <dgm:cxn modelId="{500AC6DF-A0EE-4B58-88F8-147FCC7C678C}" srcId="{BBA316CE-8698-44A3-AA07-8949975E0DD8}" destId="{9FE36132-DEE5-41CC-9F99-0B52E8B75BF6}" srcOrd="1" destOrd="0" parTransId="{9FD42A5F-74A7-4A6E-9B88-9680767303D7}" sibTransId="{AC0FD062-2AB2-4135-B87E-727963C3182D}"/>
    <dgm:cxn modelId="{9A67ED7C-3C99-4035-B16E-229F3A78A820}" type="presParOf" srcId="{108202FF-41A5-4749-8A47-A36217F32754}" destId="{410CE3AD-E144-404F-AA92-6964B9215701}" srcOrd="0" destOrd="0" presId="urn:microsoft.com/office/officeart/2018/2/layout/IconVerticalSolidList"/>
    <dgm:cxn modelId="{23CB2570-621A-4522-92EF-C19284BCABB6}" type="presParOf" srcId="{410CE3AD-E144-404F-AA92-6964B9215701}" destId="{F1807860-2A6A-45FD-9FDE-59726990BF0A}" srcOrd="0" destOrd="0" presId="urn:microsoft.com/office/officeart/2018/2/layout/IconVerticalSolidList"/>
    <dgm:cxn modelId="{DFF826A1-14EF-4075-B3C9-9F579474A0E8}" type="presParOf" srcId="{410CE3AD-E144-404F-AA92-6964B9215701}" destId="{D261E807-7726-4440-82BD-241D90805A3D}" srcOrd="1" destOrd="0" presId="urn:microsoft.com/office/officeart/2018/2/layout/IconVerticalSolidList"/>
    <dgm:cxn modelId="{7DC61E3C-070C-4EEE-A9D9-D2C32E3D2073}" type="presParOf" srcId="{410CE3AD-E144-404F-AA92-6964B9215701}" destId="{5081EB29-6E4D-4CCC-808C-6A66E56A36D5}" srcOrd="2" destOrd="0" presId="urn:microsoft.com/office/officeart/2018/2/layout/IconVerticalSolidList"/>
    <dgm:cxn modelId="{B6019841-A6C2-4086-A855-2BB9583D55CF}" type="presParOf" srcId="{410CE3AD-E144-404F-AA92-6964B9215701}" destId="{91D46E56-3AA6-4BF3-9093-D79DAF4817CE}" srcOrd="3" destOrd="0" presId="urn:microsoft.com/office/officeart/2018/2/layout/IconVerticalSolidList"/>
    <dgm:cxn modelId="{14E969FE-0899-456C-8B84-A1796F5C41BB}" type="presParOf" srcId="{108202FF-41A5-4749-8A47-A36217F32754}" destId="{4D9EA678-07E1-44FE-BCE3-F2AE9B56891F}" srcOrd="1" destOrd="0" presId="urn:microsoft.com/office/officeart/2018/2/layout/IconVerticalSolidList"/>
    <dgm:cxn modelId="{695D21C5-F396-4E36-95FD-860F0B2E413D}" type="presParOf" srcId="{108202FF-41A5-4749-8A47-A36217F32754}" destId="{513A1F63-FC78-4871-A29F-9D80E03F202D}" srcOrd="2" destOrd="0" presId="urn:microsoft.com/office/officeart/2018/2/layout/IconVerticalSolidList"/>
    <dgm:cxn modelId="{61066483-7C21-4A83-A038-52111F050DFF}" type="presParOf" srcId="{513A1F63-FC78-4871-A29F-9D80E03F202D}" destId="{AFCEFD72-0A76-4CC8-8FC7-3D42D79241CF}" srcOrd="0" destOrd="0" presId="urn:microsoft.com/office/officeart/2018/2/layout/IconVerticalSolidList"/>
    <dgm:cxn modelId="{265864C1-AC0E-4600-84D1-7FCD70B17D03}" type="presParOf" srcId="{513A1F63-FC78-4871-A29F-9D80E03F202D}" destId="{41B12E2A-BBFB-41BB-90E3-49BC92F7ADB2}" srcOrd="1" destOrd="0" presId="urn:microsoft.com/office/officeart/2018/2/layout/IconVerticalSolidList"/>
    <dgm:cxn modelId="{7FC1779F-9972-4346-88A8-9AC02BEE35A0}" type="presParOf" srcId="{513A1F63-FC78-4871-A29F-9D80E03F202D}" destId="{B2AB486B-F3B9-4FC4-983D-CA491878DCFA}" srcOrd="2" destOrd="0" presId="urn:microsoft.com/office/officeart/2018/2/layout/IconVerticalSolidList"/>
    <dgm:cxn modelId="{FCDC4561-4846-4AE0-B489-05BDE97AFDFD}" type="presParOf" srcId="{513A1F63-FC78-4871-A29F-9D80E03F202D}" destId="{2D6D1499-45AC-4E7B-8B76-8B9C998941D5}" srcOrd="3" destOrd="0" presId="urn:microsoft.com/office/officeart/2018/2/layout/IconVerticalSolidList"/>
    <dgm:cxn modelId="{DEF9707A-5639-4FC0-B1C3-82036846457A}" type="presParOf" srcId="{108202FF-41A5-4749-8A47-A36217F32754}" destId="{D71844CE-AB9E-4322-9965-6EF42BAF1BC2}" srcOrd="3" destOrd="0" presId="urn:microsoft.com/office/officeart/2018/2/layout/IconVerticalSolidList"/>
    <dgm:cxn modelId="{5E655BE9-7C03-4CA5-8D36-97137E3063E5}" type="presParOf" srcId="{108202FF-41A5-4749-8A47-A36217F32754}" destId="{56882253-B6C5-4DCE-94D3-185188E47752}" srcOrd="4" destOrd="0" presId="urn:microsoft.com/office/officeart/2018/2/layout/IconVerticalSolidList"/>
    <dgm:cxn modelId="{389775ED-3457-4A77-99CD-9A34863B1586}" type="presParOf" srcId="{56882253-B6C5-4DCE-94D3-185188E47752}" destId="{324E6B27-6591-4E14-818D-D3B735A88A08}" srcOrd="0" destOrd="0" presId="urn:microsoft.com/office/officeart/2018/2/layout/IconVerticalSolidList"/>
    <dgm:cxn modelId="{8F6931E6-B27B-4259-B016-82AC82D00BEC}" type="presParOf" srcId="{56882253-B6C5-4DCE-94D3-185188E47752}" destId="{B3B9CC82-EC29-4B00-8571-CE07E5228E43}" srcOrd="1" destOrd="0" presId="urn:microsoft.com/office/officeart/2018/2/layout/IconVerticalSolidList"/>
    <dgm:cxn modelId="{18616276-6728-4D1C-AEEB-2C769CD7B0A7}" type="presParOf" srcId="{56882253-B6C5-4DCE-94D3-185188E47752}" destId="{F6412AE0-2DF8-49C2-A23D-C98D8CD514A7}" srcOrd="2" destOrd="0" presId="urn:microsoft.com/office/officeart/2018/2/layout/IconVerticalSolidList"/>
    <dgm:cxn modelId="{EF01FC0C-345D-497E-86A3-BCD82DB9536E}" type="presParOf" srcId="{56882253-B6C5-4DCE-94D3-185188E47752}" destId="{53EF9F36-D6FB-40A0-B1A6-6BA5AEACE2A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629CF8-9B88-4F92-A6C2-5FC57E1FD65C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97AC66F6-03C1-42A2-A3EE-056C520E03EB}">
      <dgm:prSet phldrT="[Teksti]"/>
      <dgm:spPr/>
      <dgm:t>
        <a:bodyPr/>
        <a:lstStyle/>
        <a:p>
          <a:pPr rtl="0"/>
          <a:r>
            <a:rPr lang="fi-FI" dirty="0" err="1"/>
            <a:t>Появились</a:t>
          </a:r>
          <a:r>
            <a:rPr lang="fi-FI" dirty="0"/>
            <a:t> общая тревога или страх</a:t>
          </a:r>
        </a:p>
      </dgm:t>
    </dgm:pt>
    <dgm:pt modelId="{588FADC8-072C-4D82-A0DF-23A641E8FEC8}" type="parTrans" cxnId="{85EAE7F3-7712-4643-99CA-BD413F692C30}">
      <dgm:prSet/>
      <dgm:spPr/>
      <dgm:t>
        <a:bodyPr/>
        <a:lstStyle/>
        <a:p>
          <a:endParaRPr lang="fi-FI"/>
        </a:p>
      </dgm:t>
    </dgm:pt>
    <dgm:pt modelId="{513B7548-49C9-4015-B84A-123D91EB620B}" type="sibTrans" cxnId="{85EAE7F3-7712-4643-99CA-BD413F692C30}">
      <dgm:prSet/>
      <dgm:spPr/>
      <dgm:t>
        <a:bodyPr/>
        <a:lstStyle/>
        <a:p>
          <a:endParaRPr lang="fi-FI"/>
        </a:p>
      </dgm:t>
    </dgm:pt>
    <dgm:pt modelId="{DBA5F034-8FA1-441F-B6F9-50D10196CED3}">
      <dgm:prSet phldrT="[Teksti]"/>
      <dgm:spPr/>
      <dgm:t>
        <a:bodyPr/>
        <a:lstStyle/>
        <a:p>
          <a:pPr rtl="0"/>
          <a:r>
            <a:rPr lang="fi-FI" dirty="0" err="1">
              <a:latin typeface="Calibri Light" panose="020F0302020204030204"/>
            </a:rPr>
            <a:t>Избегание</a:t>
          </a:r>
          <a:r>
            <a:rPr lang="fi-FI" dirty="0"/>
            <a:t> </a:t>
          </a:r>
          <a:r>
            <a:rPr lang="fi-FI" dirty="0" err="1"/>
            <a:t>или</a:t>
          </a:r>
          <a:r>
            <a:rPr lang="fi-FI" dirty="0"/>
            <a:t> </a:t>
          </a:r>
          <a:r>
            <a:rPr lang="fi-FI" dirty="0" err="1"/>
            <a:t>страх</a:t>
          </a:r>
          <a:r>
            <a:rPr lang="fi-FI" dirty="0"/>
            <a:t> </a:t>
          </a:r>
          <a:r>
            <a:rPr lang="fi-FI" dirty="0" err="1"/>
            <a:t>социальных</a:t>
          </a:r>
          <a:r>
            <a:rPr lang="fi-FI" dirty="0"/>
            <a:t> </a:t>
          </a:r>
          <a:r>
            <a:rPr lang="fi-FI" dirty="0" err="1"/>
            <a:t>ситуаций</a:t>
          </a:r>
          <a:endParaRPr lang="fi-FI" dirty="0"/>
        </a:p>
      </dgm:t>
    </dgm:pt>
    <dgm:pt modelId="{5CD30730-EAC8-478A-A2E7-9F2358BB35F1}" type="parTrans" cxnId="{EF1367F5-CFC9-4303-80D8-11CD1C576F28}">
      <dgm:prSet/>
      <dgm:spPr/>
      <dgm:t>
        <a:bodyPr/>
        <a:lstStyle/>
        <a:p>
          <a:endParaRPr lang="fi-FI"/>
        </a:p>
      </dgm:t>
    </dgm:pt>
    <dgm:pt modelId="{38296465-7B4A-439B-AEDC-6050C5B4B6CE}" type="sibTrans" cxnId="{EF1367F5-CFC9-4303-80D8-11CD1C576F28}">
      <dgm:prSet/>
      <dgm:spPr/>
      <dgm:t>
        <a:bodyPr/>
        <a:lstStyle/>
        <a:p>
          <a:endParaRPr lang="fi-FI"/>
        </a:p>
      </dgm:t>
    </dgm:pt>
    <dgm:pt modelId="{7D6F09A3-F089-416A-A82D-1A9E9814779D}">
      <dgm:prSet phldrT="[Teksti]"/>
      <dgm:spPr/>
      <dgm:t>
        <a:bodyPr/>
        <a:lstStyle/>
        <a:p>
          <a:pPr rtl="0"/>
          <a:r>
            <a:rPr lang="fi-FI" dirty="0" err="1"/>
            <a:t>Изменения</a:t>
          </a:r>
          <a:r>
            <a:rPr lang="fi-FI" dirty="0"/>
            <a:t> в отношениях с друзьями, особенно в школе</a:t>
          </a:r>
        </a:p>
      </dgm:t>
    </dgm:pt>
    <dgm:pt modelId="{CA01E71D-170C-4ACA-B113-38DE1FC205D3}" type="parTrans" cxnId="{2B18EBCF-D41A-4C7F-A463-391A9C24FA01}">
      <dgm:prSet/>
      <dgm:spPr/>
      <dgm:t>
        <a:bodyPr/>
        <a:lstStyle/>
        <a:p>
          <a:endParaRPr lang="fi-FI"/>
        </a:p>
      </dgm:t>
    </dgm:pt>
    <dgm:pt modelId="{0199652B-A2DC-409E-B4E4-B7349C4071A7}" type="sibTrans" cxnId="{2B18EBCF-D41A-4C7F-A463-391A9C24FA01}">
      <dgm:prSet/>
      <dgm:spPr/>
      <dgm:t>
        <a:bodyPr/>
        <a:lstStyle/>
        <a:p>
          <a:endParaRPr lang="fi-FI"/>
        </a:p>
      </dgm:t>
    </dgm:pt>
    <dgm:pt modelId="{6150C954-ABB5-470A-8F47-CF5C01C0703A}">
      <dgm:prSet phldrT="[Teksti]"/>
      <dgm:spPr/>
      <dgm:t>
        <a:bodyPr/>
        <a:lstStyle/>
        <a:p>
          <a:pPr rtl="0"/>
          <a:r>
            <a:rPr lang="fi-FI" dirty="0" err="1"/>
            <a:t>Поиск</a:t>
          </a:r>
          <a:r>
            <a:rPr lang="fi-FI" dirty="0"/>
            <a:t> </a:t>
          </a:r>
          <a:r>
            <a:rPr lang="fi-FI" dirty="0" err="1"/>
            <a:t>выгодных</a:t>
          </a:r>
          <a:r>
            <a:rPr lang="fi-FI" dirty="0"/>
            <a:t> </a:t>
          </a:r>
          <a:r>
            <a:rPr lang="fi-FI" dirty="0" err="1"/>
            <a:t>ситуаций</a:t>
          </a:r>
          <a:r>
            <a:rPr lang="fi-FI" dirty="0"/>
            <a:t> </a:t>
          </a:r>
          <a:r>
            <a:rPr lang="fi-FI" dirty="0" err="1"/>
            <a:t>вне</a:t>
          </a:r>
          <a:r>
            <a:rPr lang="fi-FI" dirty="0"/>
            <a:t> </a:t>
          </a:r>
          <a:r>
            <a:rPr lang="fi-FI" dirty="0" err="1"/>
            <a:t>школы</a:t>
          </a:r>
          <a:endParaRPr lang="fi-FI" dirty="0">
            <a:latin typeface="Calibri Light" panose="020F0302020204030204"/>
          </a:endParaRPr>
        </a:p>
      </dgm:t>
    </dgm:pt>
    <dgm:pt modelId="{98CB15E9-FAFB-4760-A8AE-0528933B854F}" type="parTrans" cxnId="{DD4597F8-C8D8-4772-A647-1D46680E9EF4}">
      <dgm:prSet/>
      <dgm:spPr/>
      <dgm:t>
        <a:bodyPr/>
        <a:lstStyle/>
        <a:p>
          <a:endParaRPr lang="fi-FI"/>
        </a:p>
      </dgm:t>
    </dgm:pt>
    <dgm:pt modelId="{DC7EF962-CB61-4303-8C60-238CFE83461A}" type="sibTrans" cxnId="{DD4597F8-C8D8-4772-A647-1D46680E9EF4}">
      <dgm:prSet/>
      <dgm:spPr/>
      <dgm:t>
        <a:bodyPr/>
        <a:lstStyle/>
        <a:p>
          <a:endParaRPr lang="fi-FI"/>
        </a:p>
      </dgm:t>
    </dgm:pt>
    <dgm:pt modelId="{488BA81E-1417-4328-B0CA-19E7DBF62140}">
      <dgm:prSet phldrT="[Teksti]"/>
      <dgm:spPr/>
      <dgm:t>
        <a:bodyPr/>
        <a:lstStyle/>
        <a:p>
          <a:pPr rtl="0"/>
          <a:r>
            <a:rPr lang="fi-FI" dirty="0" err="1"/>
            <a:t>Большие</a:t>
          </a:r>
          <a:r>
            <a:rPr lang="fi-FI" dirty="0"/>
            <a:t> трудности с выходом в школу по утрам</a:t>
          </a:r>
        </a:p>
      </dgm:t>
    </dgm:pt>
    <dgm:pt modelId="{3E0B3FD2-9235-4158-A9B1-59A6F8277115}" type="parTrans" cxnId="{22EBA85A-A0ED-44DA-AFDA-17EE0AB5CC26}">
      <dgm:prSet/>
      <dgm:spPr/>
      <dgm:t>
        <a:bodyPr/>
        <a:lstStyle/>
        <a:p>
          <a:endParaRPr lang="fi-FI"/>
        </a:p>
      </dgm:t>
    </dgm:pt>
    <dgm:pt modelId="{E6B1B7B2-8E4D-47EE-809B-7DE1E20A2EC8}" type="sibTrans" cxnId="{22EBA85A-A0ED-44DA-AFDA-17EE0AB5CC26}">
      <dgm:prSet/>
      <dgm:spPr/>
      <dgm:t>
        <a:bodyPr/>
        <a:lstStyle/>
        <a:p>
          <a:endParaRPr lang="fi-FI"/>
        </a:p>
      </dgm:t>
    </dgm:pt>
    <dgm:pt modelId="{91827A0D-3265-4337-8CD4-0D174A741116}">
      <dgm:prSet phldrT="[Teksti]"/>
      <dgm:spPr/>
      <dgm:t>
        <a:bodyPr/>
        <a:lstStyle/>
        <a:p>
          <a:pPr rtl="0"/>
          <a:r>
            <a:rPr lang="fi-FI" dirty="0" err="1"/>
            <a:t>Усиление</a:t>
          </a:r>
          <a:r>
            <a:rPr lang="fi-FI" dirty="0"/>
            <a:t> соматических симптомов, например, боли в животе, головные боли</a:t>
          </a:r>
        </a:p>
      </dgm:t>
    </dgm:pt>
    <dgm:pt modelId="{9A847260-30BC-49AE-BB77-C3F2C930F3A3}" type="parTrans" cxnId="{69C19EFF-13BC-4F0E-8571-57A67181EC00}">
      <dgm:prSet/>
      <dgm:spPr/>
      <dgm:t>
        <a:bodyPr/>
        <a:lstStyle/>
        <a:p>
          <a:endParaRPr lang="fi-FI"/>
        </a:p>
      </dgm:t>
    </dgm:pt>
    <dgm:pt modelId="{BED6A0D0-87D0-4F7C-93AA-5ED1BA315139}" type="sibTrans" cxnId="{69C19EFF-13BC-4F0E-8571-57A67181EC00}">
      <dgm:prSet/>
      <dgm:spPr/>
      <dgm:t>
        <a:bodyPr/>
        <a:lstStyle/>
        <a:p>
          <a:endParaRPr lang="fi-FI"/>
        </a:p>
      </dgm:t>
    </dgm:pt>
    <dgm:pt modelId="{CECC1D85-0225-4BD3-9BF7-6DE653B733E7}">
      <dgm:prSet phldrT="[Teksti]"/>
      <dgm:spPr/>
      <dgm:t>
        <a:bodyPr/>
        <a:lstStyle/>
        <a:p>
          <a:pPr rtl="0"/>
          <a:r>
            <a:rPr lang="fi-FI" dirty="0" err="1"/>
            <a:t>Повышенная</a:t>
          </a:r>
          <a:r>
            <a:rPr lang="fi-FI" dirty="0"/>
            <a:t> раздражительность, враждебность или депрессия</a:t>
          </a:r>
        </a:p>
      </dgm:t>
    </dgm:pt>
    <dgm:pt modelId="{D062FF72-75D8-4E38-AAF4-D0DAB78D1E19}" type="parTrans" cxnId="{86630386-D313-414D-B75B-4D5F29E19E28}">
      <dgm:prSet/>
      <dgm:spPr/>
      <dgm:t>
        <a:bodyPr/>
        <a:lstStyle/>
        <a:p>
          <a:endParaRPr lang="fi-FI"/>
        </a:p>
      </dgm:t>
    </dgm:pt>
    <dgm:pt modelId="{3F217D2F-1D1A-490B-BCF9-B6F02E49F919}" type="sibTrans" cxnId="{86630386-D313-414D-B75B-4D5F29E19E28}">
      <dgm:prSet/>
      <dgm:spPr/>
      <dgm:t>
        <a:bodyPr/>
        <a:lstStyle/>
        <a:p>
          <a:endParaRPr lang="fi-FI"/>
        </a:p>
      </dgm:t>
    </dgm:pt>
    <dgm:pt modelId="{699189DF-3758-4282-BFB9-6CCDFD604559}">
      <dgm:prSet phldrT="[Teksti]"/>
      <dgm:spPr/>
      <dgm:t>
        <a:bodyPr/>
        <a:lstStyle/>
        <a:p>
          <a:pPr rtl="0"/>
          <a:r>
            <a:rPr lang="fi-FI" dirty="0" err="1"/>
            <a:t>Неоднократные</a:t>
          </a:r>
          <a:r>
            <a:rPr lang="fi-FI" dirty="0"/>
            <a:t> просьбы остаться дома на время учебного дня</a:t>
          </a:r>
        </a:p>
      </dgm:t>
    </dgm:pt>
    <dgm:pt modelId="{F262AB6E-0794-4BAF-AD3B-71BDD5E05E0F}" type="parTrans" cxnId="{C7A4C2A2-1E52-4CF9-B6E9-852BBCC130F4}">
      <dgm:prSet/>
      <dgm:spPr/>
      <dgm:t>
        <a:bodyPr/>
        <a:lstStyle/>
        <a:p>
          <a:endParaRPr lang="fi-FI"/>
        </a:p>
      </dgm:t>
    </dgm:pt>
    <dgm:pt modelId="{F9E0B989-2868-4375-96B2-3139893857C6}" type="sibTrans" cxnId="{C7A4C2A2-1E52-4CF9-B6E9-852BBCC130F4}">
      <dgm:prSet/>
      <dgm:spPr/>
      <dgm:t>
        <a:bodyPr/>
        <a:lstStyle/>
        <a:p>
          <a:endParaRPr lang="fi-FI"/>
        </a:p>
      </dgm:t>
    </dgm:pt>
    <dgm:pt modelId="{BD4925D6-A2DE-4922-8F15-C638B27075D7}" type="pres">
      <dgm:prSet presAssocID="{88629CF8-9B88-4F92-A6C2-5FC57E1FD65C}" presName="diagram" presStyleCnt="0">
        <dgm:presLayoutVars>
          <dgm:dir/>
          <dgm:resizeHandles val="exact"/>
        </dgm:presLayoutVars>
      </dgm:prSet>
      <dgm:spPr/>
    </dgm:pt>
    <dgm:pt modelId="{404B781A-F749-48F9-9DF8-9B9F51F360FF}" type="pres">
      <dgm:prSet presAssocID="{97AC66F6-03C1-42A2-A3EE-056C520E03EB}" presName="node" presStyleLbl="node1" presStyleIdx="0" presStyleCnt="8">
        <dgm:presLayoutVars>
          <dgm:bulletEnabled val="1"/>
        </dgm:presLayoutVars>
      </dgm:prSet>
      <dgm:spPr/>
    </dgm:pt>
    <dgm:pt modelId="{B17F7C28-BA4A-4B0F-BE70-17016E131C9D}" type="pres">
      <dgm:prSet presAssocID="{513B7548-49C9-4015-B84A-123D91EB620B}" presName="sibTrans" presStyleCnt="0"/>
      <dgm:spPr/>
    </dgm:pt>
    <dgm:pt modelId="{C6E22F36-B557-44D3-98FD-BA3B42329C84}" type="pres">
      <dgm:prSet presAssocID="{DBA5F034-8FA1-441F-B6F9-50D10196CED3}" presName="node" presStyleLbl="node1" presStyleIdx="1" presStyleCnt="8">
        <dgm:presLayoutVars>
          <dgm:bulletEnabled val="1"/>
        </dgm:presLayoutVars>
      </dgm:prSet>
      <dgm:spPr/>
    </dgm:pt>
    <dgm:pt modelId="{88ABD3A7-A6F4-44A4-9F35-F488077F9246}" type="pres">
      <dgm:prSet presAssocID="{38296465-7B4A-439B-AEDC-6050C5B4B6CE}" presName="sibTrans" presStyleCnt="0"/>
      <dgm:spPr/>
    </dgm:pt>
    <dgm:pt modelId="{91608188-51A5-41AA-9C9F-169CCC44D3A6}" type="pres">
      <dgm:prSet presAssocID="{7D6F09A3-F089-416A-A82D-1A9E9814779D}" presName="node" presStyleLbl="node1" presStyleIdx="2" presStyleCnt="8">
        <dgm:presLayoutVars>
          <dgm:bulletEnabled val="1"/>
        </dgm:presLayoutVars>
      </dgm:prSet>
      <dgm:spPr/>
    </dgm:pt>
    <dgm:pt modelId="{D8BD74EF-272B-48F2-B0B6-BACB904C9173}" type="pres">
      <dgm:prSet presAssocID="{0199652B-A2DC-409E-B4E4-B7349C4071A7}" presName="sibTrans" presStyleCnt="0"/>
      <dgm:spPr/>
    </dgm:pt>
    <dgm:pt modelId="{EBE380EE-69F4-4E78-B373-4DF26670740D}" type="pres">
      <dgm:prSet presAssocID="{6150C954-ABB5-470A-8F47-CF5C01C0703A}" presName="node" presStyleLbl="node1" presStyleIdx="3" presStyleCnt="8">
        <dgm:presLayoutVars>
          <dgm:bulletEnabled val="1"/>
        </dgm:presLayoutVars>
      </dgm:prSet>
      <dgm:spPr/>
    </dgm:pt>
    <dgm:pt modelId="{3F65F1D4-1E46-4161-AC66-141BC42D6655}" type="pres">
      <dgm:prSet presAssocID="{DC7EF962-CB61-4303-8C60-238CFE83461A}" presName="sibTrans" presStyleCnt="0"/>
      <dgm:spPr/>
    </dgm:pt>
    <dgm:pt modelId="{D1A87C48-55A3-40FB-A5DB-D3D91018696A}" type="pres">
      <dgm:prSet presAssocID="{488BA81E-1417-4328-B0CA-19E7DBF62140}" presName="node" presStyleLbl="node1" presStyleIdx="4" presStyleCnt="8">
        <dgm:presLayoutVars>
          <dgm:bulletEnabled val="1"/>
        </dgm:presLayoutVars>
      </dgm:prSet>
      <dgm:spPr/>
    </dgm:pt>
    <dgm:pt modelId="{8F6AD6F1-9A3B-4A1C-B8CC-CF07D17316CF}" type="pres">
      <dgm:prSet presAssocID="{E6B1B7B2-8E4D-47EE-809B-7DE1E20A2EC8}" presName="sibTrans" presStyleCnt="0"/>
      <dgm:spPr/>
    </dgm:pt>
    <dgm:pt modelId="{57964492-3E14-4261-BEB3-126ABA568AF4}" type="pres">
      <dgm:prSet presAssocID="{91827A0D-3265-4337-8CD4-0D174A741116}" presName="node" presStyleLbl="node1" presStyleIdx="5" presStyleCnt="8">
        <dgm:presLayoutVars>
          <dgm:bulletEnabled val="1"/>
        </dgm:presLayoutVars>
      </dgm:prSet>
      <dgm:spPr/>
    </dgm:pt>
    <dgm:pt modelId="{B02706E1-53F2-4603-89A3-764F0DF566C1}" type="pres">
      <dgm:prSet presAssocID="{BED6A0D0-87D0-4F7C-93AA-5ED1BA315139}" presName="sibTrans" presStyleCnt="0"/>
      <dgm:spPr/>
    </dgm:pt>
    <dgm:pt modelId="{D52C5B58-E987-45E0-A468-034FD375EFA0}" type="pres">
      <dgm:prSet presAssocID="{CECC1D85-0225-4BD3-9BF7-6DE653B733E7}" presName="node" presStyleLbl="node1" presStyleIdx="6" presStyleCnt="8">
        <dgm:presLayoutVars>
          <dgm:bulletEnabled val="1"/>
        </dgm:presLayoutVars>
      </dgm:prSet>
      <dgm:spPr/>
    </dgm:pt>
    <dgm:pt modelId="{C9D5F97D-92C5-401B-9748-542FF8275310}" type="pres">
      <dgm:prSet presAssocID="{3F217D2F-1D1A-490B-BCF9-B6F02E49F919}" presName="sibTrans" presStyleCnt="0"/>
      <dgm:spPr/>
    </dgm:pt>
    <dgm:pt modelId="{3C0C8C76-F80B-40EB-A3D6-790EF53C250F}" type="pres">
      <dgm:prSet presAssocID="{699189DF-3758-4282-BFB9-6CCDFD604559}" presName="node" presStyleLbl="node1" presStyleIdx="7" presStyleCnt="8">
        <dgm:presLayoutVars>
          <dgm:bulletEnabled val="1"/>
        </dgm:presLayoutVars>
      </dgm:prSet>
      <dgm:spPr/>
    </dgm:pt>
  </dgm:ptLst>
  <dgm:cxnLst>
    <dgm:cxn modelId="{ADC11818-8854-4D18-832C-DF519C11179B}" type="presOf" srcId="{91827A0D-3265-4337-8CD4-0D174A741116}" destId="{57964492-3E14-4261-BEB3-126ABA568AF4}" srcOrd="0" destOrd="0" presId="urn:microsoft.com/office/officeart/2005/8/layout/default"/>
    <dgm:cxn modelId="{E1E73149-8AAD-45CD-8272-3CD00B37D2FE}" type="presOf" srcId="{CECC1D85-0225-4BD3-9BF7-6DE653B733E7}" destId="{D52C5B58-E987-45E0-A468-034FD375EFA0}" srcOrd="0" destOrd="0" presId="urn:microsoft.com/office/officeart/2005/8/layout/default"/>
    <dgm:cxn modelId="{22EBA85A-A0ED-44DA-AFDA-17EE0AB5CC26}" srcId="{88629CF8-9B88-4F92-A6C2-5FC57E1FD65C}" destId="{488BA81E-1417-4328-B0CA-19E7DBF62140}" srcOrd="4" destOrd="0" parTransId="{3E0B3FD2-9235-4158-A9B1-59A6F8277115}" sibTransId="{E6B1B7B2-8E4D-47EE-809B-7DE1E20A2EC8}"/>
    <dgm:cxn modelId="{8A57DD68-EE34-4EF2-8162-5D135EC03172}" type="presOf" srcId="{6150C954-ABB5-470A-8F47-CF5C01C0703A}" destId="{EBE380EE-69F4-4E78-B373-4DF26670740D}" srcOrd="0" destOrd="0" presId="urn:microsoft.com/office/officeart/2005/8/layout/default"/>
    <dgm:cxn modelId="{F8C8AC69-3571-4D1C-859A-9B1AE48CB75B}" type="presOf" srcId="{88629CF8-9B88-4F92-A6C2-5FC57E1FD65C}" destId="{BD4925D6-A2DE-4922-8F15-C638B27075D7}" srcOrd="0" destOrd="0" presId="urn:microsoft.com/office/officeart/2005/8/layout/default"/>
    <dgm:cxn modelId="{86630386-D313-414D-B75B-4D5F29E19E28}" srcId="{88629CF8-9B88-4F92-A6C2-5FC57E1FD65C}" destId="{CECC1D85-0225-4BD3-9BF7-6DE653B733E7}" srcOrd="6" destOrd="0" parTransId="{D062FF72-75D8-4E38-AAF4-D0DAB78D1E19}" sibTransId="{3F217D2F-1D1A-490B-BCF9-B6F02E49F919}"/>
    <dgm:cxn modelId="{A4F84890-6277-4DE5-A293-E40D503E2826}" type="presOf" srcId="{699189DF-3758-4282-BFB9-6CCDFD604559}" destId="{3C0C8C76-F80B-40EB-A3D6-790EF53C250F}" srcOrd="0" destOrd="0" presId="urn:microsoft.com/office/officeart/2005/8/layout/default"/>
    <dgm:cxn modelId="{C7A4C2A2-1E52-4CF9-B6E9-852BBCC130F4}" srcId="{88629CF8-9B88-4F92-A6C2-5FC57E1FD65C}" destId="{699189DF-3758-4282-BFB9-6CCDFD604559}" srcOrd="7" destOrd="0" parTransId="{F262AB6E-0794-4BAF-AD3B-71BDD5E05E0F}" sibTransId="{F9E0B989-2868-4375-96B2-3139893857C6}"/>
    <dgm:cxn modelId="{B09EFCC7-AB67-4812-AF62-416B26D3E9C8}" type="presOf" srcId="{DBA5F034-8FA1-441F-B6F9-50D10196CED3}" destId="{C6E22F36-B557-44D3-98FD-BA3B42329C84}" srcOrd="0" destOrd="0" presId="urn:microsoft.com/office/officeart/2005/8/layout/default"/>
    <dgm:cxn modelId="{4FAAC3CE-DE54-42B9-AE58-6411AA02B77F}" type="presOf" srcId="{488BA81E-1417-4328-B0CA-19E7DBF62140}" destId="{D1A87C48-55A3-40FB-A5DB-D3D91018696A}" srcOrd="0" destOrd="0" presId="urn:microsoft.com/office/officeart/2005/8/layout/default"/>
    <dgm:cxn modelId="{2B18EBCF-D41A-4C7F-A463-391A9C24FA01}" srcId="{88629CF8-9B88-4F92-A6C2-5FC57E1FD65C}" destId="{7D6F09A3-F089-416A-A82D-1A9E9814779D}" srcOrd="2" destOrd="0" parTransId="{CA01E71D-170C-4ACA-B113-38DE1FC205D3}" sibTransId="{0199652B-A2DC-409E-B4E4-B7349C4071A7}"/>
    <dgm:cxn modelId="{DD2C65EC-3504-4216-969F-19AE889D8301}" type="presOf" srcId="{97AC66F6-03C1-42A2-A3EE-056C520E03EB}" destId="{404B781A-F749-48F9-9DF8-9B9F51F360FF}" srcOrd="0" destOrd="0" presId="urn:microsoft.com/office/officeart/2005/8/layout/default"/>
    <dgm:cxn modelId="{85EAE7F3-7712-4643-99CA-BD413F692C30}" srcId="{88629CF8-9B88-4F92-A6C2-5FC57E1FD65C}" destId="{97AC66F6-03C1-42A2-A3EE-056C520E03EB}" srcOrd="0" destOrd="0" parTransId="{588FADC8-072C-4D82-A0DF-23A641E8FEC8}" sibTransId="{513B7548-49C9-4015-B84A-123D91EB620B}"/>
    <dgm:cxn modelId="{053D5EF5-3990-4EF5-A4EB-20A7884A32F5}" type="presOf" srcId="{7D6F09A3-F089-416A-A82D-1A9E9814779D}" destId="{91608188-51A5-41AA-9C9F-169CCC44D3A6}" srcOrd="0" destOrd="0" presId="urn:microsoft.com/office/officeart/2005/8/layout/default"/>
    <dgm:cxn modelId="{EF1367F5-CFC9-4303-80D8-11CD1C576F28}" srcId="{88629CF8-9B88-4F92-A6C2-5FC57E1FD65C}" destId="{DBA5F034-8FA1-441F-B6F9-50D10196CED3}" srcOrd="1" destOrd="0" parTransId="{5CD30730-EAC8-478A-A2E7-9F2358BB35F1}" sibTransId="{38296465-7B4A-439B-AEDC-6050C5B4B6CE}"/>
    <dgm:cxn modelId="{DD4597F8-C8D8-4772-A647-1D46680E9EF4}" srcId="{88629CF8-9B88-4F92-A6C2-5FC57E1FD65C}" destId="{6150C954-ABB5-470A-8F47-CF5C01C0703A}" srcOrd="3" destOrd="0" parTransId="{98CB15E9-FAFB-4760-A8AE-0528933B854F}" sibTransId="{DC7EF962-CB61-4303-8C60-238CFE83461A}"/>
    <dgm:cxn modelId="{69C19EFF-13BC-4F0E-8571-57A67181EC00}" srcId="{88629CF8-9B88-4F92-A6C2-5FC57E1FD65C}" destId="{91827A0D-3265-4337-8CD4-0D174A741116}" srcOrd="5" destOrd="0" parTransId="{9A847260-30BC-49AE-BB77-C3F2C930F3A3}" sibTransId="{BED6A0D0-87D0-4F7C-93AA-5ED1BA315139}"/>
    <dgm:cxn modelId="{0062E61E-D0D3-4E12-A41F-F7275213456B}" type="presParOf" srcId="{BD4925D6-A2DE-4922-8F15-C638B27075D7}" destId="{404B781A-F749-48F9-9DF8-9B9F51F360FF}" srcOrd="0" destOrd="0" presId="urn:microsoft.com/office/officeart/2005/8/layout/default"/>
    <dgm:cxn modelId="{4C5946D8-9BBD-412F-9F5E-6EF4D6EDE89D}" type="presParOf" srcId="{BD4925D6-A2DE-4922-8F15-C638B27075D7}" destId="{B17F7C28-BA4A-4B0F-BE70-17016E131C9D}" srcOrd="1" destOrd="0" presId="urn:microsoft.com/office/officeart/2005/8/layout/default"/>
    <dgm:cxn modelId="{255F3FBC-2C53-4C23-B797-2449EE7C67AB}" type="presParOf" srcId="{BD4925D6-A2DE-4922-8F15-C638B27075D7}" destId="{C6E22F36-B557-44D3-98FD-BA3B42329C84}" srcOrd="2" destOrd="0" presId="urn:microsoft.com/office/officeart/2005/8/layout/default"/>
    <dgm:cxn modelId="{DDC3E5A4-DEEE-4583-82C6-14E05DA1CA84}" type="presParOf" srcId="{BD4925D6-A2DE-4922-8F15-C638B27075D7}" destId="{88ABD3A7-A6F4-44A4-9F35-F488077F9246}" srcOrd="3" destOrd="0" presId="urn:microsoft.com/office/officeart/2005/8/layout/default"/>
    <dgm:cxn modelId="{99E9A638-A36D-451F-8F52-B103C28A9BD2}" type="presParOf" srcId="{BD4925D6-A2DE-4922-8F15-C638B27075D7}" destId="{91608188-51A5-41AA-9C9F-169CCC44D3A6}" srcOrd="4" destOrd="0" presId="urn:microsoft.com/office/officeart/2005/8/layout/default"/>
    <dgm:cxn modelId="{2F67659E-577E-49E5-9EBF-61116B8349B9}" type="presParOf" srcId="{BD4925D6-A2DE-4922-8F15-C638B27075D7}" destId="{D8BD74EF-272B-48F2-B0B6-BACB904C9173}" srcOrd="5" destOrd="0" presId="urn:microsoft.com/office/officeart/2005/8/layout/default"/>
    <dgm:cxn modelId="{CA93127A-0612-4A2C-B03C-8C0327B70E2D}" type="presParOf" srcId="{BD4925D6-A2DE-4922-8F15-C638B27075D7}" destId="{EBE380EE-69F4-4E78-B373-4DF26670740D}" srcOrd="6" destOrd="0" presId="urn:microsoft.com/office/officeart/2005/8/layout/default"/>
    <dgm:cxn modelId="{0D496A91-F1C5-4386-AF66-6E4029DBDAEC}" type="presParOf" srcId="{BD4925D6-A2DE-4922-8F15-C638B27075D7}" destId="{3F65F1D4-1E46-4161-AC66-141BC42D6655}" srcOrd="7" destOrd="0" presId="urn:microsoft.com/office/officeart/2005/8/layout/default"/>
    <dgm:cxn modelId="{20D15DD2-C6EC-4F87-A6A0-71114E6EAA14}" type="presParOf" srcId="{BD4925D6-A2DE-4922-8F15-C638B27075D7}" destId="{D1A87C48-55A3-40FB-A5DB-D3D91018696A}" srcOrd="8" destOrd="0" presId="urn:microsoft.com/office/officeart/2005/8/layout/default"/>
    <dgm:cxn modelId="{0EBB08B2-5EE6-4E1B-9ABE-5854A579C151}" type="presParOf" srcId="{BD4925D6-A2DE-4922-8F15-C638B27075D7}" destId="{8F6AD6F1-9A3B-4A1C-B8CC-CF07D17316CF}" srcOrd="9" destOrd="0" presId="urn:microsoft.com/office/officeart/2005/8/layout/default"/>
    <dgm:cxn modelId="{556623C2-C552-4A3F-8F4B-E4717073CD87}" type="presParOf" srcId="{BD4925D6-A2DE-4922-8F15-C638B27075D7}" destId="{57964492-3E14-4261-BEB3-126ABA568AF4}" srcOrd="10" destOrd="0" presId="urn:microsoft.com/office/officeart/2005/8/layout/default"/>
    <dgm:cxn modelId="{B4A779C6-A8ED-44E3-8E42-A43CCF7C3AAB}" type="presParOf" srcId="{BD4925D6-A2DE-4922-8F15-C638B27075D7}" destId="{B02706E1-53F2-4603-89A3-764F0DF566C1}" srcOrd="11" destOrd="0" presId="urn:microsoft.com/office/officeart/2005/8/layout/default"/>
    <dgm:cxn modelId="{AEDA61DB-2518-4B00-B6B4-22A0E15C09D6}" type="presParOf" srcId="{BD4925D6-A2DE-4922-8F15-C638B27075D7}" destId="{D52C5B58-E987-45E0-A468-034FD375EFA0}" srcOrd="12" destOrd="0" presId="urn:microsoft.com/office/officeart/2005/8/layout/default"/>
    <dgm:cxn modelId="{6324E71D-3BBB-410A-A426-74F85C99E927}" type="presParOf" srcId="{BD4925D6-A2DE-4922-8F15-C638B27075D7}" destId="{C9D5F97D-92C5-401B-9748-542FF8275310}" srcOrd="13" destOrd="0" presId="urn:microsoft.com/office/officeart/2005/8/layout/default"/>
    <dgm:cxn modelId="{42C07FFC-467F-4C02-941F-602B00907467}" type="presParOf" srcId="{BD4925D6-A2DE-4922-8F15-C638B27075D7}" destId="{3C0C8C76-F80B-40EB-A3D6-790EF53C250F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406A71-4A21-41C7-ADD2-66F86E745981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i-FI"/>
        </a:p>
      </dgm:t>
    </dgm:pt>
    <dgm:pt modelId="{C2EBC928-B5AF-45DD-9BA8-C8AA7FD57FB7}">
      <dgm:prSet phldrT="[Teksti]" custT="1"/>
      <dgm:spPr/>
      <dgm:t>
        <a:bodyPr/>
        <a:lstStyle/>
        <a:p>
          <a:r>
            <a:rPr lang="ru-RU" sz="1000" b="1" dirty="0"/>
            <a:t>«Возникновение обеспокоенности / Тихие сигналы"</a:t>
          </a:r>
          <a:endParaRPr lang="ru-RU" sz="1000" dirty="0"/>
        </a:p>
        <a:p>
          <a:pPr>
            <a:buFont typeface="Arial" panose="020B0604020202020204" pitchFamily="34" charset="0"/>
            <a:buChar char="•"/>
          </a:pPr>
          <a:r>
            <a:rPr lang="ru-RU" sz="1000" dirty="0"/>
            <a:t>Отсутствия в начальной школе: 0-30 часов</a:t>
          </a:r>
        </a:p>
        <a:p>
          <a:pPr>
            <a:buFont typeface="Arial" panose="020B0604020202020204" pitchFamily="34" charset="0"/>
            <a:buChar char="•"/>
          </a:pPr>
          <a:r>
            <a:rPr lang="ru-RU" sz="1000" dirty="0"/>
            <a:t>Отсутствия в старшей школе: 0-50 часов</a:t>
          </a:r>
          <a:endParaRPr lang="fi-FI" sz="1000" b="1" dirty="0">
            <a:solidFill>
              <a:schemeClr val="tx1"/>
            </a:solidFill>
          </a:endParaRPr>
        </a:p>
      </dgm:t>
    </dgm:pt>
    <dgm:pt modelId="{F48733B2-8A98-4679-B2E9-0F81AE7157C0}" type="parTrans" cxnId="{88BB1B7C-0329-4FF6-B5FD-4A08419E8389}">
      <dgm:prSet/>
      <dgm:spPr/>
      <dgm:t>
        <a:bodyPr/>
        <a:lstStyle/>
        <a:p>
          <a:endParaRPr lang="fi-FI"/>
        </a:p>
      </dgm:t>
    </dgm:pt>
    <dgm:pt modelId="{8AB1F793-10C0-47CE-800F-691AC6EBE3AE}" type="sibTrans" cxnId="{88BB1B7C-0329-4FF6-B5FD-4A08419E8389}">
      <dgm:prSet/>
      <dgm:spPr/>
      <dgm:t>
        <a:bodyPr/>
        <a:lstStyle/>
        <a:p>
          <a:endParaRPr lang="fi-FI"/>
        </a:p>
      </dgm:t>
    </dgm:pt>
    <dgm:pt modelId="{2393FC68-AB08-427F-982D-FE1BFB43B686}">
      <dgm:prSet phldrT="[Teksti]" custT="1"/>
      <dgm:spPr>
        <a:solidFill>
          <a:srgbClr val="FFC000"/>
        </a:solidFill>
      </dgm:spPr>
      <dgm:t>
        <a:bodyPr/>
        <a:lstStyle/>
        <a:p>
          <a:r>
            <a:rPr lang="ru-RU" sz="1200" b="1" dirty="0">
              <a:solidFill>
                <a:schemeClr val="tx1"/>
              </a:solidFill>
            </a:rPr>
            <a:t>Отсутствие в начальной школе более 30 часов
Отсутствие в старших классах  свыше 50 часов</a:t>
          </a:r>
          <a:endParaRPr lang="fi-FI" sz="1200" b="1" dirty="0">
            <a:solidFill>
              <a:schemeClr val="tx1"/>
            </a:solidFill>
          </a:endParaRPr>
        </a:p>
      </dgm:t>
    </dgm:pt>
    <dgm:pt modelId="{6F12A119-897A-470E-A0AD-5CBC4E6C7E63}" type="parTrans" cxnId="{EA33D4C3-397B-4D9F-B7F1-69B0E98866FD}">
      <dgm:prSet/>
      <dgm:spPr/>
      <dgm:t>
        <a:bodyPr/>
        <a:lstStyle/>
        <a:p>
          <a:endParaRPr lang="fi-FI"/>
        </a:p>
      </dgm:t>
    </dgm:pt>
    <dgm:pt modelId="{950BE137-B8AE-4E37-9CDF-E8265413C508}" type="sibTrans" cxnId="{EA33D4C3-397B-4D9F-B7F1-69B0E98866FD}">
      <dgm:prSet/>
      <dgm:spPr/>
      <dgm:t>
        <a:bodyPr/>
        <a:lstStyle/>
        <a:p>
          <a:endParaRPr lang="fi-FI"/>
        </a:p>
      </dgm:t>
    </dgm:pt>
    <dgm:pt modelId="{0F5593B5-58B1-4B95-92BD-F633A5588F93}">
      <dgm:prSet phldrT="[Teksti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200" b="1" dirty="0"/>
            <a:t>Проведение беседы с учеником и информирование опекунов</a:t>
          </a:r>
          <a:r>
            <a:rPr lang="fi-FI" sz="1200" b="1" dirty="0"/>
            <a:t>/</a:t>
          </a:r>
          <a:r>
            <a:rPr lang="ru-RU" sz="1200" b="1" dirty="0"/>
            <a:t>родителей</a:t>
          </a:r>
          <a:endParaRPr lang="fi-FI" sz="1200" dirty="0"/>
        </a:p>
      </dgm:t>
    </dgm:pt>
    <dgm:pt modelId="{3C3EEFE3-4029-4DB9-B4C5-F2ECD641EA97}" type="parTrans" cxnId="{A4257B28-037A-43CB-89E2-EE4A8E167E9B}">
      <dgm:prSet/>
      <dgm:spPr/>
      <dgm:t>
        <a:bodyPr/>
        <a:lstStyle/>
        <a:p>
          <a:endParaRPr lang="fi-FI"/>
        </a:p>
      </dgm:t>
    </dgm:pt>
    <dgm:pt modelId="{38D61E8C-9BCA-49C3-A155-81C7F554F8BD}" type="sibTrans" cxnId="{A4257B28-037A-43CB-89E2-EE4A8E167E9B}">
      <dgm:prSet/>
      <dgm:spPr/>
      <dgm:t>
        <a:bodyPr/>
        <a:lstStyle/>
        <a:p>
          <a:endParaRPr lang="fi-FI"/>
        </a:p>
      </dgm:t>
    </dgm:pt>
    <dgm:pt modelId="{20C05315-1A0F-44D8-86DE-8D4B2616A51D}">
      <dgm:prSet phldrT="[Teksti]" custT="1"/>
      <dgm:spPr>
        <a:solidFill>
          <a:schemeClr val="accent2"/>
        </a:solidFill>
      </dgm:spPr>
      <dgm:t>
        <a:bodyPr/>
        <a:lstStyle/>
        <a:p>
          <a:r>
            <a:rPr lang="ru-RU" sz="1200" b="1" dirty="0">
              <a:solidFill>
                <a:schemeClr val="tx1"/>
              </a:solidFill>
            </a:rPr>
            <a:t>Отсутствие в начальной школе более 70 часов
Отсутствие в старших классах  свыше 100 часов</a:t>
          </a:r>
          <a:endParaRPr lang="fi-FI" sz="1200" b="1" dirty="0">
            <a:solidFill>
              <a:schemeClr val="tx1"/>
            </a:solidFill>
          </a:endParaRPr>
        </a:p>
      </dgm:t>
    </dgm:pt>
    <dgm:pt modelId="{28B0C928-4087-4D9E-9724-84B4AABCDF0F}" type="parTrans" cxnId="{527099DD-D756-4B8E-88B2-878BEFE1AED8}">
      <dgm:prSet/>
      <dgm:spPr/>
      <dgm:t>
        <a:bodyPr/>
        <a:lstStyle/>
        <a:p>
          <a:endParaRPr lang="fi-FI"/>
        </a:p>
      </dgm:t>
    </dgm:pt>
    <dgm:pt modelId="{69755AAD-3D14-4028-9148-F020BB833D1E}" type="sibTrans" cxnId="{527099DD-D756-4B8E-88B2-878BEFE1AED8}">
      <dgm:prSet/>
      <dgm:spPr/>
      <dgm:t>
        <a:bodyPr/>
        <a:lstStyle/>
        <a:p>
          <a:endParaRPr lang="fi-FI"/>
        </a:p>
      </dgm:t>
    </dgm:pt>
    <dgm:pt modelId="{09FBAB2A-BE69-4CC8-8774-89C068BE98D4}">
      <dgm:prSet phldrT="[Teksti]" custT="1"/>
      <dgm:spPr/>
      <dgm:t>
        <a:bodyPr/>
        <a:lstStyle/>
        <a:p>
          <a:r>
            <a:rPr lang="ru-RU" sz="1200" dirty="0"/>
            <a:t>Учитель по закону обязан реагировать на пропуски занятий.
Неразрешенные/беспричинные пропуски должны решаться немедленно.
Классный руководитель и помощник учителя проведут беседу с учеником, при необходимости свяжутся с опекуном/родителем и при необходимости направят ученика в к специалисту по учебному процессу в школе.
При необходимости проводится индивидуальная работа по поддержке ученика, например, с многопрофильной командой специалистов.
Назначение ответственного лица в школе, чаще всего это классный руководитель или помощник учителя. </a:t>
          </a:r>
          <a:endParaRPr lang="fi-FI" sz="1200" dirty="0"/>
        </a:p>
      </dgm:t>
    </dgm:pt>
    <dgm:pt modelId="{583ADAC0-CC8F-4ADE-8831-62C8E1560A21}" type="parTrans" cxnId="{5AB364D9-E5EC-476A-8C8D-21A44488191C}">
      <dgm:prSet/>
      <dgm:spPr/>
      <dgm:t>
        <a:bodyPr/>
        <a:lstStyle/>
        <a:p>
          <a:endParaRPr lang="fi-FI"/>
        </a:p>
      </dgm:t>
    </dgm:pt>
    <dgm:pt modelId="{BB29A541-988F-4D3B-B282-D89D95FAC216}" type="sibTrans" cxnId="{5AB364D9-E5EC-476A-8C8D-21A44488191C}">
      <dgm:prSet/>
      <dgm:spPr/>
      <dgm:t>
        <a:bodyPr/>
        <a:lstStyle/>
        <a:p>
          <a:endParaRPr lang="fi-FI"/>
        </a:p>
      </dgm:t>
    </dgm:pt>
    <dgm:pt modelId="{59551797-0CAC-4FFD-829D-AAF67CC6139A}">
      <dgm:prSet phldrT="[Teksti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ru-RU" sz="1400" dirty="0"/>
            <a:t>Ответственный взрослый в школе будет поддерживать связь с учеником и его/ее опекунами.
Непрерывное наблюдение.
Скоординированное многопрофильное сотрудничество. Совместно согласованные цели, меры и наблюдение.
Консультации с социальными службами вместе с родителями, если, несмотря на принятые меры, пропуски остаются непонятными или вызывают беспокойство.</a:t>
          </a:r>
          <a:endParaRPr lang="fi-FI" sz="1400" dirty="0"/>
        </a:p>
      </dgm:t>
    </dgm:pt>
    <dgm:pt modelId="{F6C7EDAF-F202-42CA-BEC8-512017A4D301}" type="parTrans" cxnId="{8CCC8779-3526-4D86-8A09-1FBDE5CF6D31}">
      <dgm:prSet/>
      <dgm:spPr/>
      <dgm:t>
        <a:bodyPr/>
        <a:lstStyle/>
        <a:p>
          <a:endParaRPr lang="fi-FI"/>
        </a:p>
      </dgm:t>
    </dgm:pt>
    <dgm:pt modelId="{1DCBDFBE-EFBD-40E8-93C0-5F72B114636F}" type="sibTrans" cxnId="{8CCC8779-3526-4D86-8A09-1FBDE5CF6D31}">
      <dgm:prSet/>
      <dgm:spPr/>
      <dgm:t>
        <a:bodyPr/>
        <a:lstStyle/>
        <a:p>
          <a:endParaRPr lang="fi-FI"/>
        </a:p>
      </dgm:t>
    </dgm:pt>
    <dgm:pt modelId="{53314E34-5A93-274C-912E-4698BF18F52C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200" dirty="0"/>
            <a:t>Определение мер поддержки в школе (например, дополнительные занятия, педагогическая помощь, адаптивные учебные условия).</a:t>
          </a:r>
        </a:p>
      </dgm:t>
    </dgm:pt>
    <dgm:pt modelId="{90A990CB-4D04-A34A-B22C-3B8C45550AEB}" type="parTrans" cxnId="{73326DDA-6ABD-B84E-842F-9014333449A1}">
      <dgm:prSet/>
      <dgm:spPr/>
      <dgm:t>
        <a:bodyPr/>
        <a:lstStyle/>
        <a:p>
          <a:endParaRPr lang="ru-RU"/>
        </a:p>
      </dgm:t>
    </dgm:pt>
    <dgm:pt modelId="{485C98D1-443F-664D-A771-0F6D9BA2832F}" type="sibTrans" cxnId="{73326DDA-6ABD-B84E-842F-9014333449A1}">
      <dgm:prSet/>
      <dgm:spPr/>
      <dgm:t>
        <a:bodyPr/>
        <a:lstStyle/>
        <a:p>
          <a:endParaRPr lang="ru-RU"/>
        </a:p>
      </dgm:t>
    </dgm:pt>
    <dgm:pt modelId="{A6D7EF83-B511-6D45-A9B1-EDAD31F44AF0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200"/>
            <a:t>Консультация с командой учебной поддержки школы.</a:t>
          </a:r>
        </a:p>
      </dgm:t>
    </dgm:pt>
    <dgm:pt modelId="{E09E26ED-F873-B749-9595-657701C0E479}" type="parTrans" cxnId="{C81DEF6E-748B-2A40-B075-8D5E91305CCD}">
      <dgm:prSet/>
      <dgm:spPr/>
      <dgm:t>
        <a:bodyPr/>
        <a:lstStyle/>
        <a:p>
          <a:endParaRPr lang="ru-RU"/>
        </a:p>
      </dgm:t>
    </dgm:pt>
    <dgm:pt modelId="{77BA45E5-52D0-0443-AF30-2B6C3EA043E4}" type="sibTrans" cxnId="{C81DEF6E-748B-2A40-B075-8D5E91305CCD}">
      <dgm:prSet/>
      <dgm:spPr/>
      <dgm:t>
        <a:bodyPr/>
        <a:lstStyle/>
        <a:p>
          <a:endParaRPr lang="ru-RU"/>
        </a:p>
      </dgm:t>
    </dgm:pt>
    <dgm:pt modelId="{FC4DDC75-BE2A-3B43-99F6-E3397E8DD30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200" dirty="0"/>
            <a:t>Назначение ответственного лица в школе.</a:t>
          </a:r>
        </a:p>
      </dgm:t>
    </dgm:pt>
    <dgm:pt modelId="{E14744DD-8F96-8749-954B-DF6BF2CB0A67}" type="parTrans" cxnId="{B9420285-196D-3546-BBB0-43A9203150B0}">
      <dgm:prSet/>
      <dgm:spPr/>
      <dgm:t>
        <a:bodyPr/>
        <a:lstStyle/>
        <a:p>
          <a:endParaRPr lang="ru-RU"/>
        </a:p>
      </dgm:t>
    </dgm:pt>
    <dgm:pt modelId="{D5B25F58-44C3-3347-AE69-DB10C07E3FBE}" type="sibTrans" cxnId="{B9420285-196D-3546-BBB0-43A9203150B0}">
      <dgm:prSet/>
      <dgm:spPr/>
      <dgm:t>
        <a:bodyPr/>
        <a:lstStyle/>
        <a:p>
          <a:endParaRPr lang="ru-RU"/>
        </a:p>
      </dgm:t>
    </dgm:pt>
    <dgm:pt modelId="{118118C9-2858-9E4C-A783-752B70ED07D5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200" dirty="0"/>
            <a:t>В случае необходимости организация индивидуальной поддержки ученика, например, многопрофильная группа экспертов..</a:t>
          </a:r>
        </a:p>
      </dgm:t>
    </dgm:pt>
    <dgm:pt modelId="{8889A0B0-3D5A-CA4B-A148-21656FA42611}" type="parTrans" cxnId="{6085A880-4F05-FB47-8452-A4F078C9C9E8}">
      <dgm:prSet/>
      <dgm:spPr/>
      <dgm:t>
        <a:bodyPr/>
        <a:lstStyle/>
        <a:p>
          <a:endParaRPr lang="ru-RU"/>
        </a:p>
      </dgm:t>
    </dgm:pt>
    <dgm:pt modelId="{539B6CB3-E299-F548-9DCB-90DB6DD303DA}" type="sibTrans" cxnId="{6085A880-4F05-FB47-8452-A4F078C9C9E8}">
      <dgm:prSet/>
      <dgm:spPr/>
      <dgm:t>
        <a:bodyPr/>
        <a:lstStyle/>
        <a:p>
          <a:endParaRPr lang="ru-RU"/>
        </a:p>
      </dgm:t>
    </dgm:pt>
    <dgm:pt modelId="{9D85D726-097E-B740-A6EE-037285D8B3C6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200" dirty="0"/>
            <a:t>Обеспечение поддержки в повседневной жизни.</a:t>
          </a:r>
        </a:p>
      </dgm:t>
    </dgm:pt>
    <dgm:pt modelId="{FAF99846-EB70-B949-8283-63BACD23473A}" type="parTrans" cxnId="{F598AB01-84C3-564F-8FDA-3D69C7F0E8FF}">
      <dgm:prSet/>
      <dgm:spPr/>
      <dgm:t>
        <a:bodyPr/>
        <a:lstStyle/>
        <a:p>
          <a:endParaRPr lang="ru-RU"/>
        </a:p>
      </dgm:t>
    </dgm:pt>
    <dgm:pt modelId="{9EFB4DDB-5450-0C40-861C-DA2A4563AEA6}" type="sibTrans" cxnId="{F598AB01-84C3-564F-8FDA-3D69C7F0E8FF}">
      <dgm:prSet/>
      <dgm:spPr/>
      <dgm:t>
        <a:bodyPr/>
        <a:lstStyle/>
        <a:p>
          <a:endParaRPr lang="ru-RU"/>
        </a:p>
      </dgm:t>
    </dgm:pt>
    <dgm:pt modelId="{326C6732-5F88-674C-8E4E-7F20E8CB51BE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ru-RU" sz="1200" dirty="0"/>
            <a:t>Установление даты для следующего контрольного собрания.</a:t>
          </a:r>
        </a:p>
      </dgm:t>
    </dgm:pt>
    <dgm:pt modelId="{8666DF83-139D-5B43-A92A-A561AAD7D7A4}" type="parTrans" cxnId="{0A2D4511-8F7A-2D43-B8CC-8046EF8BF94C}">
      <dgm:prSet/>
      <dgm:spPr/>
      <dgm:t>
        <a:bodyPr/>
        <a:lstStyle/>
        <a:p>
          <a:endParaRPr lang="ru-RU"/>
        </a:p>
      </dgm:t>
    </dgm:pt>
    <dgm:pt modelId="{39B266CD-BE5F-4040-84E7-327B4CB8B57C}" type="sibTrans" cxnId="{0A2D4511-8F7A-2D43-B8CC-8046EF8BF94C}">
      <dgm:prSet/>
      <dgm:spPr/>
      <dgm:t>
        <a:bodyPr/>
        <a:lstStyle/>
        <a:p>
          <a:endParaRPr lang="ru-RU"/>
        </a:p>
      </dgm:t>
    </dgm:pt>
    <dgm:pt modelId="{7F511331-BC5D-45B5-A211-72BAAB0EBC9F}" type="pres">
      <dgm:prSet presAssocID="{56406A71-4A21-41C7-ADD2-66F86E745981}" presName="Name0" presStyleCnt="0">
        <dgm:presLayoutVars>
          <dgm:dir/>
          <dgm:animLvl val="lvl"/>
          <dgm:resizeHandles val="exact"/>
        </dgm:presLayoutVars>
      </dgm:prSet>
      <dgm:spPr/>
    </dgm:pt>
    <dgm:pt modelId="{FD6C3E71-622D-41A0-9CC2-6737C35FF0F5}" type="pres">
      <dgm:prSet presAssocID="{C2EBC928-B5AF-45DD-9BA8-C8AA7FD57FB7}" presName="composite" presStyleCnt="0"/>
      <dgm:spPr/>
    </dgm:pt>
    <dgm:pt modelId="{9FF122F1-26B3-4781-B3B5-E08B8DCC02EF}" type="pres">
      <dgm:prSet presAssocID="{C2EBC928-B5AF-45DD-9BA8-C8AA7FD57FB7}" presName="parTx" presStyleLbl="alignNode1" presStyleIdx="0" presStyleCnt="3" custScaleX="112107" custScaleY="127751" custLinFactNeighborX="-21" custLinFactNeighborY="-26582">
        <dgm:presLayoutVars>
          <dgm:chMax val="0"/>
          <dgm:chPref val="0"/>
          <dgm:bulletEnabled val="1"/>
        </dgm:presLayoutVars>
      </dgm:prSet>
      <dgm:spPr/>
    </dgm:pt>
    <dgm:pt modelId="{E11DD2C3-F4ED-45EC-A86D-AFDD369D1C72}" type="pres">
      <dgm:prSet presAssocID="{C2EBC928-B5AF-45DD-9BA8-C8AA7FD57FB7}" presName="desTx" presStyleLbl="alignAccFollowNode1" presStyleIdx="0" presStyleCnt="3" custScaleX="112906" custScaleY="100000">
        <dgm:presLayoutVars>
          <dgm:bulletEnabled val="1"/>
        </dgm:presLayoutVars>
      </dgm:prSet>
      <dgm:spPr/>
    </dgm:pt>
    <dgm:pt modelId="{081B1D36-8E3E-4E7A-B0C0-6294B02B9661}" type="pres">
      <dgm:prSet presAssocID="{8AB1F793-10C0-47CE-800F-691AC6EBE3AE}" presName="space" presStyleCnt="0"/>
      <dgm:spPr/>
    </dgm:pt>
    <dgm:pt modelId="{7DAD9976-6B04-4A38-9D22-BFC6A1FBD879}" type="pres">
      <dgm:prSet presAssocID="{2393FC68-AB08-427F-982D-FE1BFB43B686}" presName="composite" presStyleCnt="0"/>
      <dgm:spPr/>
    </dgm:pt>
    <dgm:pt modelId="{5EBBFF36-4166-4574-BCA2-EF30D70340BF}" type="pres">
      <dgm:prSet presAssocID="{2393FC68-AB08-427F-982D-FE1BFB43B686}" presName="parTx" presStyleLbl="alignNode1" presStyleIdx="1" presStyleCnt="3" custScaleX="109092" custScaleY="147263" custLinFactNeighborX="-3160" custLinFactNeighborY="-10961">
        <dgm:presLayoutVars>
          <dgm:chMax val="0"/>
          <dgm:chPref val="0"/>
          <dgm:bulletEnabled val="1"/>
        </dgm:presLayoutVars>
      </dgm:prSet>
      <dgm:spPr/>
    </dgm:pt>
    <dgm:pt modelId="{3241798A-705C-4AA7-875D-0A12F2E84E1C}" type="pres">
      <dgm:prSet presAssocID="{2393FC68-AB08-427F-982D-FE1BFB43B686}" presName="desTx" presStyleLbl="alignAccFollowNode1" presStyleIdx="1" presStyleCnt="3" custScaleX="108070" custLinFactY="121497" custLinFactNeighborX="-3360" custLinFactNeighborY="200000">
        <dgm:presLayoutVars>
          <dgm:bulletEnabled val="1"/>
        </dgm:presLayoutVars>
      </dgm:prSet>
      <dgm:spPr/>
    </dgm:pt>
    <dgm:pt modelId="{B764C673-7BA5-450E-BD5A-6CD77533C6BB}" type="pres">
      <dgm:prSet presAssocID="{950BE137-B8AE-4E37-9CDF-E8265413C508}" presName="space" presStyleCnt="0"/>
      <dgm:spPr/>
    </dgm:pt>
    <dgm:pt modelId="{16A4AB10-F87C-4402-AEF1-A2CCD32CB04A}" type="pres">
      <dgm:prSet presAssocID="{20C05315-1A0F-44D8-86DE-8D4B2616A51D}" presName="composite" presStyleCnt="0"/>
      <dgm:spPr/>
    </dgm:pt>
    <dgm:pt modelId="{A17B1919-1AC9-4AB1-8C33-A6F539A72822}" type="pres">
      <dgm:prSet presAssocID="{20C05315-1A0F-44D8-86DE-8D4B2616A51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9249B2B-689E-4F10-B906-E3CDB5569C2F}" type="pres">
      <dgm:prSet presAssocID="{20C05315-1A0F-44D8-86DE-8D4B2616A51D}" presName="desTx" presStyleLbl="alignAccFollowNode1" presStyleIdx="2" presStyleCnt="3" custLinFactNeighborY="-750">
        <dgm:presLayoutVars>
          <dgm:bulletEnabled val="1"/>
        </dgm:presLayoutVars>
      </dgm:prSet>
      <dgm:spPr/>
    </dgm:pt>
  </dgm:ptLst>
  <dgm:cxnLst>
    <dgm:cxn modelId="{56BC8601-0353-4C79-9B52-22878631A986}" type="presOf" srcId="{2393FC68-AB08-427F-982D-FE1BFB43B686}" destId="{5EBBFF36-4166-4574-BCA2-EF30D70340BF}" srcOrd="0" destOrd="0" presId="urn:microsoft.com/office/officeart/2005/8/layout/hList1"/>
    <dgm:cxn modelId="{F598AB01-84C3-564F-8FDA-3D69C7F0E8FF}" srcId="{2393FC68-AB08-427F-982D-FE1BFB43B686}" destId="{9D85D726-097E-B740-A6EE-037285D8B3C6}" srcOrd="5" destOrd="0" parTransId="{FAF99846-EB70-B949-8283-63BACD23473A}" sibTransId="{9EFB4DDB-5450-0C40-861C-DA2A4563AEA6}"/>
    <dgm:cxn modelId="{E95D8B03-2AE4-4905-8C63-F46EDF14A669}" type="presOf" srcId="{09FBAB2A-BE69-4CC8-8774-89C068BE98D4}" destId="{E11DD2C3-F4ED-45EC-A86D-AFDD369D1C72}" srcOrd="0" destOrd="0" presId="urn:microsoft.com/office/officeart/2005/8/layout/hList1"/>
    <dgm:cxn modelId="{FE69BC05-A250-284E-9C85-08DC0099810F}" type="presOf" srcId="{53314E34-5A93-274C-912E-4698BF18F52C}" destId="{3241798A-705C-4AA7-875D-0A12F2E84E1C}" srcOrd="0" destOrd="1" presId="urn:microsoft.com/office/officeart/2005/8/layout/hList1"/>
    <dgm:cxn modelId="{0A2D4511-8F7A-2D43-B8CC-8046EF8BF94C}" srcId="{2393FC68-AB08-427F-982D-FE1BFB43B686}" destId="{326C6732-5F88-674C-8E4E-7F20E8CB51BE}" srcOrd="6" destOrd="0" parTransId="{8666DF83-139D-5B43-A92A-A561AAD7D7A4}" sibTransId="{39B266CD-BE5F-4040-84E7-327B4CB8B57C}"/>
    <dgm:cxn modelId="{A4257B28-037A-43CB-89E2-EE4A8E167E9B}" srcId="{2393FC68-AB08-427F-982D-FE1BFB43B686}" destId="{0F5593B5-58B1-4B95-92BD-F633A5588F93}" srcOrd="0" destOrd="0" parTransId="{3C3EEFE3-4029-4DB9-B4C5-F2ECD641EA97}" sibTransId="{38D61E8C-9BCA-49C3-A155-81C7F554F8BD}"/>
    <dgm:cxn modelId="{FA806A39-10DB-4203-89F3-54CC21600F5D}" type="presOf" srcId="{59551797-0CAC-4FFD-829D-AAF67CC6139A}" destId="{09249B2B-689E-4F10-B906-E3CDB5569C2F}" srcOrd="0" destOrd="0" presId="urn:microsoft.com/office/officeart/2005/8/layout/hList1"/>
    <dgm:cxn modelId="{1906A665-48B0-8841-9FA4-90B0782415D2}" type="presOf" srcId="{9D85D726-097E-B740-A6EE-037285D8B3C6}" destId="{3241798A-705C-4AA7-875D-0A12F2E84E1C}" srcOrd="0" destOrd="5" presId="urn:microsoft.com/office/officeart/2005/8/layout/hList1"/>
    <dgm:cxn modelId="{C81DEF6E-748B-2A40-B075-8D5E91305CCD}" srcId="{2393FC68-AB08-427F-982D-FE1BFB43B686}" destId="{A6D7EF83-B511-6D45-A9B1-EDAD31F44AF0}" srcOrd="2" destOrd="0" parTransId="{E09E26ED-F873-B749-9595-657701C0E479}" sibTransId="{77BA45E5-52D0-0443-AF30-2B6C3EA043E4}"/>
    <dgm:cxn modelId="{8CCC8779-3526-4D86-8A09-1FBDE5CF6D31}" srcId="{20C05315-1A0F-44D8-86DE-8D4B2616A51D}" destId="{59551797-0CAC-4FFD-829D-AAF67CC6139A}" srcOrd="0" destOrd="0" parTransId="{F6C7EDAF-F202-42CA-BEC8-512017A4D301}" sibTransId="{1DCBDFBE-EFBD-40E8-93C0-5F72B114636F}"/>
    <dgm:cxn modelId="{88BB1B7C-0329-4FF6-B5FD-4A08419E8389}" srcId="{56406A71-4A21-41C7-ADD2-66F86E745981}" destId="{C2EBC928-B5AF-45DD-9BA8-C8AA7FD57FB7}" srcOrd="0" destOrd="0" parTransId="{F48733B2-8A98-4679-B2E9-0F81AE7157C0}" sibTransId="{8AB1F793-10C0-47CE-800F-691AC6EBE3AE}"/>
    <dgm:cxn modelId="{6085A880-4F05-FB47-8452-A4F078C9C9E8}" srcId="{2393FC68-AB08-427F-982D-FE1BFB43B686}" destId="{118118C9-2858-9E4C-A783-752B70ED07D5}" srcOrd="4" destOrd="0" parTransId="{8889A0B0-3D5A-CA4B-A148-21656FA42611}" sibTransId="{539B6CB3-E299-F548-9DCB-90DB6DD303DA}"/>
    <dgm:cxn modelId="{B9420285-196D-3546-BBB0-43A9203150B0}" srcId="{2393FC68-AB08-427F-982D-FE1BFB43B686}" destId="{FC4DDC75-BE2A-3B43-99F6-E3397E8DD304}" srcOrd="3" destOrd="0" parTransId="{E14744DD-8F96-8749-954B-DF6BF2CB0A67}" sibTransId="{D5B25F58-44C3-3347-AE69-DB10C07E3FBE}"/>
    <dgm:cxn modelId="{DCD9E28F-635A-46A5-A495-764933250F92}" type="presOf" srcId="{56406A71-4A21-41C7-ADD2-66F86E745981}" destId="{7F511331-BC5D-45B5-A211-72BAAB0EBC9F}" srcOrd="0" destOrd="0" presId="urn:microsoft.com/office/officeart/2005/8/layout/hList1"/>
    <dgm:cxn modelId="{5D73509E-FA27-443B-B089-8A16EC6A9743}" type="presOf" srcId="{0F5593B5-58B1-4B95-92BD-F633A5588F93}" destId="{3241798A-705C-4AA7-875D-0A12F2E84E1C}" srcOrd="0" destOrd="0" presId="urn:microsoft.com/office/officeart/2005/8/layout/hList1"/>
    <dgm:cxn modelId="{EA33D4C3-397B-4D9F-B7F1-69B0E98866FD}" srcId="{56406A71-4A21-41C7-ADD2-66F86E745981}" destId="{2393FC68-AB08-427F-982D-FE1BFB43B686}" srcOrd="1" destOrd="0" parTransId="{6F12A119-897A-470E-A0AD-5CBC4E6C7E63}" sibTransId="{950BE137-B8AE-4E37-9CDF-E8265413C508}"/>
    <dgm:cxn modelId="{52D01EC9-9E92-418B-B070-EE6F22E0CA60}" type="presOf" srcId="{20C05315-1A0F-44D8-86DE-8D4B2616A51D}" destId="{A17B1919-1AC9-4AB1-8C33-A6F539A72822}" srcOrd="0" destOrd="0" presId="urn:microsoft.com/office/officeart/2005/8/layout/hList1"/>
    <dgm:cxn modelId="{613500CF-954F-42E7-8C07-2E7B8689FA45}" type="presOf" srcId="{C2EBC928-B5AF-45DD-9BA8-C8AA7FD57FB7}" destId="{9FF122F1-26B3-4781-B3B5-E08B8DCC02EF}" srcOrd="0" destOrd="0" presId="urn:microsoft.com/office/officeart/2005/8/layout/hList1"/>
    <dgm:cxn modelId="{BA461ED8-F73D-4A44-926E-CC6A917941F8}" type="presOf" srcId="{118118C9-2858-9E4C-A783-752B70ED07D5}" destId="{3241798A-705C-4AA7-875D-0A12F2E84E1C}" srcOrd="0" destOrd="4" presId="urn:microsoft.com/office/officeart/2005/8/layout/hList1"/>
    <dgm:cxn modelId="{5AB364D9-E5EC-476A-8C8D-21A44488191C}" srcId="{C2EBC928-B5AF-45DD-9BA8-C8AA7FD57FB7}" destId="{09FBAB2A-BE69-4CC8-8774-89C068BE98D4}" srcOrd="0" destOrd="0" parTransId="{583ADAC0-CC8F-4ADE-8831-62C8E1560A21}" sibTransId="{BB29A541-988F-4D3B-B282-D89D95FAC216}"/>
    <dgm:cxn modelId="{73326DDA-6ABD-B84E-842F-9014333449A1}" srcId="{2393FC68-AB08-427F-982D-FE1BFB43B686}" destId="{53314E34-5A93-274C-912E-4698BF18F52C}" srcOrd="1" destOrd="0" parTransId="{90A990CB-4D04-A34A-B22C-3B8C45550AEB}" sibTransId="{485C98D1-443F-664D-A771-0F6D9BA2832F}"/>
    <dgm:cxn modelId="{527099DD-D756-4B8E-88B2-878BEFE1AED8}" srcId="{56406A71-4A21-41C7-ADD2-66F86E745981}" destId="{20C05315-1A0F-44D8-86DE-8D4B2616A51D}" srcOrd="2" destOrd="0" parTransId="{28B0C928-4087-4D9E-9724-84B4AABCDF0F}" sibTransId="{69755AAD-3D14-4028-9148-F020BB833D1E}"/>
    <dgm:cxn modelId="{40FF89F5-628E-0C4B-9322-C2A566C3B238}" type="presOf" srcId="{326C6732-5F88-674C-8E4E-7F20E8CB51BE}" destId="{3241798A-705C-4AA7-875D-0A12F2E84E1C}" srcOrd="0" destOrd="6" presId="urn:microsoft.com/office/officeart/2005/8/layout/hList1"/>
    <dgm:cxn modelId="{D5A566FD-253D-5F4E-B993-B9733ACD6FBA}" type="presOf" srcId="{A6D7EF83-B511-6D45-A9B1-EDAD31F44AF0}" destId="{3241798A-705C-4AA7-875D-0A12F2E84E1C}" srcOrd="0" destOrd="2" presId="urn:microsoft.com/office/officeart/2005/8/layout/hList1"/>
    <dgm:cxn modelId="{670179FD-5D38-F142-A4E1-C4291BC8A8B7}" type="presOf" srcId="{FC4DDC75-BE2A-3B43-99F6-E3397E8DD304}" destId="{3241798A-705C-4AA7-875D-0A12F2E84E1C}" srcOrd="0" destOrd="3" presId="urn:microsoft.com/office/officeart/2005/8/layout/hList1"/>
    <dgm:cxn modelId="{AA0B4F3E-8E94-4DC2-9E66-D71A76E3001E}" type="presParOf" srcId="{7F511331-BC5D-45B5-A211-72BAAB0EBC9F}" destId="{FD6C3E71-622D-41A0-9CC2-6737C35FF0F5}" srcOrd="0" destOrd="0" presId="urn:microsoft.com/office/officeart/2005/8/layout/hList1"/>
    <dgm:cxn modelId="{361DB0A4-815E-4B24-88C0-C4C4E0E849EB}" type="presParOf" srcId="{FD6C3E71-622D-41A0-9CC2-6737C35FF0F5}" destId="{9FF122F1-26B3-4781-B3B5-E08B8DCC02EF}" srcOrd="0" destOrd="0" presId="urn:microsoft.com/office/officeart/2005/8/layout/hList1"/>
    <dgm:cxn modelId="{00387B04-EB65-4E3E-964B-C6D494B6077A}" type="presParOf" srcId="{FD6C3E71-622D-41A0-9CC2-6737C35FF0F5}" destId="{E11DD2C3-F4ED-45EC-A86D-AFDD369D1C72}" srcOrd="1" destOrd="0" presId="urn:microsoft.com/office/officeart/2005/8/layout/hList1"/>
    <dgm:cxn modelId="{5D18A3DE-4BAD-4943-B3F3-398EA0CA4D83}" type="presParOf" srcId="{7F511331-BC5D-45B5-A211-72BAAB0EBC9F}" destId="{081B1D36-8E3E-4E7A-B0C0-6294B02B9661}" srcOrd="1" destOrd="0" presId="urn:microsoft.com/office/officeart/2005/8/layout/hList1"/>
    <dgm:cxn modelId="{F98C9889-BA17-4C1E-8394-FAC7501FE571}" type="presParOf" srcId="{7F511331-BC5D-45B5-A211-72BAAB0EBC9F}" destId="{7DAD9976-6B04-4A38-9D22-BFC6A1FBD879}" srcOrd="2" destOrd="0" presId="urn:microsoft.com/office/officeart/2005/8/layout/hList1"/>
    <dgm:cxn modelId="{131F819B-2107-4FFA-8B64-0B9F36B41438}" type="presParOf" srcId="{7DAD9976-6B04-4A38-9D22-BFC6A1FBD879}" destId="{5EBBFF36-4166-4574-BCA2-EF30D70340BF}" srcOrd="0" destOrd="0" presId="urn:microsoft.com/office/officeart/2005/8/layout/hList1"/>
    <dgm:cxn modelId="{6EA238AA-4ACF-4F11-98E2-754167582F9C}" type="presParOf" srcId="{7DAD9976-6B04-4A38-9D22-BFC6A1FBD879}" destId="{3241798A-705C-4AA7-875D-0A12F2E84E1C}" srcOrd="1" destOrd="0" presId="urn:microsoft.com/office/officeart/2005/8/layout/hList1"/>
    <dgm:cxn modelId="{4A5A3F1C-AAEB-4922-8DA4-AC83B29F24A3}" type="presParOf" srcId="{7F511331-BC5D-45B5-A211-72BAAB0EBC9F}" destId="{B764C673-7BA5-450E-BD5A-6CD77533C6BB}" srcOrd="3" destOrd="0" presId="urn:microsoft.com/office/officeart/2005/8/layout/hList1"/>
    <dgm:cxn modelId="{485FD7B8-99B7-404F-BF06-58BCA35040FA}" type="presParOf" srcId="{7F511331-BC5D-45B5-A211-72BAAB0EBC9F}" destId="{16A4AB10-F87C-4402-AEF1-A2CCD32CB04A}" srcOrd="4" destOrd="0" presId="urn:microsoft.com/office/officeart/2005/8/layout/hList1"/>
    <dgm:cxn modelId="{1CCE72B7-2718-4286-980B-B4BB41A17880}" type="presParOf" srcId="{16A4AB10-F87C-4402-AEF1-A2CCD32CB04A}" destId="{A17B1919-1AC9-4AB1-8C33-A6F539A72822}" srcOrd="0" destOrd="0" presId="urn:microsoft.com/office/officeart/2005/8/layout/hList1"/>
    <dgm:cxn modelId="{86F0E613-7742-43A2-9423-A597350235C2}" type="presParOf" srcId="{16A4AB10-F87C-4402-AEF1-A2CCD32CB04A}" destId="{09249B2B-689E-4F10-B906-E3CDB5569C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07860-2A6A-45FD-9FDE-59726990BF0A}">
      <dsp:nvSpPr>
        <dsp:cNvPr id="0" name=""/>
        <dsp:cNvSpPr/>
      </dsp:nvSpPr>
      <dsp:spPr>
        <a:xfrm>
          <a:off x="0" y="468"/>
          <a:ext cx="11290738" cy="109581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61E807-7726-4440-82BD-241D90805A3D}">
      <dsp:nvSpPr>
        <dsp:cNvPr id="0" name=""/>
        <dsp:cNvSpPr/>
      </dsp:nvSpPr>
      <dsp:spPr>
        <a:xfrm>
          <a:off x="331482" y="247025"/>
          <a:ext cx="602696" cy="6026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46E56-3AA6-4BF3-9093-D79DAF4817CE}">
      <dsp:nvSpPr>
        <dsp:cNvPr id="0" name=""/>
        <dsp:cNvSpPr/>
      </dsp:nvSpPr>
      <dsp:spPr>
        <a:xfrm>
          <a:off x="1265662" y="468"/>
          <a:ext cx="10025075" cy="1095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73" tIns="115973" rIns="115973" bIns="1159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Задача школы — поддерживать обучение и развитие учеников в сотрудничестве с профессионалами и семьями.</a:t>
          </a:r>
          <a:endParaRPr lang="en-US" sz="2500" kern="1200" dirty="0"/>
        </a:p>
      </dsp:txBody>
      <dsp:txXfrm>
        <a:off x="1265662" y="468"/>
        <a:ext cx="10025075" cy="1095811"/>
      </dsp:txXfrm>
    </dsp:sp>
    <dsp:sp modelId="{AFCEFD72-0A76-4CC8-8FC7-3D42D79241CF}">
      <dsp:nvSpPr>
        <dsp:cNvPr id="0" name=""/>
        <dsp:cNvSpPr/>
      </dsp:nvSpPr>
      <dsp:spPr>
        <a:xfrm>
          <a:off x="0" y="1370232"/>
          <a:ext cx="11290738" cy="109581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B12E2A-BBFB-41BB-90E3-49BC92F7ADB2}">
      <dsp:nvSpPr>
        <dsp:cNvPr id="0" name=""/>
        <dsp:cNvSpPr/>
      </dsp:nvSpPr>
      <dsp:spPr>
        <a:xfrm>
          <a:off x="331482" y="1616789"/>
          <a:ext cx="602696" cy="6026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6D1499-45AC-4E7B-8B76-8B9C998941D5}">
      <dsp:nvSpPr>
        <dsp:cNvPr id="0" name=""/>
        <dsp:cNvSpPr/>
      </dsp:nvSpPr>
      <dsp:spPr>
        <a:xfrm>
          <a:off x="1265662" y="1370232"/>
          <a:ext cx="10025075" cy="1095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73" tIns="115973" rIns="115973" bIns="1159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Учителя и другие специалисты могут способствовать вовлеченности к школе, уделяя внимание благополучию и общности учащихся..</a:t>
          </a:r>
          <a:endParaRPr lang="en-US" sz="2500" kern="1200" dirty="0"/>
        </a:p>
      </dsp:txBody>
      <dsp:txXfrm>
        <a:off x="1265662" y="1370232"/>
        <a:ext cx="10025075" cy="1095811"/>
      </dsp:txXfrm>
    </dsp:sp>
    <dsp:sp modelId="{324E6B27-6591-4E14-818D-D3B735A88A08}">
      <dsp:nvSpPr>
        <dsp:cNvPr id="0" name=""/>
        <dsp:cNvSpPr/>
      </dsp:nvSpPr>
      <dsp:spPr>
        <a:xfrm>
          <a:off x="0" y="2739996"/>
          <a:ext cx="11290738" cy="109581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9CC82-EC29-4B00-8571-CE07E5228E43}">
      <dsp:nvSpPr>
        <dsp:cNvPr id="0" name=""/>
        <dsp:cNvSpPr/>
      </dsp:nvSpPr>
      <dsp:spPr>
        <a:xfrm>
          <a:off x="331482" y="2986553"/>
          <a:ext cx="602696" cy="6026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EF9F36-D6FB-40A0-B1A6-6BA5AEACE2AA}">
      <dsp:nvSpPr>
        <dsp:cNvPr id="0" name=""/>
        <dsp:cNvSpPr/>
      </dsp:nvSpPr>
      <dsp:spPr>
        <a:xfrm>
          <a:off x="1265662" y="2739996"/>
          <a:ext cx="10025075" cy="1095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73" tIns="115973" rIns="115973" bIns="1159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Длительные пропуски в школе можно предотвратить благодаря партнерству между домом и школой  </a:t>
          </a:r>
          <a:endParaRPr lang="en-US" sz="2500" kern="1200" dirty="0"/>
        </a:p>
      </dsp:txBody>
      <dsp:txXfrm>
        <a:off x="1265662" y="2739996"/>
        <a:ext cx="10025075" cy="1095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4B781A-F749-48F9-9DF8-9B9F51F360FF}">
      <dsp:nvSpPr>
        <dsp:cNvPr id="0" name=""/>
        <dsp:cNvSpPr/>
      </dsp:nvSpPr>
      <dsp:spPr>
        <a:xfrm>
          <a:off x="3308" y="108599"/>
          <a:ext cx="2624481" cy="157468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 err="1"/>
            <a:t>Появились</a:t>
          </a:r>
          <a:r>
            <a:rPr lang="fi-FI" sz="1900" kern="1200" dirty="0"/>
            <a:t> общая тревога или страх</a:t>
          </a:r>
        </a:p>
      </dsp:txBody>
      <dsp:txXfrm>
        <a:off x="3308" y="108599"/>
        <a:ext cx="2624481" cy="1574689"/>
      </dsp:txXfrm>
    </dsp:sp>
    <dsp:sp modelId="{C6E22F36-B557-44D3-98FD-BA3B42329C84}">
      <dsp:nvSpPr>
        <dsp:cNvPr id="0" name=""/>
        <dsp:cNvSpPr/>
      </dsp:nvSpPr>
      <dsp:spPr>
        <a:xfrm>
          <a:off x="2890238" y="108599"/>
          <a:ext cx="2624481" cy="1574689"/>
        </a:xfrm>
        <a:prstGeom prst="rect">
          <a:avLst/>
        </a:prstGeom>
        <a:solidFill>
          <a:schemeClr val="accent5">
            <a:hueOff val="868604"/>
            <a:satOff val="0"/>
            <a:lumOff val="-1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 err="1">
              <a:latin typeface="Calibri Light" panose="020F0302020204030204"/>
            </a:rPr>
            <a:t>Избегание</a:t>
          </a:r>
          <a:r>
            <a:rPr lang="fi-FI" sz="1900" kern="1200" dirty="0"/>
            <a:t> </a:t>
          </a:r>
          <a:r>
            <a:rPr lang="fi-FI" sz="1900" kern="1200" dirty="0" err="1"/>
            <a:t>или</a:t>
          </a:r>
          <a:r>
            <a:rPr lang="fi-FI" sz="1900" kern="1200" dirty="0"/>
            <a:t> </a:t>
          </a:r>
          <a:r>
            <a:rPr lang="fi-FI" sz="1900" kern="1200" dirty="0" err="1"/>
            <a:t>страх</a:t>
          </a:r>
          <a:r>
            <a:rPr lang="fi-FI" sz="1900" kern="1200" dirty="0"/>
            <a:t> </a:t>
          </a:r>
          <a:r>
            <a:rPr lang="fi-FI" sz="1900" kern="1200" dirty="0" err="1"/>
            <a:t>социальных</a:t>
          </a:r>
          <a:r>
            <a:rPr lang="fi-FI" sz="1900" kern="1200" dirty="0"/>
            <a:t> </a:t>
          </a:r>
          <a:r>
            <a:rPr lang="fi-FI" sz="1900" kern="1200" dirty="0" err="1"/>
            <a:t>ситуаций</a:t>
          </a:r>
          <a:endParaRPr lang="fi-FI" sz="1900" kern="1200" dirty="0"/>
        </a:p>
      </dsp:txBody>
      <dsp:txXfrm>
        <a:off x="2890238" y="108599"/>
        <a:ext cx="2624481" cy="1574689"/>
      </dsp:txXfrm>
    </dsp:sp>
    <dsp:sp modelId="{91608188-51A5-41AA-9C9F-169CCC44D3A6}">
      <dsp:nvSpPr>
        <dsp:cNvPr id="0" name=""/>
        <dsp:cNvSpPr/>
      </dsp:nvSpPr>
      <dsp:spPr>
        <a:xfrm>
          <a:off x="5777168" y="108599"/>
          <a:ext cx="2624481" cy="1574689"/>
        </a:xfrm>
        <a:prstGeom prst="rect">
          <a:avLst/>
        </a:prstGeom>
        <a:solidFill>
          <a:schemeClr val="accent5">
            <a:hueOff val="1737208"/>
            <a:satOff val="0"/>
            <a:lumOff val="-21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 err="1"/>
            <a:t>Изменения</a:t>
          </a:r>
          <a:r>
            <a:rPr lang="fi-FI" sz="1900" kern="1200" dirty="0"/>
            <a:t> в отношениях с друзьями, особенно в школе</a:t>
          </a:r>
        </a:p>
      </dsp:txBody>
      <dsp:txXfrm>
        <a:off x="5777168" y="108599"/>
        <a:ext cx="2624481" cy="1574689"/>
      </dsp:txXfrm>
    </dsp:sp>
    <dsp:sp modelId="{EBE380EE-69F4-4E78-B373-4DF26670740D}">
      <dsp:nvSpPr>
        <dsp:cNvPr id="0" name=""/>
        <dsp:cNvSpPr/>
      </dsp:nvSpPr>
      <dsp:spPr>
        <a:xfrm>
          <a:off x="8664098" y="108599"/>
          <a:ext cx="2624481" cy="1574689"/>
        </a:xfrm>
        <a:prstGeom prst="rect">
          <a:avLst/>
        </a:prstGeom>
        <a:solidFill>
          <a:schemeClr val="accent5">
            <a:hueOff val="2605812"/>
            <a:satOff val="0"/>
            <a:lumOff val="-32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 err="1"/>
            <a:t>Поиск</a:t>
          </a:r>
          <a:r>
            <a:rPr lang="fi-FI" sz="1900" kern="1200" dirty="0"/>
            <a:t> </a:t>
          </a:r>
          <a:r>
            <a:rPr lang="fi-FI" sz="1900" kern="1200" dirty="0" err="1"/>
            <a:t>выгодных</a:t>
          </a:r>
          <a:r>
            <a:rPr lang="fi-FI" sz="1900" kern="1200" dirty="0"/>
            <a:t> </a:t>
          </a:r>
          <a:r>
            <a:rPr lang="fi-FI" sz="1900" kern="1200" dirty="0" err="1"/>
            <a:t>ситуаций</a:t>
          </a:r>
          <a:r>
            <a:rPr lang="fi-FI" sz="1900" kern="1200" dirty="0"/>
            <a:t> </a:t>
          </a:r>
          <a:r>
            <a:rPr lang="fi-FI" sz="1900" kern="1200" dirty="0" err="1"/>
            <a:t>вне</a:t>
          </a:r>
          <a:r>
            <a:rPr lang="fi-FI" sz="1900" kern="1200" dirty="0"/>
            <a:t> </a:t>
          </a:r>
          <a:r>
            <a:rPr lang="fi-FI" sz="1900" kern="1200" dirty="0" err="1"/>
            <a:t>школы</a:t>
          </a:r>
          <a:endParaRPr lang="fi-FI" sz="1900" kern="1200" dirty="0">
            <a:latin typeface="Calibri Light" panose="020F0302020204030204"/>
          </a:endParaRPr>
        </a:p>
      </dsp:txBody>
      <dsp:txXfrm>
        <a:off x="8664098" y="108599"/>
        <a:ext cx="2624481" cy="1574689"/>
      </dsp:txXfrm>
    </dsp:sp>
    <dsp:sp modelId="{D1A87C48-55A3-40FB-A5DB-D3D91018696A}">
      <dsp:nvSpPr>
        <dsp:cNvPr id="0" name=""/>
        <dsp:cNvSpPr/>
      </dsp:nvSpPr>
      <dsp:spPr>
        <a:xfrm>
          <a:off x="3308" y="1945736"/>
          <a:ext cx="2624481" cy="1574689"/>
        </a:xfrm>
        <a:prstGeom prst="rect">
          <a:avLst/>
        </a:prstGeom>
        <a:solidFill>
          <a:schemeClr val="accent5">
            <a:hueOff val="3474416"/>
            <a:satOff val="0"/>
            <a:lumOff val="-43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 err="1"/>
            <a:t>Большие</a:t>
          </a:r>
          <a:r>
            <a:rPr lang="fi-FI" sz="1900" kern="1200" dirty="0"/>
            <a:t> трудности с выходом в школу по утрам</a:t>
          </a:r>
        </a:p>
      </dsp:txBody>
      <dsp:txXfrm>
        <a:off x="3308" y="1945736"/>
        <a:ext cx="2624481" cy="1574689"/>
      </dsp:txXfrm>
    </dsp:sp>
    <dsp:sp modelId="{57964492-3E14-4261-BEB3-126ABA568AF4}">
      <dsp:nvSpPr>
        <dsp:cNvPr id="0" name=""/>
        <dsp:cNvSpPr/>
      </dsp:nvSpPr>
      <dsp:spPr>
        <a:xfrm>
          <a:off x="2890238" y="1945736"/>
          <a:ext cx="2624481" cy="1574689"/>
        </a:xfrm>
        <a:prstGeom prst="rect">
          <a:avLst/>
        </a:prstGeom>
        <a:solidFill>
          <a:schemeClr val="accent5">
            <a:hueOff val="4343020"/>
            <a:satOff val="0"/>
            <a:lumOff val="-54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 err="1"/>
            <a:t>Усиление</a:t>
          </a:r>
          <a:r>
            <a:rPr lang="fi-FI" sz="1900" kern="1200" dirty="0"/>
            <a:t> соматических симптомов, например, боли в животе, головные боли</a:t>
          </a:r>
        </a:p>
      </dsp:txBody>
      <dsp:txXfrm>
        <a:off x="2890238" y="1945736"/>
        <a:ext cx="2624481" cy="1574689"/>
      </dsp:txXfrm>
    </dsp:sp>
    <dsp:sp modelId="{D52C5B58-E987-45E0-A468-034FD375EFA0}">
      <dsp:nvSpPr>
        <dsp:cNvPr id="0" name=""/>
        <dsp:cNvSpPr/>
      </dsp:nvSpPr>
      <dsp:spPr>
        <a:xfrm>
          <a:off x="5777168" y="1945736"/>
          <a:ext cx="2624481" cy="1574689"/>
        </a:xfrm>
        <a:prstGeom prst="rect">
          <a:avLst/>
        </a:prstGeom>
        <a:solidFill>
          <a:schemeClr val="accent5">
            <a:hueOff val="5211624"/>
            <a:satOff val="0"/>
            <a:lumOff val="-65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 err="1"/>
            <a:t>Повышенная</a:t>
          </a:r>
          <a:r>
            <a:rPr lang="fi-FI" sz="1900" kern="1200" dirty="0"/>
            <a:t> раздражительность, враждебность или депрессия</a:t>
          </a:r>
        </a:p>
      </dsp:txBody>
      <dsp:txXfrm>
        <a:off x="5777168" y="1945736"/>
        <a:ext cx="2624481" cy="1574689"/>
      </dsp:txXfrm>
    </dsp:sp>
    <dsp:sp modelId="{3C0C8C76-F80B-40EB-A3D6-790EF53C250F}">
      <dsp:nvSpPr>
        <dsp:cNvPr id="0" name=""/>
        <dsp:cNvSpPr/>
      </dsp:nvSpPr>
      <dsp:spPr>
        <a:xfrm>
          <a:off x="8664098" y="1945736"/>
          <a:ext cx="2624481" cy="1574689"/>
        </a:xfrm>
        <a:prstGeom prst="rect">
          <a:avLst/>
        </a:prstGeom>
        <a:solidFill>
          <a:schemeClr val="accent5">
            <a:hueOff val="6080228"/>
            <a:satOff val="0"/>
            <a:lumOff val="-7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 dirty="0" err="1"/>
            <a:t>Неоднократные</a:t>
          </a:r>
          <a:r>
            <a:rPr lang="fi-FI" sz="1900" kern="1200" dirty="0"/>
            <a:t> просьбы остаться дома на время учебного дня</a:t>
          </a:r>
        </a:p>
      </dsp:txBody>
      <dsp:txXfrm>
        <a:off x="8664098" y="1945736"/>
        <a:ext cx="2624481" cy="15746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122F1-26B3-4781-B3B5-E08B8DCC02EF}">
      <dsp:nvSpPr>
        <dsp:cNvPr id="0" name=""/>
        <dsp:cNvSpPr/>
      </dsp:nvSpPr>
      <dsp:spPr>
        <a:xfrm>
          <a:off x="22042" y="0"/>
          <a:ext cx="3767929" cy="130042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40640" rIns="71120" bIns="4064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«Возникновение обеспокоенности / Тихие сигналы"</a:t>
          </a:r>
          <a:endParaRPr lang="ru-RU" sz="1000" kern="1200" dirty="0"/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000" kern="1200" dirty="0"/>
            <a:t>Отсутствия в начальной школе: 0-30 часов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000" kern="1200" dirty="0"/>
            <a:t>Отсутствия в старшей школе: 0-50 часов</a:t>
          </a:r>
          <a:endParaRPr lang="fi-FI" sz="1000" b="1" kern="1200" dirty="0">
            <a:solidFill>
              <a:schemeClr val="tx1"/>
            </a:solidFill>
          </a:endParaRPr>
        </a:p>
      </dsp:txBody>
      <dsp:txXfrm>
        <a:off x="22042" y="0"/>
        <a:ext cx="3767929" cy="1300428"/>
      </dsp:txXfrm>
    </dsp:sp>
    <dsp:sp modelId="{E11DD2C3-F4ED-45EC-A86D-AFDD369D1C72}">
      <dsp:nvSpPr>
        <dsp:cNvPr id="0" name=""/>
        <dsp:cNvSpPr/>
      </dsp:nvSpPr>
      <dsp:spPr>
        <a:xfrm>
          <a:off x="9321" y="1190636"/>
          <a:ext cx="3794784" cy="28548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kern="1200" dirty="0"/>
            <a:t>Учитель по закону обязан реагировать на пропуски занятий.
Неразрешенные/беспричинные пропуски должны решаться немедленно.
Классный руководитель и помощник учителя проведут беседу с учеником, при необходимости свяжутся с опекуном/родителем и при необходимости направят ученика в к специалисту по учебному процессу в школе.
При необходимости проводится индивидуальная работа по поддержке ученика, например, с многопрофильной командой специалистов.
Назначение ответственного лица в школе, чаще всего это классный руководитель или помощник учителя. </a:t>
          </a:r>
          <a:endParaRPr lang="fi-FI" sz="1200" kern="1200" dirty="0"/>
        </a:p>
      </dsp:txBody>
      <dsp:txXfrm>
        <a:off x="9321" y="1190636"/>
        <a:ext cx="3794784" cy="2854800"/>
      </dsp:txXfrm>
    </dsp:sp>
    <dsp:sp modelId="{5EBBFF36-4166-4574-BCA2-EF30D70340BF}">
      <dsp:nvSpPr>
        <dsp:cNvPr id="0" name=""/>
        <dsp:cNvSpPr/>
      </dsp:nvSpPr>
      <dsp:spPr>
        <a:xfrm>
          <a:off x="4167979" y="-4597"/>
          <a:ext cx="3666595" cy="1466638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tx1"/>
              </a:solidFill>
            </a:rPr>
            <a:t>Отсутствие в начальной школе более 30 часов
Отсутствие в старших классах  свыше 50 часов</a:t>
          </a:r>
          <a:endParaRPr lang="fi-FI" sz="1200" b="1" kern="1200" dirty="0">
            <a:solidFill>
              <a:schemeClr val="tx1"/>
            </a:solidFill>
          </a:endParaRPr>
        </a:p>
      </dsp:txBody>
      <dsp:txXfrm>
        <a:off x="4167979" y="-4597"/>
        <a:ext cx="3666595" cy="1466638"/>
      </dsp:txXfrm>
    </dsp:sp>
    <dsp:sp modelId="{3241798A-705C-4AA7-875D-0A12F2E84E1C}">
      <dsp:nvSpPr>
        <dsp:cNvPr id="0" name=""/>
        <dsp:cNvSpPr/>
      </dsp:nvSpPr>
      <dsp:spPr>
        <a:xfrm>
          <a:off x="4178432" y="1226686"/>
          <a:ext cx="3632245" cy="2854800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200" b="1" kern="1200" dirty="0"/>
            <a:t>Проведение беседы с учеником и информирование опекунов</a:t>
          </a:r>
          <a:r>
            <a:rPr lang="fi-FI" sz="1200" b="1" kern="1200" dirty="0"/>
            <a:t>/</a:t>
          </a:r>
          <a:r>
            <a:rPr lang="ru-RU" sz="1200" b="1" kern="1200" dirty="0"/>
            <a:t>родителей</a:t>
          </a:r>
          <a:endParaRPr lang="fi-FI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ru-RU" sz="1200" kern="1200" dirty="0"/>
            <a:t>Определение мер поддержки в школе (например, дополнительные занятия, педагогическая помощь, адаптивные учебные условия).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ru-RU" sz="1200" kern="1200"/>
            <a:t>Консультация с командой учебной поддержки школы.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ru-RU" sz="1200" kern="1200" dirty="0"/>
            <a:t>Назначение ответственного лица в школе.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ru-RU" sz="1200" kern="1200" dirty="0"/>
            <a:t>В случае необходимости организация индивидуальной поддержки ученика, например, многопрофильная группа экспертов..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ru-RU" sz="1200" kern="1200" dirty="0"/>
            <a:t>Обеспечение поддержки в повседневной жизни.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ru-RU" sz="1200" kern="1200" dirty="0"/>
            <a:t>Установление даты для следующего контрольного собрания.</a:t>
          </a:r>
        </a:p>
      </dsp:txBody>
      <dsp:txXfrm>
        <a:off x="4178432" y="1226686"/>
        <a:ext cx="3632245" cy="2854800"/>
      </dsp:txXfrm>
    </dsp:sp>
    <dsp:sp modelId="{A17B1919-1AC9-4AB1-8C33-A6F539A72822}">
      <dsp:nvSpPr>
        <dsp:cNvPr id="0" name=""/>
        <dsp:cNvSpPr/>
      </dsp:nvSpPr>
      <dsp:spPr>
        <a:xfrm>
          <a:off x="8410864" y="113078"/>
          <a:ext cx="3357729" cy="995931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chemeClr val="tx1"/>
              </a:solidFill>
            </a:rPr>
            <a:t>Отсутствие в начальной школе более 70 часов
Отсутствие в старших классах  свыше 100 часов</a:t>
          </a:r>
          <a:endParaRPr lang="fi-FI" sz="1200" b="1" kern="1200" dirty="0">
            <a:solidFill>
              <a:schemeClr val="tx1"/>
            </a:solidFill>
          </a:endParaRPr>
        </a:p>
      </dsp:txBody>
      <dsp:txXfrm>
        <a:off x="8410864" y="113078"/>
        <a:ext cx="3357729" cy="995931"/>
      </dsp:txXfrm>
    </dsp:sp>
    <dsp:sp modelId="{09249B2B-689E-4F10-B906-E3CDB5569C2F}">
      <dsp:nvSpPr>
        <dsp:cNvPr id="0" name=""/>
        <dsp:cNvSpPr/>
      </dsp:nvSpPr>
      <dsp:spPr>
        <a:xfrm>
          <a:off x="8410864" y="1108740"/>
          <a:ext cx="3357729" cy="2854800"/>
        </a:xfrm>
        <a:prstGeom prst="rect">
          <a:avLst/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/>
            <a:t>Ответственный взрослый в школе будет поддерживать связь с учеником и его/ее опекунами.
Непрерывное наблюдение.
Скоординированное многопрофильное сотрудничество. Совместно согласованные цели, меры и наблюдение.
Консультации с социальными службами вместе с родителями, если, несмотря на принятые меры, пропуски остаются непонятными или вызывают беспокойство.</a:t>
          </a:r>
          <a:endParaRPr lang="fi-FI" sz="1400" kern="1200" dirty="0"/>
        </a:p>
      </dsp:txBody>
      <dsp:txXfrm>
        <a:off x="8410864" y="1108740"/>
        <a:ext cx="3357729" cy="285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8CDD2-9DBD-4448-B2AB-439AB3D97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394" y="515007"/>
            <a:ext cx="11426846" cy="3825273"/>
          </a:xfrm>
        </p:spPr>
        <p:txBody>
          <a:bodyPr anchor="b" anchorCtr="0"/>
          <a:lstStyle>
            <a:lvl1pPr algn="l">
              <a:defRPr sz="7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81BC2E-DE7F-B846-A696-3D150CF23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9394" y="4559465"/>
            <a:ext cx="11426846" cy="926935"/>
          </a:xfrm>
        </p:spPr>
        <p:txBody>
          <a:bodyPr>
            <a:normAutofit/>
          </a:bodyPr>
          <a:lstStyle>
            <a:lvl1pPr marL="0" indent="0" algn="l">
              <a:buNone/>
              <a:defRPr sz="3000" b="1" i="0">
                <a:solidFill>
                  <a:schemeClr val="bg1"/>
                </a:solidFill>
                <a:latin typeface="IBM Plex Sans SemiBold" panose="020B050305020300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D478AC1-9A17-4641-9C5A-0E3AA1E078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00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, 1 palsta + 1 lista (1 hahm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4FE36F-5580-BD5B-BE61-E8C6FCC52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577" y="512763"/>
            <a:ext cx="11135906" cy="1048023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000"/>
              </a:lnSpc>
              <a:defRPr sz="4000" spc="-50" baseline="0">
                <a:solidFill>
                  <a:srgbClr val="262E6B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D2F9D90-4EC8-7AA3-B035-947A4363E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577" y="1738696"/>
            <a:ext cx="4719340" cy="3731937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30E947E-AB5E-FB27-D024-6BE3F3C615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0577" y="5738648"/>
            <a:ext cx="1101606" cy="809081"/>
          </a:xfrm>
          <a:prstGeom prst="rect">
            <a:avLst/>
          </a:prstGeom>
        </p:spPr>
      </p:pic>
      <p:sp>
        <p:nvSpPr>
          <p:cNvPr id="15" name="Tekstin paikkamerkki 14">
            <a:extLst>
              <a:ext uri="{FF2B5EF4-FFF2-40B4-BE49-F238E27FC236}">
                <a16:creationId xmlns:a16="http://schemas.microsoft.com/office/drawing/2014/main" id="{67FB45E4-45C2-C621-AB41-471AFC727E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38624" y="1738696"/>
            <a:ext cx="4320409" cy="3731937"/>
          </a:xfrm>
        </p:spPr>
        <p:txBody>
          <a:bodyPr lIns="0" tIns="0" rIns="0" bIns="0">
            <a:noAutofit/>
          </a:bodyPr>
          <a:lstStyle>
            <a:lvl1pPr marL="342900" indent="-342900">
              <a:lnSpc>
                <a:spcPts val="2600"/>
              </a:lnSpc>
              <a:buFont typeface="Arial" panose="020B0604020202020204" pitchFamily="34" charset="0"/>
              <a:buChar char="•"/>
              <a:defRPr sz="2400" baseline="0"/>
            </a:lvl1pPr>
            <a:lvl2pPr marL="457200" indent="0">
              <a:lnSpc>
                <a:spcPts val="2600"/>
              </a:lnSpc>
              <a:buNone/>
              <a:defRPr sz="2400" baseline="0"/>
            </a:lvl2pPr>
            <a:lvl3pPr marL="914400" indent="0">
              <a:lnSpc>
                <a:spcPts val="2600"/>
              </a:lnSpc>
              <a:buNone/>
              <a:defRPr sz="2400" baseline="0"/>
            </a:lvl3pPr>
            <a:lvl4pPr marL="1371600" indent="0">
              <a:lnSpc>
                <a:spcPts val="2600"/>
              </a:lnSpc>
              <a:buNone/>
              <a:defRPr sz="2400" baseline="0"/>
            </a:lvl4pPr>
            <a:lvl5pPr marL="1828800" indent="0">
              <a:lnSpc>
                <a:spcPts val="2600"/>
              </a:lnSpc>
              <a:buNone/>
              <a:defRPr sz="2400" baseline="0"/>
            </a:lvl5pPr>
          </a:lstStyle>
          <a:p>
            <a:pPr lvl="0"/>
            <a:r>
              <a:rPr lang="fi-FI"/>
              <a:t>Muokkaa tekstin perustyylejä </a:t>
            </a:r>
            <a:r>
              <a:rPr lang="fi-FI" err="1"/>
              <a:t>napsauttamall</a:t>
            </a:r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3C7D431-7312-E805-B09F-1E567ADCB68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17589" y="2960881"/>
            <a:ext cx="5709696" cy="5555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578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693F8E-4F75-E709-DB2B-57E39C9B1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316369C-C2F8-25AC-244E-FAE262FE9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32D5E0-F4DF-7CD9-2961-CE02B6CC3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5EC876-192F-DC37-FC01-4972EB0EF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E4F43C-C013-89F1-6AE1-7377B4EA7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007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27A103-EA51-8026-9ABE-05629031B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F3BF6B-DED9-402C-EA98-B408DA755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F3C0CF-3062-96D8-DD6B-49C60BDE0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F6CA0A-00C4-235B-025E-4AFF9579B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8196675-7328-8ADC-FC40-94357ECCD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5517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4F90A0-1E17-1DB5-9CC2-821249E0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8C018E-02BF-2AAB-205D-5D5366767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7A5D74-8020-DA45-E7D4-67729B35B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4036BB-3D06-7F24-E5E2-A318CFC72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3B1D73-87CF-B824-8118-BAAB63917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4643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619787-F045-D792-10C5-2BCA2507C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9BA224-1ACC-3A8D-6468-A58BACF985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24FC7F-E636-0CC4-11FC-3607635CB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1B7C86-26DE-E8B5-B993-835619291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BF3D7CD-76E0-25ED-379C-B8EE33F6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AF066B-58F8-EFE2-7EA2-EC0F8627D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841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C948F2-FD1D-D19B-528C-E3A729BDC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76B3B4-9E89-B5CA-BED7-9F39F0663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C0B22F-8E89-105B-6DFD-6C1B4FFE8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2E95F26-FBDE-9DCB-33B6-94B81BEB68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0677DD0-8984-5695-5B7C-D131DA4A6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ACC284A-18F4-B0F2-5D19-7AE9818B4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D146F23-42D6-4BC4-872B-0DE2E454B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810CBBB-7917-E44D-D7CA-833022933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0073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F49D1B-3CA0-8B4A-AA9A-1A0D92550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6C9669D-E371-C728-3611-2B6D953B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FEC2FEF-D708-036F-1283-51EDCCBED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6A80296-C39E-0871-3649-F974E338A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2654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009C5DF-17B3-414D-55B2-71FBFD28B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71F6819-0D1C-6C90-8613-BF373A34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0012A9-A50A-ED97-8E15-F437826C5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8347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D6FD97-712F-D600-B8F5-15141C2F7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DB634C-9DE0-8344-2CF2-D01F1DAD9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64B8CB9-EF8D-AF4D-AC37-D6712017A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C93EBE2-51BB-982D-A255-D840D64BA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C504424-F81D-1F5C-B70E-E760D67C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8071DC-2E86-7E19-1F3E-3681AFC4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3178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A80B1E-B53F-B108-0E12-01C47BE1D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9CA1BB9-05E6-1099-E7CD-3E4E006816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2ADADDD-F7CE-E107-9B75-B00DBC7D1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20AA0A-2FE1-EAB4-DAA3-B7EDC3970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986874-65BD-36C8-29C0-05FC70CC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8D9DFC-E354-C289-C74F-69761917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teksti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6" y="2319611"/>
            <a:ext cx="11290737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A47E90F-9FF4-1C41-97A3-DEF2C1218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71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98671D-8604-96F8-676E-7DB3C271A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7AC467-930A-2F13-0E8A-8003CA1AE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FD2D52-25D6-2A07-B3DD-FD484818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1316DC-E398-43F4-601C-B1C7AD72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982846-B5CA-5ECA-6526-1080F1B00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865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4F82D2B-87BC-2114-F21F-2A615985B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99F742-EFB0-DA12-FB0A-AA2DEE0A1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3BC067-F614-3B61-A9AB-E6451391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AB8DD5-9C05-CBD6-55A9-F295209C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CFD009-F4CA-5822-239A-E8A008837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31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graafi/taulu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2319611"/>
            <a:ext cx="5362904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A47E90F-9FF4-1C41-97A3-DEF2C1218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B1E9DB1-CF75-1D41-B1A3-FAA34853B8A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938838" y="2309595"/>
            <a:ext cx="5811837" cy="362924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Lisää napauttamalla kuva, </a:t>
            </a:r>
            <a:r>
              <a:rPr lang="fi-FI" err="1"/>
              <a:t>graafi</a:t>
            </a:r>
            <a:r>
              <a:rPr lang="fi-FI"/>
              <a:t>, taulukko…</a:t>
            </a:r>
          </a:p>
        </p:txBody>
      </p:sp>
    </p:spTree>
    <p:extLst>
      <p:ext uri="{BB962C8B-B14F-4D97-AF65-F5344CB8AC3E}">
        <p14:creationId xmlns:p14="http://schemas.microsoft.com/office/powerpoint/2010/main" val="222040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3321269"/>
            <a:ext cx="5541579" cy="2690648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9191ED7B-12CD-0248-B0F2-41AA8ED14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8149" y="2291252"/>
            <a:ext cx="5542881" cy="945931"/>
          </a:xfr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 b="1" i="0">
                <a:solidFill>
                  <a:schemeClr val="accent2"/>
                </a:solidFill>
                <a:latin typeface="IBM Plex Sans SemiBold" panose="020B05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fi-FI"/>
              <a:t>Lisää vertailuotsikko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98535900-D343-DB45-8561-5B9B239982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593F298E-7F23-F84B-A837-3E235BA6B58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69270" y="3321269"/>
            <a:ext cx="5391808" cy="2690648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8" name="Tekstin paikkamerkki 5">
            <a:extLst>
              <a:ext uri="{FF2B5EF4-FFF2-40B4-BE49-F238E27FC236}">
                <a16:creationId xmlns:a16="http://schemas.microsoft.com/office/drawing/2014/main" id="{FD78106C-160F-F349-8FB1-9532A5EE82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68494" y="2291252"/>
            <a:ext cx="5393075" cy="945931"/>
          </a:xfr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 b="1" i="0">
                <a:solidFill>
                  <a:schemeClr val="accent2"/>
                </a:solidFill>
                <a:latin typeface="IBM Plex Sans SemiBold" panose="020B05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fi-FI"/>
              <a:t>Lisää vertailuotsikko</a:t>
            </a:r>
          </a:p>
        </p:txBody>
      </p:sp>
    </p:spTree>
    <p:extLst>
      <p:ext uri="{BB962C8B-B14F-4D97-AF65-F5344CB8AC3E}">
        <p14:creationId xmlns:p14="http://schemas.microsoft.com/office/powerpoint/2010/main" val="271974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iso graafi/taulu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8807" y="2049517"/>
            <a:ext cx="11290738" cy="3836276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Lisää napsauttamalla </a:t>
            </a:r>
            <a:r>
              <a:rPr lang="fi-FI" err="1"/>
              <a:t>graafi</a:t>
            </a:r>
            <a:r>
              <a:rPr lang="fi-FI"/>
              <a:t> tai taulukko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98535900-D343-DB45-8561-5B9B239982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9E6F77-D74C-5F48-AC15-677DEACA87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950" y="444282"/>
            <a:ext cx="11328615" cy="5969436"/>
          </a:xfrm>
        </p:spPr>
        <p:txBody>
          <a:bodyPr anchor="ctr" anchorCtr="0"/>
          <a:lstStyle>
            <a:lvl1pPr algn="ctr">
              <a:defRPr sz="7600">
                <a:solidFill>
                  <a:schemeClr val="bg1"/>
                </a:solidFill>
                <a:effectLst/>
              </a:defRPr>
            </a:lvl1pPr>
          </a:lstStyle>
          <a:p>
            <a:r>
              <a:rPr lang="fi-FI"/>
              <a:t>Lisää väliotsikko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5F36D5CA-52ED-1F48-A450-2CD23CEBEF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9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 kuva ja teksti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BCCB60-EB77-BE46-9E4D-20F33E15C9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869" y="679449"/>
            <a:ext cx="3079531" cy="1325563"/>
          </a:xfrm>
        </p:spPr>
        <p:txBody>
          <a:bodyPr/>
          <a:lstStyle/>
          <a:p>
            <a:r>
              <a:rPr lang="fi-FI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759932-BF9C-DB40-8E3E-9700861A2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1869" y="2005012"/>
            <a:ext cx="3079531" cy="3880781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E2FCCABD-E8D8-E64B-A3BE-9873CC03C6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57650" y="0"/>
            <a:ext cx="8134350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FCA2E4E-B705-834E-8A39-D2B3F30FAE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379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9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ä ja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E2FCCABD-E8D8-E64B-A3BE-9873CC03C6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71338" y="0"/>
            <a:ext cx="3720662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FCA2E4E-B705-834E-8A39-D2B3F30FAE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379" y="6170260"/>
            <a:ext cx="1912882" cy="243457"/>
          </a:xfrm>
          <a:prstGeom prst="rect">
            <a:avLst/>
          </a:prstGeom>
        </p:spPr>
      </p:pic>
      <p:sp>
        <p:nvSpPr>
          <p:cNvPr id="6" name="Otsikko 1">
            <a:extLst>
              <a:ext uri="{FF2B5EF4-FFF2-40B4-BE49-F238E27FC236}">
                <a16:creationId xmlns:a16="http://schemas.microsoft.com/office/drawing/2014/main" id="{AE5F794D-EA00-A441-AAAC-B3AF871DE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7443952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65AD9CD-8721-CA4C-B591-CEE5B418E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6" y="2319611"/>
            <a:ext cx="7443953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7035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(esityksen tärkein asia toistona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8CDD2-9DBD-4448-B2AB-439AB3D973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9394" y="515007"/>
            <a:ext cx="11351172" cy="5559972"/>
          </a:xfrm>
        </p:spPr>
        <p:txBody>
          <a:bodyPr anchor="ctr" anchorCtr="0"/>
          <a:lstStyle>
            <a:lvl1pPr algn="l">
              <a:defRPr sz="7600">
                <a:solidFill>
                  <a:schemeClr val="bg1"/>
                </a:solidFill>
              </a:defRPr>
            </a:lvl1pPr>
          </a:lstStyle>
          <a:p>
            <a:r>
              <a:rPr lang="fi-FI"/>
              <a:t>Tärkein asia toistona loppuun.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D478AC1-9A17-4641-9C5A-0E3AA1E078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51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51501F4-5B0F-3C45-8D71-A1B996B40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EE26063-CB82-C449-9913-6C3919DA7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238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26E907-091A-7E46-9677-615E02B6C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FD6F288-543D-8046-B152-A39881BFA303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D05764-FAB2-394D-840D-1FBF34001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F8A9FD-698F-F944-A83E-CC136235F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4421E255-E1A8-CF43-B58E-1C31FEDCB4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05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>
          <a:solidFill>
            <a:schemeClr val="tx2"/>
          </a:solidFill>
          <a:latin typeface="Sporting Grotesqu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213D13E-740C-D7C9-FD9D-489B859E7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4B611F-BFD0-3692-B5AA-81936EB18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CCD048-DEB3-927E-83F9-305A4CDDE6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BAD3D-0CE8-41B1-B683-E4CCB61F1D2C}" type="datetimeFigureOut">
              <a:rPr lang="fi-FI" smtClean="0"/>
              <a:t>16.8.2024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5D1AEB-3AD8-DE54-2FBE-E310BE4D8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BA2F38-73C6-AC47-B77A-5A470B273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255E6-3070-4D60-B119-3CA4934372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66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diagramLayout" Target="../diagrams/layout3.xml"/><Relationship Id="rId7" Type="http://schemas.openxmlformats.org/officeDocument/2006/relationships/image" Target="../media/image1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B06E63-DB90-F667-6FA8-716AAB8DB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7200" b="1" dirty="0">
                <a:latin typeface="Sporting Grotesque"/>
              </a:rPr>
              <a:t>Благополучие в школе </a:t>
            </a:r>
            <a:r>
              <a:rPr lang="fi-FI" sz="7200" b="1" dirty="0" err="1">
                <a:latin typeface="Sporting Grotesque"/>
              </a:rPr>
              <a:t>и</a:t>
            </a:r>
            <a:r>
              <a:rPr lang="fi-FI" sz="7200" b="1" dirty="0">
                <a:latin typeface="Sporting Grotesque"/>
              </a:rPr>
              <a:t> </a:t>
            </a:r>
            <a:r>
              <a:rPr lang="fi-FI" sz="7200" b="1" dirty="0" err="1">
                <a:latin typeface="Sporting Grotesque"/>
              </a:rPr>
              <a:t>пропуски</a:t>
            </a:r>
            <a:endParaRPr lang="fi-FI" sz="7200" dirty="0">
              <a:latin typeface="Sporting Grotesque"/>
            </a:endParaRPr>
          </a:p>
          <a:p>
            <a:pPr algn="ctr"/>
            <a:endParaRPr lang="fi-FI" sz="54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0ABE30-AEBE-BD30-AA82-49928286A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fi-FI" sz="4000" dirty="0" err="1">
                <a:latin typeface="IBM Plex Sans SemiBold"/>
              </a:rPr>
              <a:t>Родительское</a:t>
            </a:r>
            <a:r>
              <a:rPr lang="fi-FI" sz="4000" dirty="0">
                <a:latin typeface="IBM Plex Sans SemiBold"/>
              </a:rPr>
              <a:t> </a:t>
            </a:r>
            <a:r>
              <a:rPr lang="fi-FI" sz="4000" dirty="0" err="1">
                <a:latin typeface="IBM Plex Sans SemiBold"/>
              </a:rPr>
              <a:t>собрание</a:t>
            </a:r>
            <a:endParaRPr lang="fi-FI" sz="4000" dirty="0">
              <a:latin typeface="IBM Plex Sans SemiBold"/>
            </a:endParaRPr>
          </a:p>
          <a:p>
            <a:pPr algn="ctr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685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730388-A9C6-1430-16CE-807E37EA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 anchor="ctr">
            <a:normAutofit/>
          </a:bodyPr>
          <a:lstStyle/>
          <a:p>
            <a:r>
              <a:rPr lang="ru-RU" sz="3600" dirty="0"/>
              <a:t>У ученика есть право на регулярное посещение школы.</a:t>
            </a:r>
            <a:endParaRPr lang="fi-FI" sz="6000" dirty="0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F65AC14-A6C4-9B75-6FE4-9FEC2BB68D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146145"/>
              </p:ext>
            </p:extLst>
          </p:nvPr>
        </p:nvGraphicFramePr>
        <p:xfrm>
          <a:off x="438807" y="2049517"/>
          <a:ext cx="11290738" cy="3836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124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95E335-CB7B-AC5F-1847-687E4A3E3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Признаки пропусков обычно становятся заметными сначала дома.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8C3D42F3-E89B-FB51-FC4F-EB63A4D81E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7872912"/>
              </p:ext>
            </p:extLst>
          </p:nvPr>
        </p:nvGraphicFramePr>
        <p:xfrm>
          <a:off x="438150" y="2319338"/>
          <a:ext cx="11291888" cy="3629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92A0AE53-6321-C086-7F18-673C40940C4C}"/>
              </a:ext>
            </a:extLst>
          </p:cNvPr>
          <p:cNvSpPr txBox="1"/>
          <p:nvPr/>
        </p:nvSpPr>
        <p:spPr>
          <a:xfrm>
            <a:off x="857839" y="6202837"/>
            <a:ext cx="2545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koulukunnossa.fi</a:t>
            </a:r>
          </a:p>
        </p:txBody>
      </p:sp>
    </p:spTree>
    <p:extLst>
      <p:ext uri="{BB962C8B-B14F-4D97-AF65-F5344CB8AC3E}">
        <p14:creationId xmlns:p14="http://schemas.microsoft.com/office/powerpoint/2010/main" val="287515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334EE9-82C2-4520-86B0-D31A03CC5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047" y="661367"/>
            <a:ext cx="11135906" cy="1048023"/>
          </a:xfrm>
        </p:spPr>
        <p:txBody>
          <a:bodyPr/>
          <a:lstStyle/>
          <a:p>
            <a:br>
              <a:rPr lang="fi-FI" sz="3600" dirty="0">
                <a:latin typeface="Franklin Gothic Medium"/>
              </a:rPr>
            </a:br>
            <a:r>
              <a:rPr lang="fi-FI" sz="3600" dirty="0" err="1">
                <a:latin typeface="Franklin Gothic Medium"/>
              </a:rPr>
              <a:t>Как</a:t>
            </a:r>
            <a:r>
              <a:rPr lang="fi-FI" sz="3600" dirty="0">
                <a:latin typeface="Franklin Gothic Medium"/>
              </a:rPr>
              <a:t> </a:t>
            </a:r>
            <a:r>
              <a:rPr lang="fi-FI" sz="3600" dirty="0" err="1">
                <a:latin typeface="Franklin Gothic Medium"/>
              </a:rPr>
              <a:t>опекун</a:t>
            </a:r>
            <a:r>
              <a:rPr lang="fi-FI" sz="3600" dirty="0">
                <a:latin typeface="Franklin Gothic Medium"/>
              </a:rPr>
              <a:t>/</a:t>
            </a:r>
            <a:r>
              <a:rPr lang="fi-FI" sz="3600" dirty="0" err="1">
                <a:latin typeface="Franklin Gothic Medium"/>
              </a:rPr>
              <a:t>родитель</a:t>
            </a:r>
            <a:r>
              <a:rPr lang="fi-FI" sz="3600" dirty="0">
                <a:latin typeface="Franklin Gothic Medium"/>
              </a:rPr>
              <a:t> </a:t>
            </a:r>
            <a:r>
              <a:rPr lang="fi-FI" sz="3600" dirty="0" err="1">
                <a:latin typeface="Franklin Gothic Medium"/>
              </a:rPr>
              <a:t>может</a:t>
            </a:r>
            <a:r>
              <a:rPr lang="fi-FI" sz="3600" dirty="0">
                <a:latin typeface="Franklin Gothic Medium"/>
              </a:rPr>
              <a:t> </a:t>
            </a:r>
            <a:r>
              <a:rPr lang="fi-FI" sz="3600" dirty="0" err="1">
                <a:latin typeface="Franklin Gothic Medium"/>
              </a:rPr>
              <a:t>помочь</a:t>
            </a:r>
            <a:r>
              <a:rPr lang="fi-FI" sz="3600" dirty="0">
                <a:latin typeface="Franklin Gothic Medium"/>
              </a:rPr>
              <a:t> </a:t>
            </a:r>
            <a:r>
              <a:rPr lang="fi-FI" sz="3600" dirty="0" err="1">
                <a:latin typeface="Franklin Gothic Medium"/>
              </a:rPr>
              <a:t>ребенк</a:t>
            </a:r>
            <a:r>
              <a:rPr lang="ru-RU" sz="3600" dirty="0">
                <a:latin typeface="Franklin Gothic Medium"/>
              </a:rPr>
              <a:t>у</a:t>
            </a:r>
            <a:r>
              <a:rPr lang="fi-FI" sz="3600" dirty="0">
                <a:latin typeface="Franklin Gothic Medium"/>
              </a:rPr>
              <a:t>?</a:t>
            </a: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4AA386F5-D035-004B-D590-36AF502A9F62}"/>
              </a:ext>
            </a:extLst>
          </p:cNvPr>
          <p:cNvGrpSpPr/>
          <p:nvPr/>
        </p:nvGrpSpPr>
        <p:grpSpPr>
          <a:xfrm>
            <a:off x="1150554" y="2546143"/>
            <a:ext cx="7731146" cy="689671"/>
            <a:chOff x="-1201743" y="-1143581"/>
            <a:chExt cx="6405587" cy="2695087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6879B1A4-D377-266E-D23F-43E3FF3F1F51}"/>
                </a:ext>
              </a:extLst>
            </p:cNvPr>
            <p:cNvSpPr/>
            <p:nvPr/>
          </p:nvSpPr>
          <p:spPr>
            <a:xfrm>
              <a:off x="1960605" y="175586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FI"/>
            </a:p>
          </p:txBody>
        </p:sp>
        <p:sp>
          <p:nvSpPr>
            <p:cNvPr id="7" name="Tekstiruutu 6">
              <a:extLst>
                <a:ext uri="{FF2B5EF4-FFF2-40B4-BE49-F238E27FC236}">
                  <a16:creationId xmlns:a16="http://schemas.microsoft.com/office/drawing/2014/main" id="{AB1EC59C-A02F-C0E3-AE8F-A9EBD9F7593A}"/>
                </a:ext>
              </a:extLst>
            </p:cNvPr>
            <p:cNvSpPr txBox="1"/>
            <p:nvPr/>
          </p:nvSpPr>
          <p:spPr>
            <a:xfrm>
              <a:off x="-1201743" y="-1143581"/>
              <a:ext cx="3243240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endParaRPr lang="fi-FI" sz="1600" dirty="0">
                <a:latin typeface="Franklin Gothic Book"/>
              </a:endParaRPr>
            </a:p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endParaRPr lang="fi-FI" sz="1600" dirty="0">
                <a:latin typeface="Franklin Gothic Book"/>
              </a:endParaRPr>
            </a:p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r>
                <a:rPr lang="fi-FI" sz="2000" dirty="0" err="1">
                  <a:ea typeface="+mn-lt"/>
                  <a:cs typeface="+mn-lt"/>
                </a:rPr>
                <a:t>Старайтесь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поддерживать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связь</a:t>
              </a:r>
              <a:r>
                <a:rPr lang="fi-FI" sz="2000" dirty="0">
                  <a:ea typeface="+mn-lt"/>
                  <a:cs typeface="+mn-lt"/>
                </a:rPr>
                <a:t> с </a:t>
              </a:r>
              <a:r>
                <a:rPr lang="fi-FI" sz="2000" dirty="0" err="1">
                  <a:ea typeface="+mn-lt"/>
                  <a:cs typeface="+mn-lt"/>
                </a:rPr>
                <a:t>ребенком</a:t>
              </a:r>
              <a:r>
                <a:rPr lang="fi-FI" sz="2000" dirty="0">
                  <a:ea typeface="+mn-lt"/>
                  <a:cs typeface="+mn-lt"/>
                </a:rPr>
                <a:t> в </a:t>
              </a:r>
              <a:r>
                <a:rPr lang="fi-FI" sz="2000" dirty="0" err="1">
                  <a:ea typeface="+mn-lt"/>
                  <a:cs typeface="+mn-lt"/>
                </a:rPr>
                <a:t>любых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ситуациях</a:t>
              </a:r>
              <a:r>
                <a:rPr lang="fi-FI" sz="2000" dirty="0">
                  <a:ea typeface="+mn-lt"/>
                  <a:cs typeface="+mn-lt"/>
                </a:rPr>
                <a:t>. </a:t>
              </a:r>
              <a:r>
                <a:rPr lang="fi-FI" sz="2000" dirty="0" err="1">
                  <a:ea typeface="+mn-lt"/>
                  <a:cs typeface="+mn-lt"/>
                </a:rPr>
                <a:t>Привычная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ru-RU" sz="2000" dirty="0">
                  <a:ea typeface="+mn-lt"/>
                  <a:cs typeface="+mn-lt"/>
                </a:rPr>
                <a:t>рутина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поддерживает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ru-RU" sz="2000" dirty="0">
                  <a:ea typeface="+mn-lt"/>
                  <a:cs typeface="+mn-lt"/>
                </a:rPr>
                <a:t>учебный процесс.</a:t>
              </a:r>
              <a:endParaRPr lang="fi-FI" sz="2000" dirty="0">
                <a:cs typeface="Calibri"/>
              </a:endParaRPr>
            </a:p>
          </p:txBody>
        </p:sp>
      </p:grpSp>
      <p:grpSp>
        <p:nvGrpSpPr>
          <p:cNvPr id="12" name="Ryhmä 11">
            <a:extLst>
              <a:ext uri="{FF2B5EF4-FFF2-40B4-BE49-F238E27FC236}">
                <a16:creationId xmlns:a16="http://schemas.microsoft.com/office/drawing/2014/main" id="{74C2BEAF-D898-ACB6-D1F2-7D31A5366A5B}"/>
              </a:ext>
            </a:extLst>
          </p:cNvPr>
          <p:cNvGrpSpPr/>
          <p:nvPr/>
        </p:nvGrpSpPr>
        <p:grpSpPr>
          <a:xfrm>
            <a:off x="4474381" y="1877753"/>
            <a:ext cx="6511385" cy="2239207"/>
            <a:chOff x="7439715" y="-661572"/>
            <a:chExt cx="6511385" cy="2239207"/>
          </a:xfrm>
        </p:grpSpPr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2D1EEB1F-EEB2-768B-42B7-DCE851E6FCB5}"/>
                </a:ext>
              </a:extLst>
            </p:cNvPr>
            <p:cNvSpPr/>
            <p:nvPr/>
          </p:nvSpPr>
          <p:spPr>
            <a:xfrm>
              <a:off x="7439715" y="201715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FI"/>
            </a:p>
          </p:txBody>
        </p:sp>
        <p:sp>
          <p:nvSpPr>
            <p:cNvPr id="14" name="Tekstiruutu 13">
              <a:extLst>
                <a:ext uri="{FF2B5EF4-FFF2-40B4-BE49-F238E27FC236}">
                  <a16:creationId xmlns:a16="http://schemas.microsoft.com/office/drawing/2014/main" id="{5B678B27-29A6-C3F7-3BBD-7170BD1AB929}"/>
                </a:ext>
              </a:extLst>
            </p:cNvPr>
            <p:cNvSpPr txBox="1"/>
            <p:nvPr/>
          </p:nvSpPr>
          <p:spPr>
            <a:xfrm>
              <a:off x="9889840" y="-661572"/>
              <a:ext cx="4061260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endParaRPr lang="fi-FI" sz="1600" dirty="0">
                <a:latin typeface="Franklin Gothic Book"/>
              </a:endParaRPr>
            </a:p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endParaRPr lang="fi-FI" sz="1600" dirty="0">
                <a:latin typeface="Franklin Gothic Book"/>
              </a:endParaRPr>
            </a:p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endParaRPr lang="fi-FI" sz="1600" dirty="0">
                <a:latin typeface="Franklin Gothic Book"/>
              </a:endParaRPr>
            </a:p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/>
                <a:t>Поддерживайте регулярный режим питания и здоровый выбор продуктов своим поведением.</a:t>
              </a:r>
              <a:endParaRPr lang="fi-FI" sz="1600" dirty="0">
                <a:latin typeface="Franklin Gothic Book"/>
              </a:endParaRPr>
            </a:p>
          </p:txBody>
        </p:sp>
      </p:grp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BBC4DFB7-DF62-4A07-0268-2711FC69CBA1}"/>
              </a:ext>
            </a:extLst>
          </p:cNvPr>
          <p:cNvGrpSpPr/>
          <p:nvPr/>
        </p:nvGrpSpPr>
        <p:grpSpPr>
          <a:xfrm>
            <a:off x="14252" y="3916973"/>
            <a:ext cx="6015457" cy="1619129"/>
            <a:chOff x="1939588" y="2213383"/>
            <a:chExt cx="4010304" cy="1619129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7D1AC247-34BD-BCB2-2B67-C068B437FE33}"/>
                </a:ext>
              </a:extLst>
            </p:cNvPr>
            <p:cNvSpPr/>
            <p:nvPr/>
          </p:nvSpPr>
          <p:spPr>
            <a:xfrm>
              <a:off x="1939588" y="2213383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FI"/>
            </a:p>
          </p:txBody>
        </p:sp>
        <p:sp>
          <p:nvSpPr>
            <p:cNvPr id="18" name="Tekstiruutu 17">
              <a:extLst>
                <a:ext uri="{FF2B5EF4-FFF2-40B4-BE49-F238E27FC236}">
                  <a16:creationId xmlns:a16="http://schemas.microsoft.com/office/drawing/2014/main" id="{97036FFD-C5D3-B701-4B07-6E7AFDD7E500}"/>
                </a:ext>
              </a:extLst>
            </p:cNvPr>
            <p:cNvSpPr txBox="1"/>
            <p:nvPr/>
          </p:nvSpPr>
          <p:spPr>
            <a:xfrm>
              <a:off x="2706653" y="2456592"/>
              <a:ext cx="3243239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r>
                <a:rPr lang="fi-FI" sz="2000" dirty="0" err="1">
                  <a:ea typeface="+mn-lt"/>
                  <a:cs typeface="+mn-lt"/>
                </a:rPr>
                <a:t>Способствуйте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тому</a:t>
              </a:r>
              <a:r>
                <a:rPr lang="fi-FI" sz="2000" dirty="0">
                  <a:ea typeface="+mn-lt"/>
                  <a:cs typeface="+mn-lt"/>
                </a:rPr>
                <a:t>, </a:t>
              </a:r>
              <a:r>
                <a:rPr lang="fi-FI" sz="2000" dirty="0" err="1">
                  <a:ea typeface="+mn-lt"/>
                  <a:cs typeface="+mn-lt"/>
                </a:rPr>
                <a:t>чтобы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ваш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ребенок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достаточно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спал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ночью</a:t>
              </a:r>
              <a:r>
                <a:rPr lang="fi-FI" sz="2000" dirty="0">
                  <a:ea typeface="+mn-lt"/>
                  <a:cs typeface="+mn-lt"/>
                </a:rPr>
                <a:t> и </a:t>
              </a:r>
              <a:r>
                <a:rPr lang="fi-FI" sz="2000" dirty="0" err="1">
                  <a:ea typeface="+mn-lt"/>
                  <a:cs typeface="+mn-lt"/>
                </a:rPr>
                <a:t>поддерживал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нормальный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циркадный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ритм</a:t>
              </a:r>
              <a:r>
                <a:rPr lang="fi-FI" sz="2000" dirty="0">
                  <a:ea typeface="+mn-lt"/>
                  <a:cs typeface="+mn-lt"/>
                </a:rPr>
                <a:t>. </a:t>
              </a:r>
              <a:r>
                <a:rPr lang="fi-FI" sz="2000" dirty="0" err="1">
                  <a:ea typeface="+mn-lt"/>
                  <a:cs typeface="+mn-lt"/>
                </a:rPr>
                <a:t>Это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может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означать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ограничение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использования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телефона</a:t>
              </a:r>
              <a:r>
                <a:rPr lang="fi-FI" sz="2000" dirty="0">
                  <a:ea typeface="+mn-lt"/>
                  <a:cs typeface="+mn-lt"/>
                </a:rPr>
                <a:t> и </a:t>
              </a:r>
              <a:r>
                <a:rPr lang="fi-FI" sz="2000" dirty="0" err="1">
                  <a:ea typeface="+mn-lt"/>
                  <a:cs typeface="+mn-lt"/>
                </a:rPr>
                <a:t>игр</a:t>
              </a:r>
              <a:r>
                <a:rPr lang="fi-FI" sz="2000" dirty="0">
                  <a:ea typeface="+mn-lt"/>
                  <a:cs typeface="+mn-lt"/>
                </a:rPr>
                <a:t> в </a:t>
              </a:r>
              <a:r>
                <a:rPr lang="fi-FI" sz="2000" dirty="0" err="1">
                  <a:ea typeface="+mn-lt"/>
                  <a:cs typeface="+mn-lt"/>
                </a:rPr>
                <a:t>ночное</a:t>
              </a:r>
              <a:r>
                <a:rPr lang="fi-FI" sz="2000" dirty="0">
                  <a:ea typeface="+mn-lt"/>
                  <a:cs typeface="+mn-lt"/>
                </a:rPr>
                <a:t> </a:t>
              </a:r>
              <a:r>
                <a:rPr lang="fi-FI" sz="2000" dirty="0" err="1">
                  <a:ea typeface="+mn-lt"/>
                  <a:cs typeface="+mn-lt"/>
                </a:rPr>
                <a:t>время</a:t>
              </a:r>
              <a:r>
                <a:rPr lang="fi-FI" sz="2000" dirty="0">
                  <a:ea typeface="+mn-lt"/>
                  <a:cs typeface="+mn-lt"/>
                </a:rPr>
                <a:t>.</a:t>
              </a:r>
              <a:r>
                <a:rPr lang="fi-FI" sz="2000" kern="1200" dirty="0"/>
                <a:t>​</a:t>
              </a:r>
              <a:endParaRPr lang="en-US" sz="2000" kern="1200" dirty="0">
                <a:cs typeface="Calibri"/>
              </a:endParaRPr>
            </a:p>
          </p:txBody>
        </p:sp>
      </p:grpSp>
      <p:grpSp>
        <p:nvGrpSpPr>
          <p:cNvPr id="19" name="Ryhmä 18">
            <a:extLst>
              <a:ext uri="{FF2B5EF4-FFF2-40B4-BE49-F238E27FC236}">
                <a16:creationId xmlns:a16="http://schemas.microsoft.com/office/drawing/2014/main" id="{722EF41C-E8CE-0502-1843-68C066E78825}"/>
              </a:ext>
            </a:extLst>
          </p:cNvPr>
          <p:cNvGrpSpPr/>
          <p:nvPr/>
        </p:nvGrpSpPr>
        <p:grpSpPr>
          <a:xfrm>
            <a:off x="4626781" y="2893440"/>
            <a:ext cx="5344866" cy="2229484"/>
            <a:chOff x="7439715" y="2223895"/>
            <a:chExt cx="5344866" cy="2229484"/>
          </a:xfrm>
        </p:grpSpPr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061BFE5B-1984-1A92-0800-A53B2C31A1CA}"/>
                </a:ext>
              </a:extLst>
            </p:cNvPr>
            <p:cNvSpPr/>
            <p:nvPr/>
          </p:nvSpPr>
          <p:spPr>
            <a:xfrm>
              <a:off x="7439715" y="2223895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FI"/>
            </a:p>
          </p:txBody>
        </p:sp>
        <p:sp>
          <p:nvSpPr>
            <p:cNvPr id="21" name="Tekstiruutu 20">
              <a:extLst>
                <a:ext uri="{FF2B5EF4-FFF2-40B4-BE49-F238E27FC236}">
                  <a16:creationId xmlns:a16="http://schemas.microsoft.com/office/drawing/2014/main" id="{17E2CFF7-9CCB-70E1-2ACD-BF29F1D8B17D}"/>
                </a:ext>
              </a:extLst>
            </p:cNvPr>
            <p:cNvSpPr txBox="1"/>
            <p:nvPr/>
          </p:nvSpPr>
          <p:spPr>
            <a:xfrm>
              <a:off x="9722248" y="3077459"/>
              <a:ext cx="3062333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endParaRPr lang="fi-FI" sz="1600" dirty="0">
                <a:latin typeface="Franklin Gothic Book"/>
              </a:endParaRPr>
            </a:p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endParaRPr lang="fi-FI" sz="1600" dirty="0">
                <a:latin typeface="Franklin Gothic Book"/>
              </a:endParaRPr>
            </a:p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endParaRPr lang="fi-FI" sz="1600" dirty="0">
                <a:latin typeface="Franklin Gothic Book"/>
              </a:endParaRPr>
            </a:p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endParaRPr lang="fi-FI" sz="1600" dirty="0">
                <a:latin typeface="Franklin Gothic Book"/>
              </a:endParaRPr>
            </a:p>
            <a:p>
              <a:pPr defTabSz="622300"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/>
                <a:t>Физическая активность и увлечения помогают как в поддержании энергии, так и в отношениях с друзьями. Важно, чтобы ребенок занимался спортом и другими активностями в разных местах, а не оставался ограниченным только домашней средой.</a:t>
              </a:r>
              <a:endParaRPr lang="fi-FI" dirty="0">
                <a:cs typeface="Calibri"/>
              </a:endParaRPr>
            </a:p>
          </p:txBody>
        </p:sp>
      </p:grpSp>
      <p:pic>
        <p:nvPicPr>
          <p:cNvPr id="23" name="Kuva 22" descr="Aloitus1 tasaisella täytöllä">
            <a:extLst>
              <a:ext uri="{FF2B5EF4-FFF2-40B4-BE49-F238E27FC236}">
                <a16:creationId xmlns:a16="http://schemas.microsoft.com/office/drawing/2014/main" id="{1763FF54-DAD7-EF03-8749-5343DD38F0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3" y="2571955"/>
            <a:ext cx="1074243" cy="1074243"/>
          </a:xfrm>
          <a:prstGeom prst="rect">
            <a:avLst/>
          </a:prstGeom>
        </p:spPr>
      </p:pic>
      <p:pic>
        <p:nvPicPr>
          <p:cNvPr id="24" name="Kuva 23" descr="Ravintola ääriviiva">
            <a:extLst>
              <a:ext uri="{FF2B5EF4-FFF2-40B4-BE49-F238E27FC236}">
                <a16:creationId xmlns:a16="http://schemas.microsoft.com/office/drawing/2014/main" id="{F5695D0E-2F87-A0B6-7595-57DEEE883D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644877" y="2390386"/>
            <a:ext cx="1129064" cy="1129064"/>
          </a:xfrm>
          <a:prstGeom prst="rect">
            <a:avLst/>
          </a:prstGeom>
        </p:spPr>
      </p:pic>
      <p:pic>
        <p:nvPicPr>
          <p:cNvPr id="26" name="Kuva 25" descr="Nukkuminen ääriviiva">
            <a:extLst>
              <a:ext uri="{FF2B5EF4-FFF2-40B4-BE49-F238E27FC236}">
                <a16:creationId xmlns:a16="http://schemas.microsoft.com/office/drawing/2014/main" id="{CB0D0E78-2B4C-6D5C-B25A-159D7EFDF8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7835" y="4791443"/>
            <a:ext cx="914400" cy="914400"/>
          </a:xfrm>
          <a:prstGeom prst="rect">
            <a:avLst/>
          </a:prstGeom>
        </p:spPr>
      </p:pic>
      <p:pic>
        <p:nvPicPr>
          <p:cNvPr id="28" name="Kuva 27" descr="Kengänjäljet tasaisella täytöllä">
            <a:extLst>
              <a:ext uri="{FF2B5EF4-FFF2-40B4-BE49-F238E27FC236}">
                <a16:creationId xmlns:a16="http://schemas.microsoft.com/office/drawing/2014/main" id="{290EE611-C416-B0AF-4001-97014373C38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14700" y="4234210"/>
            <a:ext cx="914400" cy="914400"/>
          </a:xfrm>
          <a:prstGeom prst="rect">
            <a:avLst/>
          </a:prstGeom>
        </p:spPr>
      </p:pic>
      <p:sp>
        <p:nvSpPr>
          <p:cNvPr id="29" name="Tekstiruutu 28">
            <a:extLst>
              <a:ext uri="{FF2B5EF4-FFF2-40B4-BE49-F238E27FC236}">
                <a16:creationId xmlns:a16="http://schemas.microsoft.com/office/drawing/2014/main" id="{154C836F-7EE4-36B0-37A5-C694606D6A3A}"/>
              </a:ext>
            </a:extLst>
          </p:cNvPr>
          <p:cNvSpPr txBox="1"/>
          <p:nvPr/>
        </p:nvSpPr>
        <p:spPr>
          <a:xfrm>
            <a:off x="2916215" y="6476943"/>
            <a:ext cx="57670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fi-FI" sz="1400" dirty="0">
                <a:latin typeface="Franklin Gothic Book" panose="020B0503020102020204" pitchFamily="34" charset="0"/>
              </a:rPr>
              <a:t>Lähde: Kouluakäymättömät oppilaat – Pieni opas koulunkäynnin tueksi </a:t>
            </a:r>
          </a:p>
        </p:txBody>
      </p:sp>
    </p:spTree>
    <p:extLst>
      <p:ext uri="{BB962C8B-B14F-4D97-AF65-F5344CB8AC3E}">
        <p14:creationId xmlns:p14="http://schemas.microsoft.com/office/powerpoint/2010/main" val="3410842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4EAE0-233F-FCF2-622A-48F7FD471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31" y="555964"/>
            <a:ext cx="11290738" cy="1325563"/>
          </a:xfrm>
        </p:spPr>
        <p:txBody>
          <a:bodyPr/>
          <a:lstStyle/>
          <a:p>
            <a:pPr algn="ctr"/>
            <a:br>
              <a:rPr lang="fi-FI" dirty="0">
                <a:latin typeface="Sporting Grotesque"/>
              </a:rPr>
            </a:br>
            <a:r>
              <a:rPr lang="fi-FI" dirty="0" err="1">
                <a:latin typeface="Sporting Grotesque"/>
              </a:rPr>
              <a:t>Если</a:t>
            </a:r>
            <a:r>
              <a:rPr lang="fi-FI" dirty="0">
                <a:latin typeface="Sporting Grotesque"/>
              </a:rPr>
              <a:t> в </a:t>
            </a:r>
            <a:r>
              <a:rPr lang="fi-FI" dirty="0" err="1">
                <a:latin typeface="Sporting Grotesque"/>
              </a:rPr>
              <a:t>доме</a:t>
            </a:r>
            <a:r>
              <a:rPr lang="fi-FI" dirty="0">
                <a:latin typeface="Sporting Grotesque"/>
              </a:rPr>
              <a:t> </a:t>
            </a:r>
            <a:r>
              <a:rPr lang="fi-FI" dirty="0" err="1">
                <a:latin typeface="Sporting Grotesque"/>
              </a:rPr>
              <a:t>возник</a:t>
            </a:r>
            <a:r>
              <a:rPr lang="ru-RU" dirty="0">
                <a:latin typeface="Sporting Grotesque"/>
              </a:rPr>
              <a:t>ли</a:t>
            </a:r>
            <a:r>
              <a:rPr lang="fi-FI" dirty="0">
                <a:latin typeface="Sporting Grotesque"/>
              </a:rPr>
              <a:t> </a:t>
            </a:r>
            <a:r>
              <a:rPr lang="fi-FI" dirty="0" err="1">
                <a:latin typeface="Sporting Grotesque"/>
              </a:rPr>
              <a:t>беспокойства</a:t>
            </a:r>
            <a:r>
              <a:rPr lang="fi-FI" dirty="0">
                <a:latin typeface="Sporting Grotesque"/>
              </a:rPr>
              <a:t>...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CECD9D-00F5-E805-F59C-F8040E1F8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5915" y="2319611"/>
            <a:ext cx="10383628" cy="362924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800" dirty="0" err="1">
                <a:latin typeface="IBM Plex Sans"/>
              </a:rPr>
              <a:t>Расскажите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ребенку</a:t>
            </a:r>
            <a:r>
              <a:rPr lang="fi-FI" sz="2800" dirty="0">
                <a:latin typeface="IBM Plex Sans"/>
              </a:rPr>
              <a:t>/</a:t>
            </a:r>
            <a:r>
              <a:rPr lang="fi-FI" sz="2800" dirty="0" err="1">
                <a:latin typeface="IBM Plex Sans"/>
              </a:rPr>
              <a:t>подростку</a:t>
            </a:r>
            <a:r>
              <a:rPr lang="fi-FI" sz="2800" dirty="0">
                <a:latin typeface="IBM Plex Sans"/>
              </a:rPr>
              <a:t> о </a:t>
            </a:r>
            <a:r>
              <a:rPr lang="fi-FI" sz="2800" dirty="0" err="1">
                <a:latin typeface="IBM Plex Sans"/>
              </a:rPr>
              <a:t>своих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переживаниях</a:t>
            </a:r>
            <a:r>
              <a:rPr lang="fi-FI" sz="2800" dirty="0">
                <a:latin typeface="IBM Plex Sans"/>
              </a:rPr>
              <a:t>.</a:t>
            </a:r>
            <a:endParaRPr lang="fi-FI" sz="2800" dirty="0"/>
          </a:p>
          <a:p>
            <a:r>
              <a:rPr lang="fi-FI" sz="2800" dirty="0" err="1">
                <a:latin typeface="IBM Plex Sans"/>
              </a:rPr>
              <a:t>Свяжитесь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со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школой</a:t>
            </a:r>
            <a:r>
              <a:rPr lang="fi-FI" sz="2800" dirty="0">
                <a:latin typeface="IBM Plex Sans"/>
              </a:rPr>
              <a:t> (</a:t>
            </a:r>
            <a:r>
              <a:rPr lang="fi-FI" sz="2800" dirty="0" err="1">
                <a:latin typeface="IBM Plex Sans"/>
              </a:rPr>
              <a:t>классным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руководителем</a:t>
            </a:r>
            <a:r>
              <a:rPr lang="fi-FI" sz="2800" dirty="0">
                <a:latin typeface="IBM Plex Sans"/>
              </a:rPr>
              <a:t>/ </a:t>
            </a:r>
            <a:r>
              <a:rPr lang="fi-FI" sz="2800" dirty="0" err="1">
                <a:latin typeface="IBM Plex Sans"/>
              </a:rPr>
              <a:t>помощником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учителя</a:t>
            </a:r>
            <a:r>
              <a:rPr lang="fi-FI" sz="2800" dirty="0">
                <a:latin typeface="IBM Plex Sans"/>
              </a:rPr>
              <a:t>, </a:t>
            </a:r>
            <a:r>
              <a:rPr lang="fi-FI" sz="2800" dirty="0" err="1">
                <a:latin typeface="IBM Plex Sans"/>
              </a:rPr>
              <a:t>куратором</a:t>
            </a:r>
            <a:r>
              <a:rPr lang="fi-FI" sz="2800" dirty="0">
                <a:latin typeface="IBM Plex Sans"/>
              </a:rPr>
              <a:t>).</a:t>
            </a:r>
            <a:endParaRPr lang="fi-FI" sz="2800" dirty="0"/>
          </a:p>
          <a:p>
            <a:r>
              <a:rPr lang="fi-FI" sz="2800" dirty="0" err="1">
                <a:latin typeface="IBM Plex Sans"/>
              </a:rPr>
              <a:t>Если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необходимо</a:t>
            </a:r>
            <a:r>
              <a:rPr lang="fi-FI" sz="2800" dirty="0">
                <a:latin typeface="IBM Plex Sans"/>
              </a:rPr>
              <a:t>, </a:t>
            </a:r>
            <a:r>
              <a:rPr lang="fi-FI" sz="2800" dirty="0" err="1">
                <a:latin typeface="IBM Plex Sans"/>
              </a:rPr>
              <a:t>то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провести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встречу</a:t>
            </a:r>
            <a:r>
              <a:rPr lang="fi-FI" sz="2800" dirty="0">
                <a:latin typeface="IBM Plex Sans"/>
              </a:rPr>
              <a:t>, </a:t>
            </a:r>
            <a:r>
              <a:rPr lang="fi-FI" sz="2800" dirty="0" err="1">
                <a:latin typeface="IBM Plex Sans"/>
              </a:rPr>
              <a:t>направленную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на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поддержку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ребенка</a:t>
            </a:r>
            <a:r>
              <a:rPr lang="fi-FI" sz="2800" dirty="0">
                <a:latin typeface="IBM Plex Sans"/>
              </a:rPr>
              <a:t>/</a:t>
            </a:r>
            <a:r>
              <a:rPr lang="ru-RU" sz="2800" dirty="0">
                <a:latin typeface="IBM Plex Sans"/>
              </a:rPr>
              <a:t>подростка </a:t>
            </a:r>
            <a:r>
              <a:rPr lang="fi-FI" sz="2800" dirty="0" err="1">
                <a:latin typeface="IBM Plex Sans"/>
              </a:rPr>
              <a:t>с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помощью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конкретных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действий</a:t>
            </a:r>
            <a:r>
              <a:rPr lang="fi-FI" sz="2800" dirty="0">
                <a:latin typeface="IBM Plex Sans"/>
              </a:rPr>
              <a:t>.</a:t>
            </a:r>
          </a:p>
          <a:p>
            <a:r>
              <a:rPr lang="fi-FI" sz="2800" dirty="0" err="1">
                <a:latin typeface="IBM Plex Sans"/>
              </a:rPr>
              <a:t>Поддержка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со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стороны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других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служб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по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мере</a:t>
            </a:r>
            <a:r>
              <a:rPr lang="fi-FI" sz="2800" dirty="0">
                <a:latin typeface="IBM Plex Sans"/>
              </a:rPr>
              <a:t> </a:t>
            </a:r>
            <a:r>
              <a:rPr lang="fi-FI" sz="2800" dirty="0" err="1">
                <a:latin typeface="IBM Plex Sans"/>
              </a:rPr>
              <a:t>необходимости</a:t>
            </a:r>
            <a:r>
              <a:rPr lang="fi-FI" sz="2800" dirty="0">
                <a:latin typeface="IBM Plex Sans"/>
              </a:rPr>
              <a:t>.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73249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26505F-CE06-B42B-9887-58EDA4691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31" y="434983"/>
            <a:ext cx="11290738" cy="917676"/>
          </a:xfrm>
        </p:spPr>
        <p:txBody>
          <a:bodyPr/>
          <a:lstStyle/>
          <a:p>
            <a:r>
              <a:rPr lang="ru-RU" sz="2400" dirty="0"/>
              <a:t>Модель поддержки посещаемости Йоэнсуу для решения проблемы прогулов</a:t>
            </a:r>
            <a:endParaRPr lang="fi-FI" sz="2400" dirty="0"/>
          </a:p>
        </p:txBody>
      </p:sp>
      <p:sp>
        <p:nvSpPr>
          <p:cNvPr id="4" name="Alaotsikko 2">
            <a:extLst>
              <a:ext uri="{FF2B5EF4-FFF2-40B4-BE49-F238E27FC236}">
                <a16:creationId xmlns:a16="http://schemas.microsoft.com/office/drawing/2014/main" id="{59199C72-E155-CE9B-6303-70D124D927B2}"/>
              </a:ext>
            </a:extLst>
          </p:cNvPr>
          <p:cNvSpPr txBox="1">
            <a:spLocks/>
          </p:cNvSpPr>
          <p:nvPr/>
        </p:nvSpPr>
        <p:spPr>
          <a:xfrm>
            <a:off x="332509" y="1636132"/>
            <a:ext cx="11408860" cy="49650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Начиная с осени 2023 года во всех общеобразовательных школах Финляндии было введено следующее:</a:t>
            </a:r>
          </a:p>
          <a:p>
            <a:pPr>
              <a:buFont typeface="+mj-lt"/>
              <a:buAutoNum type="arabicPeriod"/>
            </a:pPr>
            <a:r>
              <a:rPr lang="fi-FI" sz="2000" dirty="0"/>
              <a:t> </a:t>
            </a:r>
            <a:r>
              <a:rPr lang="ru-RU" sz="2000" dirty="0"/>
              <a:t>Планомерно предотвращать и уменьшать пропуски занятий.</a:t>
            </a:r>
          </a:p>
          <a:p>
            <a:pPr>
              <a:buFont typeface="+mj-lt"/>
              <a:buAutoNum type="arabicPeriod"/>
            </a:pPr>
            <a:r>
              <a:rPr lang="fi-FI" sz="2000" dirty="0"/>
              <a:t> </a:t>
            </a:r>
            <a:r>
              <a:rPr lang="ru-RU" sz="2000" dirty="0"/>
              <a:t>Развивать позитивную культуру в школьных сообществах.</a:t>
            </a:r>
          </a:p>
          <a:p>
            <a:pPr>
              <a:buFont typeface="+mj-lt"/>
              <a:buAutoNum type="arabicPeriod"/>
            </a:pPr>
            <a:r>
              <a:rPr lang="ru-RU" sz="2000" dirty="0"/>
              <a:t>Увеличить вовлеченность всех членов школьного сообщества и улучшить благополучие учеников.</a:t>
            </a:r>
          </a:p>
          <a:p>
            <a:pPr>
              <a:buFont typeface="+mj-lt"/>
              <a:buAutoNum type="arabicPeriod"/>
            </a:pPr>
            <a:r>
              <a:rPr lang="ru-RU" sz="2000" dirty="0"/>
              <a:t>В Йоэнсуу был введён единый подход к поддержке присутствия и реагированию на пропуски во всех общеобразовательных школах.</a:t>
            </a:r>
            <a:endParaRPr lang="fi-FI" sz="1200" dirty="0"/>
          </a:p>
          <a:p>
            <a:r>
              <a:rPr lang="ru-RU" sz="2000" dirty="0"/>
              <a:t>Изменения основаны на поправках к закону о базовом образовании и новым записям в учебном плане, которые стали результатом работы по развитию </a:t>
            </a:r>
            <a:r>
              <a:rPr lang="fi-FI" sz="2000" dirty="0"/>
              <a:t>SKY (</a:t>
            </a:r>
            <a:r>
              <a:rPr lang="ru-RU" sz="2000" dirty="0"/>
              <a:t>система вовлечения и сотрудничества в школе).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63712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695D54CE-3DA3-FF44-97D8-F7A4A78A44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5592662"/>
              </p:ext>
            </p:extLst>
          </p:nvPr>
        </p:nvGraphicFramePr>
        <p:xfrm>
          <a:off x="277403" y="428272"/>
          <a:ext cx="11777916" cy="4076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kstiruutu 9">
            <a:extLst>
              <a:ext uri="{FF2B5EF4-FFF2-40B4-BE49-F238E27FC236}">
                <a16:creationId xmlns:a16="http://schemas.microsoft.com/office/drawing/2014/main" id="{47251A70-61F9-D8F6-AE9A-3390CF04678B}"/>
              </a:ext>
            </a:extLst>
          </p:cNvPr>
          <p:cNvSpPr txBox="1"/>
          <p:nvPr/>
        </p:nvSpPr>
        <p:spPr>
          <a:xfrm>
            <a:off x="91387" y="6544935"/>
            <a:ext cx="5524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Lähteet: Nokian kaupungin läsnäolomalli, Vantaan kaupungin koulu kaikille –malli,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Koulukunnossa.fi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kstiruutu 4">
            <a:extLst>
              <a:ext uri="{FF2B5EF4-FFF2-40B4-BE49-F238E27FC236}">
                <a16:creationId xmlns:a16="http://schemas.microsoft.com/office/drawing/2014/main" id="{92E1382D-C90F-73F7-FBF1-05138349E5ED}"/>
              </a:ext>
            </a:extLst>
          </p:cNvPr>
          <p:cNvSpPr txBox="1"/>
          <p:nvPr/>
        </p:nvSpPr>
        <p:spPr>
          <a:xfrm>
            <a:off x="277404" y="51455"/>
            <a:ext cx="1163719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/>
              <a:t>Поддержка посещаемости и реагирование на пропуски в школах Йоэнсуу на учебный год 2024-2025.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66FF"/>
              </a:solidFill>
              <a:effectLst/>
              <a:uLnTx/>
              <a:uFillTx/>
              <a:latin typeface="Sporting Grotesque" pitchFamily="50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368E5C-0A4B-5F1A-2147-998E44FF641C}"/>
              </a:ext>
            </a:extLst>
          </p:cNvPr>
          <p:cNvSpPr txBox="1"/>
          <p:nvPr/>
        </p:nvSpPr>
        <p:spPr>
          <a:xfrm>
            <a:off x="28728" y="4359721"/>
            <a:ext cx="12192000" cy="218521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ru-RU" sz="2000" dirty="0"/>
              <a:t>Поддержка вовлеченности-с помощью совместных усилий в рамках школьного благополучия улучшаем состояние и вовлеченность учеников в школьное сообщество.</a:t>
            </a:r>
            <a:endParaRPr lang="fi-FI" sz="2000" b="1" dirty="0"/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Suorakulmio: Vastakkaiset kulmat pyöristetty 4">
            <a:extLst>
              <a:ext uri="{FF2B5EF4-FFF2-40B4-BE49-F238E27FC236}">
                <a16:creationId xmlns:a16="http://schemas.microsoft.com/office/drawing/2014/main" id="{82D21DEC-7997-FDFB-BE6C-F2A7CA7C1DB4}"/>
              </a:ext>
            </a:extLst>
          </p:cNvPr>
          <p:cNvSpPr/>
          <p:nvPr/>
        </p:nvSpPr>
        <p:spPr>
          <a:xfrm>
            <a:off x="28728" y="5079665"/>
            <a:ext cx="1756880" cy="1173216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Регулярный контроль за всеми пропусками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Suorakulmio: Vastakkaiset kulmat pyöristetty 7">
            <a:extLst>
              <a:ext uri="{FF2B5EF4-FFF2-40B4-BE49-F238E27FC236}">
                <a16:creationId xmlns:a16="http://schemas.microsoft.com/office/drawing/2014/main" id="{2F29597C-F70B-0436-5377-9DD8A62D4225}"/>
              </a:ext>
            </a:extLst>
          </p:cNvPr>
          <p:cNvSpPr/>
          <p:nvPr/>
        </p:nvSpPr>
        <p:spPr>
          <a:xfrm>
            <a:off x="1785121" y="5290367"/>
            <a:ext cx="1756880" cy="1039228"/>
          </a:xfrm>
          <a:prstGeom prst="round2DiagRect">
            <a:avLst>
              <a:gd name="adj1" fmla="val 16667"/>
              <a:gd name="adj2" fmla="val 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Сотрудничество между домом и школой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1" name="Suorakulmio: Vastakkaiset kulmat pyöristetty 10">
            <a:extLst>
              <a:ext uri="{FF2B5EF4-FFF2-40B4-BE49-F238E27FC236}">
                <a16:creationId xmlns:a16="http://schemas.microsoft.com/office/drawing/2014/main" id="{31047490-4A1D-2A69-9244-8844E373FE59}"/>
              </a:ext>
            </a:extLst>
          </p:cNvPr>
          <p:cNvSpPr/>
          <p:nvPr/>
        </p:nvSpPr>
        <p:spPr>
          <a:xfrm>
            <a:off x="3541514" y="5378016"/>
            <a:ext cx="1688767" cy="749600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Участие и чувство общности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2" name="Suorakulmio: Vastakkaiset kulmat pyöristetty 11">
            <a:extLst>
              <a:ext uri="{FF2B5EF4-FFF2-40B4-BE49-F238E27FC236}">
                <a16:creationId xmlns:a16="http://schemas.microsoft.com/office/drawing/2014/main" id="{D9014674-0549-F34B-DE75-0D4B4642DC5D}"/>
              </a:ext>
            </a:extLst>
          </p:cNvPr>
          <p:cNvSpPr/>
          <p:nvPr/>
        </p:nvSpPr>
        <p:spPr>
          <a:xfrm>
            <a:off x="5265789" y="5166207"/>
            <a:ext cx="1660423" cy="1378727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Отношения между учащимся и взрослыми в школе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13" name="Suorakulmio: Vastakkaiset kulmat pyöristetty 12">
            <a:extLst>
              <a:ext uri="{FF2B5EF4-FFF2-40B4-BE49-F238E27FC236}">
                <a16:creationId xmlns:a16="http://schemas.microsoft.com/office/drawing/2014/main" id="{C1F82097-C15A-F41B-39FD-3D12679FD30E}"/>
              </a:ext>
            </a:extLst>
          </p:cNvPr>
          <p:cNvSpPr/>
          <p:nvPr/>
        </p:nvSpPr>
        <p:spPr>
          <a:xfrm>
            <a:off x="6873743" y="5856270"/>
            <a:ext cx="1741236" cy="573458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Поддержка в обучении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4" name="Suorakulmio: Vastakkaiset kulmat pyöristetty 13">
            <a:extLst>
              <a:ext uri="{FF2B5EF4-FFF2-40B4-BE49-F238E27FC236}">
                <a16:creationId xmlns:a16="http://schemas.microsoft.com/office/drawing/2014/main" id="{98E25381-AFEA-60C9-87E8-A42660CA0BA0}"/>
              </a:ext>
            </a:extLst>
          </p:cNvPr>
          <p:cNvSpPr/>
          <p:nvPr/>
        </p:nvSpPr>
        <p:spPr>
          <a:xfrm>
            <a:off x="8791734" y="5290367"/>
            <a:ext cx="1551397" cy="924897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Безопасное окружение и друзья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6" name="Suorakulmio: Vastakkaiset kulmat pyöristetty 15">
            <a:extLst>
              <a:ext uri="{FF2B5EF4-FFF2-40B4-BE49-F238E27FC236}">
                <a16:creationId xmlns:a16="http://schemas.microsoft.com/office/drawing/2014/main" id="{E9AF80C0-CA40-DBA9-3116-44FCD986B876}"/>
              </a:ext>
            </a:extLst>
          </p:cNvPr>
          <p:cNvSpPr/>
          <p:nvPr/>
        </p:nvSpPr>
        <p:spPr>
          <a:xfrm>
            <a:off x="10480500" y="4985534"/>
            <a:ext cx="1675121" cy="1361478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</a:rPr>
              <a:t>Укрепление эмоциональных и коммуникативных навыков.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7" name="Suorakulmio: Vastakkaiset kulmat pyöristetty 16">
            <a:extLst>
              <a:ext uri="{FF2B5EF4-FFF2-40B4-BE49-F238E27FC236}">
                <a16:creationId xmlns:a16="http://schemas.microsoft.com/office/drawing/2014/main" id="{C691DEC2-BF4A-F42D-6185-6695F3D416F3}"/>
              </a:ext>
            </a:extLst>
          </p:cNvPr>
          <p:cNvSpPr/>
          <p:nvPr/>
        </p:nvSpPr>
        <p:spPr>
          <a:xfrm>
            <a:off x="6954069" y="4716657"/>
            <a:ext cx="1865522" cy="1138913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Многопрофильное сотрудничество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9" name="Puhekupla: Soikea 8">
            <a:extLst>
              <a:ext uri="{FF2B5EF4-FFF2-40B4-BE49-F238E27FC236}">
                <a16:creationId xmlns:a16="http://schemas.microsoft.com/office/drawing/2014/main" id="{7033940B-BB1F-4F3B-AC73-D48E12825896}"/>
              </a:ext>
            </a:extLst>
          </p:cNvPr>
          <p:cNvSpPr/>
          <p:nvPr/>
        </p:nvSpPr>
        <p:spPr>
          <a:xfrm flipH="1">
            <a:off x="7215187" y="4193436"/>
            <a:ext cx="714433" cy="317727"/>
          </a:xfrm>
          <a:prstGeom prst="wedgeEllipseCallout">
            <a:avLst>
              <a:gd name="adj1" fmla="val -58995"/>
              <a:gd name="adj2" fmla="val -925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Heräteviesti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324AB07C-D533-7F13-F88D-F2F25FCDA8D1}"/>
              </a:ext>
            </a:extLst>
          </p:cNvPr>
          <p:cNvGrpSpPr/>
          <p:nvPr/>
        </p:nvGrpSpPr>
        <p:grpSpPr>
          <a:xfrm>
            <a:off x="7550996" y="2960762"/>
            <a:ext cx="1576737" cy="1489754"/>
            <a:chOff x="7075083" y="10023083"/>
            <a:chExt cx="1917995" cy="2843519"/>
          </a:xfrm>
        </p:grpSpPr>
        <p:pic>
          <p:nvPicPr>
            <p:cNvPr id="4" name="Kuva 3" descr="Robotti ääriviiva">
              <a:extLst>
                <a:ext uri="{FF2B5EF4-FFF2-40B4-BE49-F238E27FC236}">
                  <a16:creationId xmlns:a16="http://schemas.microsoft.com/office/drawing/2014/main" id="{666CDBC5-0B57-4783-BE67-61F44F1D81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075083" y="10023083"/>
              <a:ext cx="1917995" cy="1987488"/>
            </a:xfrm>
            <a:prstGeom prst="rect">
              <a:avLst/>
            </a:prstGeom>
          </p:spPr>
        </p:pic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354CBBA-8582-3210-6871-769F1601D740}"/>
                </a:ext>
              </a:extLst>
            </p:cNvPr>
            <p:cNvSpPr/>
            <p:nvPr/>
          </p:nvSpPr>
          <p:spPr>
            <a:xfrm>
              <a:off x="7674535" y="11971442"/>
              <a:ext cx="719092" cy="89516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WILMA</a:t>
              </a:r>
              <a:endParaRPr kumimoji="0" lang="fi-FI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0418466"/>
      </p:ext>
    </p:extLst>
  </p:cSld>
  <p:clrMapOvr>
    <a:masterClrMapping/>
  </p:clrMapOvr>
</p:sld>
</file>

<file path=ppt/theme/theme1.xml><?xml version="1.0" encoding="utf-8"?>
<a:theme xmlns:a="http://schemas.openxmlformats.org/drawingml/2006/main" name="Perus">
  <a:themeElements>
    <a:clrScheme name="Joensuu_office">
      <a:dk1>
        <a:srgbClr val="000000"/>
      </a:dk1>
      <a:lt1>
        <a:srgbClr val="FFFFFF"/>
      </a:lt1>
      <a:dk2>
        <a:srgbClr val="1259F5"/>
      </a:dk2>
      <a:lt2>
        <a:srgbClr val="FFFFFF"/>
      </a:lt2>
      <a:accent1>
        <a:srgbClr val="1259F5"/>
      </a:accent1>
      <a:accent2>
        <a:srgbClr val="F2005C"/>
      </a:accent2>
      <a:accent3>
        <a:srgbClr val="00A848"/>
      </a:accent3>
      <a:accent4>
        <a:srgbClr val="EB6D00"/>
      </a:accent4>
      <a:accent5>
        <a:srgbClr val="001CE1"/>
      </a:accent5>
      <a:accent6>
        <a:srgbClr val="BA0051"/>
      </a:accent6>
      <a:hlink>
        <a:srgbClr val="0047E2"/>
      </a:hlink>
      <a:folHlink>
        <a:srgbClr val="0026E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oensuu_office" id="{F63E3EF7-C218-ED42-8724-CF4AACF608CC}" vid="{B1D7BDE4-2489-4F40-BFC5-282E2DED1AA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331AA9EC957D4093CA5A38014BDA02" ma:contentTypeVersion="6" ma:contentTypeDescription="Create a new document." ma:contentTypeScope="" ma:versionID="fad0ca6feaf95d0bfaf06adc1576f824">
  <xsd:schema xmlns:xsd="http://www.w3.org/2001/XMLSchema" xmlns:xs="http://www.w3.org/2001/XMLSchema" xmlns:p="http://schemas.microsoft.com/office/2006/metadata/properties" xmlns:ns2="8482e66d-4d6e-4e7c-a70d-66789c9a269b" xmlns:ns3="d3b8ae19-a203-44e5-bb2f-4c4bd4536605" targetNamespace="http://schemas.microsoft.com/office/2006/metadata/properties" ma:root="true" ma:fieldsID="5451c460b76fa63c65e04a424c19edba" ns2:_="" ns3:_="">
    <xsd:import namespace="8482e66d-4d6e-4e7c-a70d-66789c9a269b"/>
    <xsd:import namespace="d3b8ae19-a203-44e5-bb2f-4c4bd45366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2e66d-4d6e-4e7c-a70d-66789c9a26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8ae19-a203-44e5-bb2f-4c4bd4536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86AD41-A6D6-4AE5-99E6-CDA6C6A59F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E523AE-4FDE-4CA3-9E61-644253AB1A77}">
  <ds:schemaRefs>
    <ds:schemaRef ds:uri="8482e66d-4d6e-4e7c-a70d-66789c9a269b"/>
    <ds:schemaRef ds:uri="d3b8ae19-a203-44e5-bb2f-4c4bd453660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F10C21-5F70-40FB-A191-A97C160624EA}">
  <ds:schemaRefs>
    <ds:schemaRef ds:uri="8482e66d-4d6e-4e7c-a70d-66789c9a269b"/>
    <ds:schemaRef ds:uri="d3b8ae19-a203-44e5-bb2f-4c4bd453660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734</Words>
  <Application>Microsoft Macintosh PowerPoint</Application>
  <PresentationFormat>Широкоэкранный</PresentationFormat>
  <Paragraphs>73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Franklin Gothic Medium</vt:lpstr>
      <vt:lpstr>IBM Plex Sans</vt:lpstr>
      <vt:lpstr>IBM Plex Sans SemiBold</vt:lpstr>
      <vt:lpstr>Sporting Grotesque</vt:lpstr>
      <vt:lpstr>Perus</vt:lpstr>
      <vt:lpstr>Office-teema</vt:lpstr>
      <vt:lpstr>Благополучие в школе и пропуски </vt:lpstr>
      <vt:lpstr>У ученика есть право на регулярное посещение школы.</vt:lpstr>
      <vt:lpstr>Признаки пропусков обычно становятся заметными сначала дома.</vt:lpstr>
      <vt:lpstr> Как опекун/родитель может помочь ребенку?</vt:lpstr>
      <vt:lpstr> Если в доме возникли беспокойства...</vt:lpstr>
      <vt:lpstr>Модель поддержки посещаемости Йоэнсуу для решения проблемы прогулов</vt:lpstr>
      <vt:lpstr>Презентация PowerPoint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Kouluhyvinvointi ja koulupoissaolot</dc:title>
  <dc:creator>Ohvanainen Karoliina</dc:creator>
  <cp:lastModifiedBy>Petrova Natalia</cp:lastModifiedBy>
  <cp:revision>80</cp:revision>
  <dcterms:created xsi:type="dcterms:W3CDTF">2024-06-11T05:34:50Z</dcterms:created>
  <dcterms:modified xsi:type="dcterms:W3CDTF">2024-08-19T08:10:17Z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0x010100BE331AA9EC957D4093CA5A38014BDA02</vt:lpwstr>
  </property>
</Properties>
</file>