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CEFF"/>
    <a:srgbClr val="D1E3F3"/>
    <a:srgbClr val="C2F0EE"/>
    <a:srgbClr val="FFFF81"/>
    <a:srgbClr val="FAFC9E"/>
    <a:srgbClr val="66A2D8"/>
    <a:srgbClr val="9DE7E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43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31.5.2017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31.5.2017</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31.5.2017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31.5.2017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31.5.2017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31.5.2017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ABAE3-D89C-4001-9AEC-5083F82B749C}" type="datetimeFigureOut">
              <a:rPr lang="fi-FI" smtClean="0"/>
              <a:t>31.5.2017</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FFFF00"/>
            </a:gs>
            <a:gs pos="37000">
              <a:schemeClr val="accent1">
                <a:lumMod val="45000"/>
                <a:lumOff val="55000"/>
              </a:schemeClr>
            </a:gs>
            <a:gs pos="45000">
              <a:schemeClr val="accent1">
                <a:lumMod val="45000"/>
                <a:lumOff val="55000"/>
              </a:schemeClr>
            </a:gs>
            <a:gs pos="17000">
              <a:srgbClr val="9DE7E3"/>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76375" y="209550"/>
            <a:ext cx="9144000" cy="1239052"/>
          </a:xfrm>
        </p:spPr>
        <p:txBody>
          <a:bodyPr>
            <a:normAutofit fontScale="90000"/>
          </a:bodyPr>
          <a:lstStyle/>
          <a:p>
            <a:r>
              <a:rPr lang="fi-FI" dirty="0">
                <a:latin typeface="Century Gothic" panose="020B0502020202020204" pitchFamily="34" charset="0"/>
              </a:rPr>
              <a:t>Lännen kirkko Keskiajalla</a:t>
            </a:r>
          </a:p>
        </p:txBody>
      </p:sp>
      <p:sp>
        <p:nvSpPr>
          <p:cNvPr id="3" name="Alaotsikko 2"/>
          <p:cNvSpPr>
            <a:spLocks noGrp="1"/>
          </p:cNvSpPr>
          <p:nvPr>
            <p:ph type="subTitle" idx="1"/>
          </p:nvPr>
        </p:nvSpPr>
        <p:spPr>
          <a:xfrm>
            <a:off x="428625" y="1514475"/>
            <a:ext cx="6547282" cy="5094143"/>
          </a:xfrm>
          <a:pattFill prst="wave">
            <a:fgClr>
              <a:srgbClr val="FFFF00"/>
            </a:fgClr>
            <a:bgClr>
              <a:schemeClr val="bg1"/>
            </a:bgClr>
          </a:pattFill>
        </p:spPr>
        <p:txBody>
          <a:bodyPr vert="horz" lIns="91440" tIns="45720" rIns="91440" bIns="45720" rtlCol="0" anchor="t">
            <a:normAutofit lnSpcReduction="10000"/>
          </a:bodyPr>
          <a:lstStyle/>
          <a:p>
            <a:pPr marL="285750" indent="-285750" algn="l">
              <a:buFont typeface="Arial" panose="020B0604020202020204" pitchFamily="34" charset="0"/>
              <a:buChar char="•"/>
            </a:pPr>
            <a:r>
              <a:rPr lang="fi-FI" sz="2000" dirty="0">
                <a:solidFill>
                  <a:srgbClr val="000000"/>
                </a:solidFill>
                <a:latin typeface="Century Gothic" panose="020B0502020202020204" pitchFamily="34" charset="0"/>
              </a:rPr>
              <a:t>Keskiajalla n. 500-1500 </a:t>
            </a:r>
            <a:r>
              <a:rPr lang="fi-FI" sz="2000" dirty="0" err="1">
                <a:solidFill>
                  <a:srgbClr val="000000"/>
                </a:solidFill>
                <a:latin typeface="Century Gothic" panose="020B0502020202020204" pitchFamily="34" charset="0"/>
              </a:rPr>
              <a:t>jkr.</a:t>
            </a:r>
            <a:r>
              <a:rPr lang="fi-FI" sz="2000" dirty="0">
                <a:solidFill>
                  <a:srgbClr val="000000"/>
                </a:solidFill>
                <a:latin typeface="Century Gothic" panose="020B0502020202020204" pitchFamily="34" charset="0"/>
              </a:rPr>
              <a:t> Katolinen kirkko vaikutti ihmisten elämään kaikilla alueilla. Siellä puhuttiin Latinaa.</a:t>
            </a:r>
          </a:p>
          <a:p>
            <a:pPr marL="285750" indent="-285750" algn="l">
              <a:buFont typeface="Arial" panose="020B0604020202020204" pitchFamily="34" charset="0"/>
              <a:buChar char="•"/>
            </a:pPr>
            <a:r>
              <a:rPr lang="fi-FI" sz="2000" dirty="0">
                <a:solidFill>
                  <a:srgbClr val="000000"/>
                </a:solidFill>
                <a:latin typeface="Century Gothic" panose="020B0502020202020204" pitchFamily="34" charset="0"/>
              </a:rPr>
              <a:t>Ennen Keskiaikaiset kirkot olivat roomalaistyylisiä, missä oli pitkiä käytäviä ja hallimainen tunnelma. Niitä kutsuttiin nimellä basilika.</a:t>
            </a:r>
          </a:p>
          <a:p>
            <a:pPr marL="285750" indent="-285750" algn="l">
              <a:buFont typeface="Arial" panose="020B0604020202020204" pitchFamily="34" charset="0"/>
              <a:buChar char="•"/>
            </a:pPr>
            <a:r>
              <a:rPr lang="fi-FI" sz="2000" dirty="0">
                <a:solidFill>
                  <a:srgbClr val="000000"/>
                </a:solidFill>
                <a:latin typeface="Century Gothic" panose="020B0502020202020204" pitchFamily="34" charset="0"/>
              </a:rPr>
              <a:t>Monissa basilika tyylisissä kirkoissa oli kauniit mosaiikit, käytävät erotettiin pylväillä ja niitä kutsuttiin laivoiksi.</a:t>
            </a:r>
          </a:p>
          <a:p>
            <a:pPr marL="285750" indent="-285750" algn="l">
              <a:buFont typeface="Arial" panose="020B0604020202020204" pitchFamily="34" charset="0"/>
              <a:buChar char="•"/>
            </a:pPr>
            <a:r>
              <a:rPr lang="fi-FI" sz="2000" dirty="0">
                <a:solidFill>
                  <a:srgbClr val="000000"/>
                </a:solidFill>
                <a:latin typeface="Century Gothic" panose="020B0502020202020204" pitchFamily="34" charset="0"/>
              </a:rPr>
              <a:t>Sitten oli jyhkeitä ja linnamaisia rakennuksia, niitä käytettiin turvapaikkoina useasti ja niillä olivat pyöreät holvit ja kaaret. Niitä kutsuttiin romaanisiksi ja pyöräkaarityylisiksi. Niiden seiniä koristaa kauniit freskot.</a:t>
            </a:r>
          </a:p>
          <a:p>
            <a:pPr marL="285750" indent="-285750" algn="l">
              <a:buFont typeface="Arial" panose="020B0604020202020204" pitchFamily="34" charset="0"/>
              <a:buChar char="•"/>
            </a:pPr>
            <a:r>
              <a:rPr lang="fi-FI" sz="2000" dirty="0">
                <a:solidFill>
                  <a:srgbClr val="000000"/>
                </a:solidFill>
                <a:latin typeface="Century Gothic" panose="020B0502020202020204" pitchFamily="34" charset="0"/>
              </a:rPr>
              <a:t>Gotiikka on kirkkorakennustyyli, jossa on suiposti </a:t>
            </a:r>
            <a:r>
              <a:rPr lang="fi-FI" sz="2000" dirty="0" err="1">
                <a:solidFill>
                  <a:srgbClr val="000000"/>
                </a:solidFill>
                <a:latin typeface="Century Gothic" panose="020B0502020202020204" pitchFamily="34" charset="0"/>
              </a:rPr>
              <a:t>muotuoillut</a:t>
            </a:r>
            <a:r>
              <a:rPr lang="fi-FI" sz="2000" dirty="0">
                <a:solidFill>
                  <a:srgbClr val="000000"/>
                </a:solidFill>
                <a:latin typeface="Century Gothic" panose="020B0502020202020204" pitchFamily="34" charset="0"/>
              </a:rPr>
              <a:t> holvi-ikkunat ja niissä on kalliit lasimaalaukset. Niitä kutsutaan myös suippokaari tyylisiksi. </a:t>
            </a:r>
          </a:p>
          <a:p>
            <a:pPr marL="285750" indent="-285750" algn="l">
              <a:buFont typeface="Arial" panose="020B0604020202020204" pitchFamily="34" charset="0"/>
              <a:buChar char="•"/>
            </a:pPr>
            <a:endParaRPr lang="fi-FI" sz="2000" dirty="0">
              <a:solidFill>
                <a:srgbClr val="000000"/>
              </a:solidFill>
              <a:latin typeface="Bell MT" panose="02020503060305020303" pitchFamily="18" charset="0"/>
            </a:endParaRPr>
          </a:p>
          <a:p>
            <a:pPr marL="285750" indent="-285750" algn="l">
              <a:buFont typeface="Arial" panose="020B0604020202020204" pitchFamily="34" charset="0"/>
              <a:buChar char="•"/>
            </a:pPr>
            <a:endParaRPr lang="fi-FI" dirty="0">
              <a:solidFill>
                <a:srgbClr val="000000"/>
              </a:solidFill>
              <a:latin typeface="Gill Sans MT"/>
            </a:endParaRPr>
          </a:p>
          <a:p>
            <a:pPr marL="285750" indent="-285750" algn="l">
              <a:buFont typeface="Arial" panose="020B0604020202020204" pitchFamily="34" charset="0"/>
              <a:buChar char="•"/>
            </a:pPr>
            <a:endParaRPr lang="fi-FI" dirty="0">
              <a:solidFill>
                <a:srgbClr val="000000"/>
              </a:solidFill>
              <a:latin typeface="Gill Sans MT"/>
            </a:endParaRPr>
          </a:p>
          <a:p>
            <a:pPr marL="285750" indent="-285750" algn="l">
              <a:buFont typeface="Arial" panose="020B0604020202020204" pitchFamily="34" charset="0"/>
              <a:buChar char="•"/>
            </a:pPr>
            <a:endParaRPr lang="fi-FI" dirty="0">
              <a:solidFill>
                <a:srgbClr val="000000"/>
              </a:solidFill>
              <a:latin typeface="Gill Sans MT"/>
            </a:endParaRPr>
          </a:p>
        </p:txBody>
      </p:sp>
      <p:pic>
        <p:nvPicPr>
          <p:cNvPr id="4" name="Kuva 4"/>
          <p:cNvPicPr>
            <a:picLocks noChangeAspect="1"/>
          </p:cNvPicPr>
          <p:nvPr/>
        </p:nvPicPr>
        <p:blipFill>
          <a:blip r:embed="rId2"/>
          <a:stretch>
            <a:fillRect/>
          </a:stretch>
        </p:blipFill>
        <p:spPr>
          <a:xfrm>
            <a:off x="7781925" y="1618572"/>
            <a:ext cx="3543300" cy="4729841"/>
          </a:xfrm>
          <a:prstGeom prst="rect">
            <a:avLst/>
          </a:prstGeom>
        </p:spPr>
      </p:pic>
    </p:spTree>
    <p:extLst>
      <p:ext uri="{BB962C8B-B14F-4D97-AF65-F5344CB8AC3E}">
        <p14:creationId xmlns:p14="http://schemas.microsoft.com/office/powerpoint/2010/main" val="7823856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3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FFFF00"/>
            </a:gs>
            <a:gs pos="37000">
              <a:schemeClr val="accent1">
                <a:lumMod val="45000"/>
                <a:lumOff val="55000"/>
              </a:schemeClr>
            </a:gs>
            <a:gs pos="45000">
              <a:schemeClr val="accent1">
                <a:lumMod val="45000"/>
                <a:lumOff val="55000"/>
              </a:schemeClr>
            </a:gs>
            <a:gs pos="17000">
              <a:srgbClr val="9DE7E3"/>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791364" y="422493"/>
            <a:ext cx="2803236" cy="833653"/>
          </a:xfrm>
        </p:spPr>
        <p:txBody>
          <a:bodyPr>
            <a:noAutofit/>
          </a:bodyPr>
          <a:lstStyle/>
          <a:p>
            <a:r>
              <a:rPr lang="fi-FI" sz="4800" dirty="0">
                <a:latin typeface="Century Gothic" panose="020B0502020202020204" pitchFamily="34" charset="0"/>
              </a:rPr>
              <a:t>Pyhä</a:t>
            </a:r>
            <a:r>
              <a:rPr lang="fi-FI" dirty="0">
                <a:latin typeface="Century Gothic" panose="020B0502020202020204" pitchFamily="34" charset="0"/>
              </a:rPr>
              <a:t>k</a:t>
            </a:r>
            <a:r>
              <a:rPr lang="fi-FI" sz="4800" dirty="0">
                <a:latin typeface="Century Gothic" panose="020B0502020202020204" pitchFamily="34" charset="0"/>
              </a:rPr>
              <a:t>öt</a:t>
            </a:r>
          </a:p>
        </p:txBody>
      </p:sp>
      <p:sp>
        <p:nvSpPr>
          <p:cNvPr id="3" name="Tekstin paikkamerkki 2"/>
          <p:cNvSpPr>
            <a:spLocks noGrp="1"/>
          </p:cNvSpPr>
          <p:nvPr>
            <p:ph type="body" idx="1"/>
          </p:nvPr>
        </p:nvSpPr>
        <p:spPr>
          <a:xfrm>
            <a:off x="838345" y="1482436"/>
            <a:ext cx="5157787" cy="528854"/>
          </a:xfrm>
        </p:spPr>
        <p:txBody>
          <a:bodyPr/>
          <a:lstStyle/>
          <a:p>
            <a:pPr algn="ctr"/>
            <a:r>
              <a:rPr lang="fi-FI" dirty="0">
                <a:latin typeface="Bell MT" panose="02020503060305020303" pitchFamily="18" charset="0"/>
              </a:rPr>
              <a:t>Suojeluspyhimys ja reliikki</a:t>
            </a:r>
          </a:p>
        </p:txBody>
      </p:sp>
      <p:sp>
        <p:nvSpPr>
          <p:cNvPr id="4" name="Sisällön paikkamerkki 3"/>
          <p:cNvSpPr>
            <a:spLocks noGrp="1"/>
          </p:cNvSpPr>
          <p:nvPr>
            <p:ph sz="half" idx="2"/>
          </p:nvPr>
        </p:nvSpPr>
        <p:spPr>
          <a:xfrm>
            <a:off x="839789" y="2147455"/>
            <a:ext cx="5156344" cy="4042208"/>
          </a:xfrm>
        </p:spPr>
        <p:txBody>
          <a:bodyPr>
            <a:normAutofit/>
          </a:bodyPr>
          <a:lstStyle/>
          <a:p>
            <a:r>
              <a:rPr lang="fi-FI" sz="2000" b="1" dirty="0">
                <a:latin typeface="Bell MT" panose="02020503060305020303" pitchFamily="18" charset="0"/>
              </a:rPr>
              <a:t>Suojelupyhimys, </a:t>
            </a:r>
            <a:r>
              <a:rPr lang="fi-FI" sz="2000" dirty="0">
                <a:latin typeface="Bell MT" panose="02020503060305020303" pitchFamily="18" charset="0"/>
              </a:rPr>
              <a:t>myöhemmin keskiajalla myös muita esikuvallisia kristittyjä alettiin julistaa pyhimyksiksi. Kaupungeilla, ammateilla, ihmisillä ja eläimillä oli oma taivaallinen suojelijansa. </a:t>
            </a:r>
          </a:p>
          <a:p>
            <a:r>
              <a:rPr lang="fi-FI" sz="2000" dirty="0">
                <a:latin typeface="Bell MT" panose="02020503060305020303" pitchFamily="18" charset="0"/>
              </a:rPr>
              <a:t>Kirkon alttariin alettiin keskiajalla kätkeä jokin pyhäinjäännös eli </a:t>
            </a:r>
            <a:r>
              <a:rPr lang="fi-FI" sz="2000" b="1" dirty="0">
                <a:latin typeface="Bell MT" panose="02020503060305020303" pitchFamily="18" charset="0"/>
              </a:rPr>
              <a:t>reliikki</a:t>
            </a:r>
            <a:r>
              <a:rPr lang="fi-FI" sz="2000" dirty="0">
                <a:latin typeface="Bell MT" panose="02020503060305020303" pitchFamily="18" charset="0"/>
              </a:rPr>
              <a:t>. Reliikkejä olivat esim. pyhimysten luiden, heidän pitämiensä vaatteiden ja heille kuuluneiden esineitten osat. Kirkot saivat nimensä niiden alttariin kätkettyjen pyhimysten reliikkien mukaan, kuten Pyhän Pietarin kirkko.</a:t>
            </a:r>
          </a:p>
        </p:txBody>
      </p:sp>
      <p:sp>
        <p:nvSpPr>
          <p:cNvPr id="5" name="Tekstin paikkamerkki 4"/>
          <p:cNvSpPr>
            <a:spLocks noGrp="1"/>
          </p:cNvSpPr>
          <p:nvPr>
            <p:ph type="body" sz="quarter" idx="3"/>
          </p:nvPr>
        </p:nvSpPr>
        <p:spPr>
          <a:xfrm>
            <a:off x="6192982" y="1482436"/>
            <a:ext cx="5162406" cy="528854"/>
          </a:xfrm>
        </p:spPr>
        <p:txBody>
          <a:bodyPr/>
          <a:lstStyle/>
          <a:p>
            <a:pPr algn="ctr"/>
            <a:r>
              <a:rPr lang="fi-FI" dirty="0">
                <a:latin typeface="Bell MT" panose="02020503060305020303" pitchFamily="18" charset="0"/>
              </a:rPr>
              <a:t>Pyhimys ja kiirastuli</a:t>
            </a:r>
          </a:p>
        </p:txBody>
      </p:sp>
      <p:sp>
        <p:nvSpPr>
          <p:cNvPr id="6" name="Sisällön paikkamerkki 5"/>
          <p:cNvSpPr>
            <a:spLocks noGrp="1"/>
          </p:cNvSpPr>
          <p:nvPr>
            <p:ph sz="quarter" idx="4"/>
          </p:nvPr>
        </p:nvSpPr>
        <p:spPr>
          <a:xfrm>
            <a:off x="6192982" y="2147455"/>
            <a:ext cx="5162406" cy="4042208"/>
          </a:xfrm>
        </p:spPr>
        <p:txBody>
          <a:bodyPr>
            <a:normAutofit/>
          </a:bodyPr>
          <a:lstStyle/>
          <a:p>
            <a:r>
              <a:rPr lang="fi-FI" sz="2000" b="1" dirty="0">
                <a:latin typeface="Bell MT" panose="02020503060305020303" pitchFamily="18" charset="0"/>
              </a:rPr>
              <a:t>Pyhimys </a:t>
            </a:r>
            <a:r>
              <a:rPr lang="fi-FI" sz="2000" dirty="0">
                <a:latin typeface="Bell MT" panose="02020503060305020303" pitchFamily="18" charset="0"/>
              </a:rPr>
              <a:t>tarkoittaa erityisen pyhää ja esikuvallista kristittyä. Tällaisia ovat esim. marttyyrit, joiden haudoilla pidetään Jumalanpalveluksia. Paikat missä he lepäsivät olivat erityisen pyhiä ja niitä piti kunnioittaa. </a:t>
            </a:r>
          </a:p>
          <a:p>
            <a:r>
              <a:rPr lang="fi-FI" sz="2000" dirty="0">
                <a:latin typeface="Bell MT" panose="02020503060305020303" pitchFamily="18" charset="0"/>
              </a:rPr>
              <a:t>Katolisen kirkon mukaan ihmisten piti tehdä hyviä tekoja pelastuakseen </a:t>
            </a:r>
            <a:r>
              <a:rPr lang="fi-FI" sz="2000" b="1" dirty="0">
                <a:latin typeface="Bell MT" panose="02020503060305020303" pitchFamily="18" charset="0"/>
              </a:rPr>
              <a:t>Kiirastulelta</a:t>
            </a:r>
            <a:r>
              <a:rPr lang="fi-FI" sz="2000" dirty="0">
                <a:latin typeface="Bell MT" panose="02020503060305020303" pitchFamily="18" charset="0"/>
              </a:rPr>
              <a:t>, siinä ihmisen sielu puhdistuu kaikista synneistä. Kiirastuli oli kuulemma kivulias ja jos olit pyhimys pääsit suoraan taivaaseen ilman että menisit kiirastulen läpi. Kiirastuli aika lyheni kuitenkin jos osallistui ristiretkille tai pyhiinvaelluksiin.</a:t>
            </a:r>
          </a:p>
        </p:txBody>
      </p:sp>
    </p:spTree>
    <p:extLst>
      <p:ext uri="{BB962C8B-B14F-4D97-AF65-F5344CB8AC3E}">
        <p14:creationId xmlns:p14="http://schemas.microsoft.com/office/powerpoint/2010/main" val="422966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5000">
              <a:schemeClr val="accent1">
                <a:lumMod val="45000"/>
                <a:lumOff val="55000"/>
              </a:schemeClr>
            </a:gs>
            <a:gs pos="100000">
              <a:srgbClr val="00B0F0"/>
            </a:gs>
            <a:gs pos="32000">
              <a:srgbClr val="9DE7E3"/>
            </a:gs>
          </a:gsLst>
          <a:lin ang="5400000" scaled="1"/>
        </a:gradFill>
        <a:effectLst/>
      </p:bgPr>
    </p:bg>
    <p:spTree>
      <p:nvGrpSpPr>
        <p:cNvPr id="1" name=""/>
        <p:cNvGrpSpPr/>
        <p:nvPr/>
      </p:nvGrpSpPr>
      <p:grpSpPr>
        <a:xfrm>
          <a:off x="0" y="0"/>
          <a:ext cx="0" cy="0"/>
          <a:chOff x="0" y="0"/>
          <a:chExt cx="0" cy="0"/>
        </a:xfrm>
      </p:grpSpPr>
      <p:pic>
        <p:nvPicPr>
          <p:cNvPr id="7" name="Kuva 6"/>
          <p:cNvPicPr>
            <a:picLocks noChangeAspect="1"/>
          </p:cNvPicPr>
          <p:nvPr/>
        </p:nvPicPr>
        <p:blipFill>
          <a:blip r:embed="rId2"/>
          <a:stretch>
            <a:fillRect/>
          </a:stretch>
        </p:blipFill>
        <p:spPr>
          <a:xfrm>
            <a:off x="5051218" y="1278402"/>
            <a:ext cx="3067645" cy="4193949"/>
          </a:xfrm>
          <a:prstGeom prst="rect">
            <a:avLst/>
          </a:prstGeom>
        </p:spPr>
      </p:pic>
      <p:sp>
        <p:nvSpPr>
          <p:cNvPr id="8" name="Otsikko 7"/>
          <p:cNvSpPr>
            <a:spLocks noGrp="1"/>
          </p:cNvSpPr>
          <p:nvPr>
            <p:ph type="title"/>
          </p:nvPr>
        </p:nvSpPr>
        <p:spPr>
          <a:xfrm>
            <a:off x="682907" y="677119"/>
            <a:ext cx="3440937" cy="816015"/>
          </a:xfrm>
        </p:spPr>
        <p:txBody>
          <a:bodyPr>
            <a:normAutofit/>
          </a:bodyPr>
          <a:lstStyle/>
          <a:p>
            <a:r>
              <a:rPr lang="fi-FI" sz="4800" dirty="0">
                <a:latin typeface="Century Gothic" panose="020B0502020202020204" pitchFamily="34" charset="0"/>
              </a:rPr>
              <a:t>Pyhimyksiä</a:t>
            </a:r>
          </a:p>
        </p:txBody>
      </p:sp>
      <p:sp>
        <p:nvSpPr>
          <p:cNvPr id="9" name="Kuvan paikkamerkki 8"/>
          <p:cNvSpPr>
            <a:spLocks noGrp="1"/>
          </p:cNvSpPr>
          <p:nvPr>
            <p:ph type="pic" idx="1"/>
          </p:nvPr>
        </p:nvSpPr>
        <p:spPr>
          <a:xfrm>
            <a:off x="4569998" y="801511"/>
            <a:ext cx="7149899" cy="5147733"/>
          </a:xfrm>
        </p:spPr>
      </p:sp>
      <p:sp>
        <p:nvSpPr>
          <p:cNvPr id="10" name="Tekstin paikkamerkki 9"/>
          <p:cNvSpPr>
            <a:spLocks noGrp="1"/>
          </p:cNvSpPr>
          <p:nvPr>
            <p:ph type="body" sz="half" idx="2"/>
          </p:nvPr>
        </p:nvSpPr>
        <p:spPr>
          <a:xfrm>
            <a:off x="458302" y="1802757"/>
            <a:ext cx="3932237" cy="3811588"/>
          </a:xfrm>
        </p:spPr>
        <p:txBody>
          <a:bodyPr>
            <a:normAutofit/>
          </a:bodyPr>
          <a:lstStyle/>
          <a:p>
            <a:r>
              <a:rPr lang="fi-FI" sz="2000" b="1" dirty="0">
                <a:latin typeface="Bell MT" panose="02020503060305020303" pitchFamily="18" charset="0"/>
              </a:rPr>
              <a:t>Äiti Teresa:</a:t>
            </a:r>
            <a:r>
              <a:rPr lang="fi-FI" sz="2000" dirty="0">
                <a:latin typeface="Bell MT" panose="02020503060305020303" pitchFamily="18" charset="0"/>
              </a:rPr>
              <a:t>(1910-1997) Hän oli Albanilais syntyinen katolinen nunna, hän vaikutti uskontoon Intian Kalkutassa. </a:t>
            </a:r>
          </a:p>
          <a:p>
            <a:r>
              <a:rPr lang="fi-FI" sz="2000" b="1" dirty="0">
                <a:latin typeface="Bell MT" panose="02020503060305020303" pitchFamily="18" charset="0"/>
              </a:rPr>
              <a:t>Ritari Pyhä Yrjö: </a:t>
            </a:r>
            <a:r>
              <a:rPr lang="fi-FI" sz="2000" dirty="0">
                <a:latin typeface="Bell MT" panose="02020503060305020303" pitchFamily="18" charset="0"/>
              </a:rPr>
              <a:t>Hän surmasi legendan mukaan lohikäärmeen, joka oli aikeissa tappaa kauniin prinsessa. Sitten kun Yrjö oli tappanut lohikäärmeen, verestä kasvoi ruusupuska ja poika poimi ruusun prinsessalle.</a:t>
            </a:r>
            <a:endParaRPr lang="fi-FI" sz="2000" b="1" dirty="0">
              <a:latin typeface="Bell MT" panose="02020503060305020303" pitchFamily="18" charset="0"/>
            </a:endParaRPr>
          </a:p>
        </p:txBody>
      </p:sp>
      <p:pic>
        <p:nvPicPr>
          <p:cNvPr id="11" name="Kuva 10"/>
          <p:cNvPicPr>
            <a:picLocks noChangeAspect="1"/>
          </p:cNvPicPr>
          <p:nvPr/>
        </p:nvPicPr>
        <p:blipFill>
          <a:blip r:embed="rId3"/>
          <a:stretch>
            <a:fillRect/>
          </a:stretch>
        </p:blipFill>
        <p:spPr>
          <a:xfrm>
            <a:off x="8600083" y="1278402"/>
            <a:ext cx="2857500" cy="4305300"/>
          </a:xfrm>
          <a:prstGeom prst="rect">
            <a:avLst/>
          </a:prstGeom>
        </p:spPr>
      </p:pic>
    </p:spTree>
    <p:extLst>
      <p:ext uri="{BB962C8B-B14F-4D97-AF65-F5344CB8AC3E}">
        <p14:creationId xmlns:p14="http://schemas.microsoft.com/office/powerpoint/2010/main" val="354402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5000">
              <a:schemeClr val="accent1">
                <a:lumMod val="45000"/>
                <a:lumOff val="55000"/>
              </a:schemeClr>
            </a:gs>
            <a:gs pos="100000">
              <a:srgbClr val="00B0F0"/>
            </a:gs>
            <a:gs pos="32000">
              <a:srgbClr val="9DE7E3"/>
            </a:gs>
          </a:gsLst>
          <a:lin ang="3000000" scaled="0"/>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5400" dirty="0">
                <a:latin typeface="Century Gothic" panose="020B0502020202020204" pitchFamily="34" charset="0"/>
              </a:rPr>
              <a:t>Pyhiinvaellus</a:t>
            </a:r>
          </a:p>
        </p:txBody>
      </p:sp>
      <p:sp>
        <p:nvSpPr>
          <p:cNvPr id="7" name="Sisällön paikkamerkki 6"/>
          <p:cNvSpPr>
            <a:spLocks noGrp="1"/>
          </p:cNvSpPr>
          <p:nvPr>
            <p:ph sz="half" idx="1"/>
          </p:nvPr>
        </p:nvSpPr>
        <p:spPr>
          <a:xfrm>
            <a:off x="838200" y="1825625"/>
            <a:ext cx="4682067" cy="4351338"/>
          </a:xfrm>
        </p:spPr>
        <p:txBody>
          <a:bodyPr>
            <a:noAutofit/>
          </a:bodyPr>
          <a:lstStyle/>
          <a:p>
            <a:r>
              <a:rPr lang="fi-FI" b="1" dirty="0">
                <a:latin typeface="Bell MT" panose="02020503060305020303" pitchFamily="18" charset="0"/>
              </a:rPr>
              <a:t>Pyhiinvaellus </a:t>
            </a:r>
            <a:r>
              <a:rPr lang="fi-FI" sz="2400" dirty="0">
                <a:latin typeface="Bell MT" panose="02020503060305020303" pitchFamily="18" charset="0"/>
              </a:rPr>
              <a:t>matka pyhille paikoille tai pyhäinjäännöksien luo, suosittuja pyhiinvaelluspaikkoja on Keskiajalla olivat Jerusalem, Rooma ja Espanjassa sijaitseva Santiago de </a:t>
            </a:r>
            <a:r>
              <a:rPr lang="fi-FI" sz="2400" dirty="0" err="1">
                <a:latin typeface="Bell MT" panose="02020503060305020303" pitchFamily="18" charset="0"/>
              </a:rPr>
              <a:t>Compostela</a:t>
            </a:r>
            <a:r>
              <a:rPr lang="fi-FI" sz="2400" dirty="0">
                <a:latin typeface="Bell MT" panose="02020503060305020303" pitchFamily="18" charset="0"/>
              </a:rPr>
              <a:t>. Yhtenäinen Eurooppa syntyi Keskiajalla pyhiinvaellusten ansiosta. Pyhiinvaellukseen lähtö oli yleensä Jumalalle lupautuminen.</a:t>
            </a:r>
            <a:endParaRPr lang="fi-FI" b="1" dirty="0">
              <a:latin typeface="Bell MT" panose="02020503060305020303" pitchFamily="18" charset="0"/>
            </a:endParaRPr>
          </a:p>
        </p:txBody>
      </p:sp>
      <p:sp>
        <p:nvSpPr>
          <p:cNvPr id="8" name="Sisällön paikkamerkki 7"/>
          <p:cNvSpPr>
            <a:spLocks noGrp="1"/>
          </p:cNvSpPr>
          <p:nvPr>
            <p:ph sz="half" idx="2"/>
          </p:nvPr>
        </p:nvSpPr>
        <p:spPr>
          <a:xfrm>
            <a:off x="6096000" y="1825625"/>
            <a:ext cx="5181600" cy="4351338"/>
          </a:xfrm>
        </p:spPr>
        <p:txBody>
          <a:bodyPr>
            <a:normAutofit/>
          </a:bodyPr>
          <a:lstStyle/>
          <a:p>
            <a:r>
              <a:rPr lang="fi-FI" b="1" dirty="0">
                <a:latin typeface="Bell MT" panose="02020503060305020303" pitchFamily="18" charset="0"/>
              </a:rPr>
              <a:t>Ristiretket </a:t>
            </a:r>
            <a:r>
              <a:rPr lang="fi-FI" sz="2000" dirty="0">
                <a:latin typeface="Bell MT" panose="02020503060305020303" pitchFamily="18" charset="0"/>
              </a:rPr>
              <a:t>Rooman valtakunta </a:t>
            </a:r>
            <a:r>
              <a:rPr lang="fi-FI" sz="2000" dirty="0" err="1">
                <a:latin typeface="Bell MT" panose="02020503060305020303" pitchFamily="18" charset="0"/>
              </a:rPr>
              <a:t>jakutui</a:t>
            </a:r>
            <a:r>
              <a:rPr lang="fi-FI" sz="2000" dirty="0">
                <a:latin typeface="Bell MT" panose="02020503060305020303" pitchFamily="18" charset="0"/>
              </a:rPr>
              <a:t> Keskiajalla kahtia (</a:t>
            </a:r>
            <a:r>
              <a:rPr lang="fi-FI" sz="2000" dirty="0" err="1">
                <a:latin typeface="Bell MT" panose="02020503060305020303" pitchFamily="18" charset="0"/>
              </a:rPr>
              <a:t>Bysantiin</a:t>
            </a:r>
            <a:r>
              <a:rPr lang="fi-FI" sz="2000" dirty="0">
                <a:latin typeface="Bell MT" panose="02020503060305020303" pitchFamily="18" charset="0"/>
              </a:rPr>
              <a:t>) ja Islamin uskoiset alkoivat levittää uskontoaan pidemmälle, he valtasivat Palestiinaan Bysantin alueelta. Pyhiinvaellukset Jerusalemiin vaikeutuivat. Jerusalemissa oli Pyhän haudan kirkko paikalla ja he uskoivat että Jeesus haudattiin siellä. Katolinen kirkko alkoi puolustaa Kristinuskon pyhimpiä paikkoja. Se järjesti 1100-1300 luvuilla kaikkiaan yhdeksän sotaretkeä. He aikoivat valloittaa muslimeilta pyhät valloitetut maat takaisin, sotaretkeä alettiin kutsua Ristiretkiksi.</a:t>
            </a:r>
            <a:endParaRPr lang="fi-FI" b="1" dirty="0">
              <a:latin typeface="Bell MT" panose="02020503060305020303" pitchFamily="18" charset="0"/>
            </a:endParaRPr>
          </a:p>
        </p:txBody>
      </p:sp>
    </p:spTree>
    <p:extLst>
      <p:ext uri="{BB962C8B-B14F-4D97-AF65-F5344CB8AC3E}">
        <p14:creationId xmlns:p14="http://schemas.microsoft.com/office/powerpoint/2010/main" val="386805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C9E"/>
        </a:solidFill>
        <a:effectLst/>
      </p:bgPr>
    </p:bg>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775504" y="509285"/>
            <a:ext cx="10695008" cy="5879939"/>
          </a:xfrm>
          <a:gradFill>
            <a:gsLst>
              <a:gs pos="0">
                <a:srgbClr val="FFFF81"/>
              </a:gs>
              <a:gs pos="55000">
                <a:srgbClr val="D1E3F3"/>
              </a:gs>
              <a:gs pos="92000">
                <a:srgbClr val="43CEFF">
                  <a:lumMod val="100000"/>
                  <a:alpha val="80000"/>
                </a:srgbClr>
              </a:gs>
              <a:gs pos="32000">
                <a:srgbClr val="C2F0EE"/>
              </a:gs>
            </a:gsLst>
            <a:lin ang="18000000" scaled="0"/>
          </a:gradFill>
        </p:spPr>
        <p:txBody>
          <a:bodyPr>
            <a:normAutofit/>
          </a:bodyPr>
          <a:lstStyle/>
          <a:p>
            <a:pPr algn="l"/>
            <a:r>
              <a:rPr lang="fi-FI" sz="3600" dirty="0">
                <a:latin typeface="Century Gothic" panose="020B0502020202020204" pitchFamily="34" charset="0"/>
              </a:rPr>
              <a:t>Lähteet: </a:t>
            </a:r>
          </a:p>
          <a:p>
            <a:pPr algn="l"/>
            <a:r>
              <a:rPr lang="fi-FI" sz="2800" dirty="0">
                <a:latin typeface="Century Gothic" panose="020B0502020202020204" pitchFamily="34" charset="0"/>
              </a:rPr>
              <a:t>Onedrive-eu8lk</a:t>
            </a:r>
          </a:p>
          <a:p>
            <a:pPr algn="l"/>
            <a:r>
              <a:rPr lang="fi-FI" dirty="0">
                <a:latin typeface="Century Gothic" panose="020B0502020202020204" pitchFamily="34" charset="0"/>
              </a:rPr>
              <a:t>https://www.google.fi/search?hl=fi&amp;site=imghp&amp;tbm=isch&amp;source=hp&amp;biw=1600&amp;bih=767&amp;q=%C3%A4iti+teresa&amp;oq=%C3%A4iti+teresa&amp;gs_l=img.3..0l3j0i30k1l2j0i24k1l5.1301.6436.0.6925.11.11.0.0.0.0.170.1137.6j4.10.0....0...1.1.64.img..1.10.1128.bOQcnarw_4A#imgrc=9HiLnGqbZZtx5M:</a:t>
            </a:r>
          </a:p>
          <a:p>
            <a:pPr algn="l"/>
            <a:endParaRPr lang="fi-FI" dirty="0">
              <a:latin typeface="Century Gothic" panose="020B0502020202020204" pitchFamily="34" charset="0"/>
            </a:endParaRPr>
          </a:p>
          <a:p>
            <a:pPr algn="l"/>
            <a:r>
              <a:rPr lang="fi-FI" dirty="0">
                <a:latin typeface="Century Gothic" panose="020B0502020202020204" pitchFamily="34" charset="0"/>
              </a:rPr>
              <a:t>https://www.google.fi/search?hl=fi&amp;site=imghp&amp;tbm=isch&amp;source=hp&amp;biw=1600&amp;bih=767&amp;q=%C3%A4iti+teresa&amp;oq=%C3%A4iti+teresa&amp;gs_l=img.3..0l3j0i30k1l2j0i24k1l5.1301.6436.0.6925.11.11.0.0.0.0.170.1137.6j4.10.0....0...1.1.64.img..1.10.1128.bOQcnarw_4A#hl=fi&amp;tbm=isch&amp;q=ritari+pyh%C3%A4+yrj%C3%B6</a:t>
            </a:r>
          </a:p>
        </p:txBody>
      </p:sp>
    </p:spTree>
    <p:extLst>
      <p:ext uri="{BB962C8B-B14F-4D97-AF65-F5344CB8AC3E}">
        <p14:creationId xmlns:p14="http://schemas.microsoft.com/office/powerpoint/2010/main" val="111063573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451</Words>
  <Application>Microsoft Office PowerPoint</Application>
  <PresentationFormat>Laajakuva</PresentationFormat>
  <Paragraphs>26</Paragraphs>
  <Slides>5</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5</vt:i4>
      </vt:variant>
    </vt:vector>
  </HeadingPairs>
  <TitlesOfParts>
    <vt:vector size="12" baseType="lpstr">
      <vt:lpstr>Arial</vt:lpstr>
      <vt:lpstr>Bell MT</vt:lpstr>
      <vt:lpstr>Calibri</vt:lpstr>
      <vt:lpstr>Calibri Light</vt:lpstr>
      <vt:lpstr>Century Gothic</vt:lpstr>
      <vt:lpstr>Gill Sans MT</vt:lpstr>
      <vt:lpstr>Office-teema</vt:lpstr>
      <vt:lpstr>Lännen kirkko Keskiajalla</vt:lpstr>
      <vt:lpstr>Pyhäköt</vt:lpstr>
      <vt:lpstr>Pyhimyksiä</vt:lpstr>
      <vt:lpstr>Pyhiinvaellus</vt:lpstr>
      <vt:lpstr>PowerPoint-esitys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Lännen kirkko Keskiajalla</dc:title>
  <dc:creator>Esa</dc:creator>
  <cp:lastModifiedBy>Tuupanen Esa</cp:lastModifiedBy>
  <cp:revision>15</cp:revision>
  <dcterms:modified xsi:type="dcterms:W3CDTF">2017-05-31T19:44:03Z</dcterms:modified>
</cp:coreProperties>
</file>