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4" roundtripDataSignature="AMtx7mjPXV1L/zNVRwieGObnVLFJvSAi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customschemas.google.com/relationships/presentationmetadata" Target="meta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p1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3" name="Google Shape;16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9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2" name="Google Shape;12;p9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14" name="Google Shape;14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88" name="Google Shape;88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1" name="Google Shape;9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5" name="Google Shape;95;p2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6" name="Google Shape;96;p2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7" name="Google Shape;97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0" name="Google Shape;100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3" name="Google Shape;103;p2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4" name="Google Shape;104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07" name="Google Shape;107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11" name="Google Shape;111;p2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12" name="Google Shape;112;p2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13" name="Google Shape;113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116" name="Google Shape;116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9" name="Google Shape;119;p2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20" name="Google Shape;120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8" name="Google Shape;18;p10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/>
        </p:nvSpPr>
        <p:spPr>
          <a:xfrm>
            <a:off x="346425" y="4503375"/>
            <a:ext cx="4360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fi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Forum Historia 6, Luku 23</a:t>
            </a:r>
            <a:endParaRPr b="0" i="0" sz="1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1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25" name="Google Shape;25;p11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11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27" name="Google Shape;27;p11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11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29" name="Google Shape;29;p11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30;p1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31" name="Google Shape;31;p11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2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35" name="Google Shape;35;p12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12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37" name="Google Shape;37;p12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3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41" name="Google Shape;41;p13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3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3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46" name="Google Shape;46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4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49" name="Google Shape;49;p14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0" name="Google Shape;50;p14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4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3" name="Google Shape;53;p14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5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5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59" name="Google Shape;59;p15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0" name="Google Shape;60;p15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1" name="Google Shape;61;p15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2" name="Google Shape;62;p15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5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74" name="Google Shape;74;p16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5" name="Google Shape;75;p16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7" name="Google Shape;77;p16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4" name="Google Shape;84;p1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85" name="Google Shape;85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slideLayout" Target="../slideLayouts/slideLayout10.xml"/><Relationship Id="rId3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8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23. Afrikkalainen kulttuuri ja yhteiskunta</a:t>
            </a:r>
            <a:br>
              <a:rPr lang="fi"/>
            </a:br>
            <a:br>
              <a:rPr lang="fi"/>
            </a:br>
            <a:r>
              <a:rPr lang="fi"/>
              <a:t>Tietoisku: Näkökulmia naisen asemaan Afrikassa</a:t>
            </a:r>
            <a:endParaRPr/>
          </a:p>
        </p:txBody>
      </p:sp>
      <p:sp>
        <p:nvSpPr>
          <p:cNvPr id="128" name="Google Shape;128;p1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1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"/>
              <a:t>Naisen asemaan vaikuttavia tekijöitä</a:t>
            </a:r>
            <a:endParaRPr/>
          </a:p>
        </p:txBody>
      </p:sp>
      <p:sp>
        <p:nvSpPr>
          <p:cNvPr id="135" name="Google Shape;135;p2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rPr lang="fi"/>
              <a:t>On tärkeä huomata, että mikään yksittäinen tekijä, kuten kulttuuri, uskonto, elintaso tai koulutus, ei yksinään selitä naisen asemaa missään maassa. Naisen aseman ymmärtämiseen tarvitaan </a:t>
            </a:r>
            <a:r>
              <a:rPr i="1" lang="fi"/>
              <a:t>intersektionaalista </a:t>
            </a:r>
            <a:r>
              <a:rPr lang="fi"/>
              <a:t>eli moniperustaista näkökulmaa.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rPr lang="fi"/>
              <a:t>On myös muistettava, että Afrikan maat ovat hyvin erilaisia, joten mitään yleistä naisen asemasta on vaikea sanoa. Seuraavilla dioilla esitetään joitakin näkökulmia ilmiöihin, jotka vaikuttavat naisen asemaan Afrikassa.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"/>
              <a:t>Naiset ja perinteiset afrikkalaiset yhteisöt</a:t>
            </a:r>
            <a:endParaRPr/>
          </a:p>
        </p:txBody>
      </p:sp>
      <p:sp>
        <p:nvSpPr>
          <p:cNvPr id="141" name="Google Shape;141;p3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 fontScale="92500" lnSpcReduction="20000"/>
          </a:bodyPr>
          <a:lstStyle/>
          <a:p>
            <a:pPr indent="-363727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Naisen asemaan vaikutti se, oliko yhteisö </a:t>
            </a:r>
            <a:r>
              <a:rPr b="1" lang="fi"/>
              <a:t>matrilineaarinen </a:t>
            </a:r>
            <a:r>
              <a:rPr lang="fi"/>
              <a:t>(suvut määrittyvät äidin mukaan) vai </a:t>
            </a:r>
            <a:r>
              <a:rPr b="1" lang="fi"/>
              <a:t>patrilineaarinen </a:t>
            </a:r>
            <a:r>
              <a:rPr lang="fi"/>
              <a:t>(suvut määrittyvät isän mukaan).</a:t>
            </a:r>
            <a:endParaRPr/>
          </a:p>
          <a:p>
            <a:pPr indent="-363727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Matrilineaarisissa yhteisöissä naisilla saattoi olla paljonkin valtaa. Patrilineaarisissa yhteisöissä puolestaan nainen oli ja saattaa edelleen olla joko isänsä, aviomiehensä tai lähimmän miessukulaisensa määräysvallan alla.</a:t>
            </a:r>
            <a:endParaRPr/>
          </a:p>
          <a:p>
            <a:pPr indent="-363727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Monissa yhteisöissä ikä ja </a:t>
            </a:r>
            <a:r>
              <a:rPr i="1" lang="fi"/>
              <a:t>senioriteetti </a:t>
            </a:r>
            <a:r>
              <a:rPr lang="fi"/>
              <a:t>oli sukupuolta tärkeämpi statustekijä. Esimerkiksi isosiskoa saatettiin arvostaa enemmän kuin pikkuveljeä.</a:t>
            </a:r>
            <a:endParaRPr/>
          </a:p>
          <a:p>
            <a:pPr indent="-363727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Naisen hedelmällisyyttä arvostettiin laajasti. Toisaalta lapseton nainen kohtasi usein halveksuntaa ja joutui jopa yhteisön hylkäämäksi.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"/>
              <a:t>Naiset, politiikka ja koulutus</a:t>
            </a:r>
            <a:endParaRPr/>
          </a:p>
        </p:txBody>
      </p:sp>
      <p:sp>
        <p:nvSpPr>
          <p:cNvPr id="147" name="Google Shape;147;p4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 fontScale="77500"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29032"/>
              <a:buNone/>
            </a:pPr>
            <a:r>
              <a:rPr lang="fi"/>
              <a:t>Monissa Afrikan maissa naisten osuus politiikan johtopaikoilla on kasvanut nopeasti viime vuosikymmeninä ja monissa maissa on otettu sukupuolikiintiöt käyttöön. Esimerkiksi 2019 naisministereitä oli</a:t>
            </a:r>
            <a:endParaRPr/>
          </a:p>
          <a:p>
            <a:pPr indent="-341819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Ruandassa 51,9 %</a:t>
            </a:r>
            <a:endParaRPr/>
          </a:p>
          <a:p>
            <a:pPr indent="-341819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Etelä-Afrikassa 48,6 %</a:t>
            </a:r>
            <a:endParaRPr/>
          </a:p>
          <a:p>
            <a:pPr indent="-341819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Etiopiassa 47,6 %.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29032"/>
              <a:buNone/>
            </a:pPr>
            <a:r>
              <a:rPr lang="fi"/>
              <a:t>Toisaalta Marokossa luku oli vain 5,6 % ja Nigeriassa 8 %. (lähde: un.org, haettu 2022)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29032"/>
              <a:buNone/>
            </a:pPr>
            <a:r>
              <a:rPr lang="fi"/>
              <a:t>Naisten osuuden kasvua estävät osaltaan asenteet ja osaltaan naisten miehiä alhaisempi koulutus.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ct val="129032"/>
              <a:buNone/>
            </a:pPr>
            <a:r>
              <a:rPr lang="fi"/>
              <a:t>Tyttöjen koulunkäyntiä rajoittavat varhaiset avioliitot ja raskaudet. Myös kuukautiset voivat rajoittaa koulunkäyntiä, jos koulussa ei ole puhtaita wc-tiloja tarjolla eikä tytöllä ole mahdollisuutta hankkia hygieniatarvikkeita.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"/>
              <a:t>Naiset ja köyhyys</a:t>
            </a:r>
            <a:endParaRPr/>
          </a:p>
        </p:txBody>
      </p:sp>
      <p:sp>
        <p:nvSpPr>
          <p:cNvPr id="153" name="Google Shape;153;p5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rPr lang="fi"/>
              <a:t>Maailman absoluuttisessa köyhyydessä elävistä noin 70 % on naisia.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rPr lang="fi"/>
              <a:t>Köyhyys on myös Afrikassa yksi suurimmista naisen asemaa määrittävistä tekijöistä.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rPr lang="fi"/>
              <a:t>Afrikassa naisen velvollisuuksiin katsotaan pienestä pitäen kuuluvan kodin ja perheen hoitaminen. Esimerkiksi polttopuiden ja juomaveden noutaminen ovat naisen velvollisuuksia, jolloin aikaa palkkatyölle tai koulunkäyntiin jää vähän.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</a:pPr>
            <a:r>
              <a:rPr lang="fi"/>
              <a:t>Raskaus ja synnytys voivat olla köyhyydessä eläville naisille hengenvaarallisia.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"/>
          <p:cNvSpPr txBox="1"/>
          <p:nvPr>
            <p:ph type="title"/>
          </p:nvPr>
        </p:nvSpPr>
        <p:spPr>
          <a:xfrm>
            <a:off x="628650" y="90376"/>
            <a:ext cx="7886700" cy="5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"/>
              <a:t>Naisten silpominen</a:t>
            </a:r>
            <a:endParaRPr/>
          </a:p>
        </p:txBody>
      </p:sp>
      <p:sp>
        <p:nvSpPr>
          <p:cNvPr id="159" name="Google Shape;159;p6"/>
          <p:cNvSpPr txBox="1"/>
          <p:nvPr/>
        </p:nvSpPr>
        <p:spPr>
          <a:xfrm>
            <a:off x="263575" y="647775"/>
            <a:ext cx="4744500" cy="360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92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-"/>
            </a:pPr>
            <a:r>
              <a:rPr b="0" i="0" lang="fi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Naisten sukuelinten silpomista tapahtuu lähinnä Afrikan maissa, mutta myös Lähi-idässä ja joissain Aasian maissa.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-"/>
            </a:pPr>
            <a:r>
              <a:rPr b="0" i="0" lang="fi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Perinne liittyy endogaamiseen paimentolaisheimojen valtakulttuuriin. Naisten seksuaalisuutta kontrolloimalla on haluttu varmistaa, etteivät he saa lapsia heimon ulkopuolisten kanssa.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-"/>
            </a:pPr>
            <a:r>
              <a:rPr b="0" i="0" lang="fi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Jotkut islamin koulukunnat edellyttävät naisten silpomista, koska se estää seksuaalisen nautinnon ja näin vähentää moraalittomana pidettyä seksuaalista halua.</a:t>
            </a:r>
            <a:endParaRPr b="0" i="0" sz="1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0" name="Google Shape;16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83275" y="1023475"/>
            <a:ext cx="4006226" cy="3406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"/>
              <a:t>Naisten silpominen</a:t>
            </a:r>
            <a:endParaRPr/>
          </a:p>
        </p:txBody>
      </p:sp>
      <p:sp>
        <p:nvSpPr>
          <p:cNvPr id="166" name="Google Shape;166;p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7465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Silpomisessa kaikki tai osa naisen ulkoisista sukuelimistä poistetaan.</a:t>
            </a:r>
            <a:endParaRPr/>
          </a:p>
          <a:p>
            <a:pPr indent="-3746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Operaatio aiheuttaa terveysriskejä ja estää seksuaalisen nautinnon.</a:t>
            </a:r>
            <a:endParaRPr/>
          </a:p>
          <a:p>
            <a:pPr indent="-3746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Perinnettä noudattavissa yhteisöissä operaatio on avioliiton ja yhteisöön kuulumisen edellytys. Se on myös eräänlainen siirtymäriitti tytöstä aikuiseksi naiseksi.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