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7" r:id="rId2"/>
  </p:sldMasterIdLst>
  <p:notesMasterIdLst>
    <p:notesMasterId r:id="rId16"/>
  </p:notesMasterIdLst>
  <p:handoutMasterIdLst>
    <p:handoutMasterId r:id="rId17"/>
  </p:handoutMasterIdLst>
  <p:sldIdLst>
    <p:sldId id="264" r:id="rId3"/>
    <p:sldId id="268" r:id="rId4"/>
    <p:sldId id="269" r:id="rId5"/>
    <p:sldId id="271" r:id="rId6"/>
    <p:sldId id="270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</p:sldIdLst>
  <p:sldSz cx="9144000" cy="6858000" type="screen4x3"/>
  <p:notesSz cx="6858000" cy="9144000"/>
  <p:embeddedFontLst>
    <p:embeddedFont>
      <p:font typeface="Twinkl SemiBold" charset="0"/>
      <p:bold r:id="rId18"/>
    </p:embeddedFont>
    <p:embeddedFont>
      <p:font typeface="Twinkl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Sassoon Infant Md" panose="02000603050000020003" pitchFamily="50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1B1"/>
    <a:srgbClr val="CFA87D"/>
    <a:srgbClr val="07743B"/>
    <a:srgbClr val="009541"/>
    <a:srgbClr val="242424"/>
    <a:srgbClr val="ACDDFC"/>
    <a:srgbClr val="80C1EB"/>
    <a:srgbClr val="18A0DB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218" y="4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64E88-85EA-4B10-B5C6-E0F490EC73C1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4DED0-D963-45EC-803F-4EF2C0BCD9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63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07A7-9D0F-46B4-AB52-C67654DC5015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3DE0A-A287-45B0-ADC3-54F7A95CBB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0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94022-D2B2-42D5-BEC8-48D06D78AE8A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436FA-0D64-48CC-8207-01FF4D29C4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10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538C2-D85E-4DE1-9A6B-D5C6DEE772B0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F6CE-AAB3-4556-B8A7-00BF4B2969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6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849D-4EE0-4F5A-8976-A80236F01A1E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EB267-4A6F-4F7F-A0DE-0A3D0FCCEA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10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9B8D-3AB8-49A4-8209-B73A85B5AF52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CDDA-35FC-42D5-8F38-C11CB27DD9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1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 hasCustomPrompt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text – body size 18 - minimum size 16 (only to be used if really needed)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83BC6-6CE6-4624-9D5A-58A4B00FFDD8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91727-F259-41FD-8AEF-909C89E51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48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22E9-023F-4F1C-AFC7-C3AC4908D27F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8133-E7FE-4581-A784-86321996FD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8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2D95D-8B05-48A6-9FC6-F5A803F70C09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028C0-9867-4BEA-9E99-EB29FF3724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B396-7794-4981-AE43-56695DAAD09B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AFACA-EA52-44F4-B27B-37DE71F9F6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73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3C42-484E-46DE-83BA-FD281C819201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A46DC-7A3D-43E7-A240-07C9535782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7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E69071-2926-4BE9-BB62-A47A634929EE}" type="datetimeFigureOut">
              <a:rPr lang="en-GB"/>
              <a:pPr>
                <a:defRPr/>
              </a:pPr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69484E-B5D8-44DA-8875-564608D3B9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6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Roman Facts</a:t>
            </a:r>
            <a:endParaRPr lang="en-GB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32300" y="523361"/>
            <a:ext cx="7136197" cy="3817674"/>
            <a:chOff x="1332300" y="523361"/>
            <a:chExt cx="7136197" cy="3817674"/>
          </a:xfrm>
        </p:grpSpPr>
        <p:sp>
          <p:nvSpPr>
            <p:cNvPr id="3" name="Rectangle 2"/>
            <p:cNvSpPr/>
            <p:nvPr/>
          </p:nvSpPr>
          <p:spPr>
            <a:xfrm>
              <a:off x="1332300" y="1725568"/>
              <a:ext cx="5472154" cy="96564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rgbClr val="242424"/>
                  </a:solidFill>
                </a:rPr>
                <a:t>The modern calendar, 12 months and 365 days, </a:t>
              </a:r>
              <a:endParaRPr lang="en-GB" dirty="0" smtClean="0">
                <a:solidFill>
                  <a:srgbClr val="242424"/>
                </a:solidFill>
              </a:endParaRPr>
            </a:p>
            <a:p>
              <a:r>
                <a:rPr lang="en-GB" dirty="0" smtClean="0">
                  <a:solidFill>
                    <a:srgbClr val="242424"/>
                  </a:solidFill>
                </a:rPr>
                <a:t>was </a:t>
              </a:r>
              <a:r>
                <a:rPr lang="en-GB" dirty="0">
                  <a:solidFill>
                    <a:srgbClr val="242424"/>
                  </a:solidFill>
                </a:rPr>
                <a:t>created by the Romans.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177" y="523361"/>
              <a:ext cx="2438320" cy="381767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3075" y="2824231"/>
            <a:ext cx="7195821" cy="3470052"/>
            <a:chOff x="663075" y="2824231"/>
            <a:chExt cx="7195821" cy="3470052"/>
          </a:xfrm>
        </p:grpSpPr>
        <p:grpSp>
          <p:nvGrpSpPr>
            <p:cNvPr id="9" name="Group 8"/>
            <p:cNvGrpSpPr/>
            <p:nvPr/>
          </p:nvGrpSpPr>
          <p:grpSpPr>
            <a:xfrm>
              <a:off x="1845276" y="4694589"/>
              <a:ext cx="6013620" cy="997476"/>
              <a:chOff x="1845276" y="4694589"/>
              <a:chExt cx="6013620" cy="9974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845276" y="4694589"/>
                <a:ext cx="1318054" cy="99747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015049" y="4694589"/>
                <a:ext cx="4843847" cy="99747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 smtClean="0">
                    <a:solidFill>
                      <a:srgbClr val="242424"/>
                    </a:solidFill>
                  </a:rPr>
                  <a:t>Romans believed in Gods and Goddesses who ruled over different areas of life. They built temples for them and took them offerings.</a:t>
                </a:r>
                <a:endParaRPr lang="en-GB" dirty="0">
                  <a:solidFill>
                    <a:srgbClr val="242424"/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75" y="2824231"/>
              <a:ext cx="2194251" cy="347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42988" y="950913"/>
            <a:ext cx="7129462" cy="1182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If the larger number symbol is followed by a smaller number symbol you must add the two together. You also add if the two symbols are the same.</a:t>
            </a: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163763"/>
            <a:ext cx="26892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042988" y="2292350"/>
            <a:ext cx="2481262" cy="25622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For example: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 = 10 + 1 = 11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VIII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 = 5 + 3 = 8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XIX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 = 10 + 9 = 19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10275" y="2292350"/>
            <a:ext cx="2162175" cy="3095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6325" y="3084513"/>
            <a:ext cx="576263" cy="574675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MC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6325" y="3783013"/>
            <a:ext cx="576263" cy="576262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DC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56325" y="4479925"/>
            <a:ext cx="576263" cy="576263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LV</a:t>
            </a: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6129338" y="2289175"/>
            <a:ext cx="192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What are these numbers?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75463" y="3071813"/>
            <a:ext cx="1081087" cy="576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1100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75463" y="3783013"/>
            <a:ext cx="1081087" cy="576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600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75463" y="4479925"/>
            <a:ext cx="1081087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55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-1908175" y="2170113"/>
          <a:ext cx="1752600" cy="268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Number List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Sassoon Infant Rg" panose="02000503030000020003" pitchFamily="50" charset="0"/>
                        <a:ea typeface="Sassoon Infant Rg" panose="02000503030000020003" pitchFamily="50" charset="0"/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233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0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42988" y="950913"/>
            <a:ext cx="7129462" cy="1182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If a smaller number symbol is followed by a larger number symbol you must subtract the small number from the large one.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2988" y="2292350"/>
            <a:ext cx="2881312" cy="25622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For example: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9 = 10 – 1 =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IX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40 = 50 – 10 =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XL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CD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 (500 – 100 = 400)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10275" y="2292350"/>
            <a:ext cx="2162175" cy="3095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6325" y="3084513"/>
            <a:ext cx="576263" cy="574675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IV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6325" y="3783013"/>
            <a:ext cx="576263" cy="576262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56325" y="4479925"/>
            <a:ext cx="576263" cy="576263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XL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6129338" y="2289175"/>
            <a:ext cx="192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What are these numbers?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73875" y="3065463"/>
            <a:ext cx="1081088" cy="576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75463" y="3783013"/>
            <a:ext cx="1081087" cy="576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90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75463" y="4479925"/>
            <a:ext cx="1081087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40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-1908175" y="2170113"/>
          <a:ext cx="1752600" cy="2682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Number List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Sassoon Infant Rg" panose="02000503030000020003" pitchFamily="50" charset="0"/>
                        <a:ea typeface="Sassoon Infant Rg" panose="02000503030000020003" pitchFamily="50" charset="0"/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2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989138"/>
            <a:ext cx="1570038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42988" y="950913"/>
            <a:ext cx="7129462" cy="965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72626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Don't forget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: Sometimes numbers are formed by addition but other numbers are formed by subtraction.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48263" y="2060575"/>
            <a:ext cx="3024187" cy="38163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5316538" y="2073275"/>
            <a:ext cx="2687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Can you make these numbers?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-1981200" y="2427288"/>
          <a:ext cx="1754188" cy="268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6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Number List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Sassoon Infant Rg" panose="02000503030000020003" pitchFamily="50" charset="0"/>
                        <a:ea typeface="Sassoon Infant Rg" panose="02000503030000020003" pitchFamily="50" charset="0"/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833563"/>
            <a:ext cx="32067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24650" y="2809875"/>
            <a:ext cx="971550" cy="44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LXXXVI</a:t>
            </a:r>
          </a:p>
        </p:txBody>
      </p:sp>
      <p:sp>
        <p:nvSpPr>
          <p:cNvPr id="5" name="1"/>
          <p:cNvSpPr/>
          <p:nvPr/>
        </p:nvSpPr>
        <p:spPr>
          <a:xfrm>
            <a:off x="5622925" y="2795588"/>
            <a:ext cx="976313" cy="477837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86</a:t>
            </a:r>
          </a:p>
        </p:txBody>
      </p:sp>
      <p:sp>
        <p:nvSpPr>
          <p:cNvPr id="16" name="2"/>
          <p:cNvSpPr/>
          <p:nvPr/>
        </p:nvSpPr>
        <p:spPr>
          <a:xfrm>
            <a:off x="5622925" y="3375025"/>
            <a:ext cx="976313" cy="477838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49</a:t>
            </a:r>
          </a:p>
        </p:txBody>
      </p:sp>
      <p:sp>
        <p:nvSpPr>
          <p:cNvPr id="17" name="3"/>
          <p:cNvSpPr/>
          <p:nvPr/>
        </p:nvSpPr>
        <p:spPr>
          <a:xfrm>
            <a:off x="5622925" y="3952875"/>
            <a:ext cx="976313" cy="477838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120</a:t>
            </a:r>
          </a:p>
        </p:txBody>
      </p:sp>
      <p:sp>
        <p:nvSpPr>
          <p:cNvPr id="18" name="4"/>
          <p:cNvSpPr/>
          <p:nvPr/>
        </p:nvSpPr>
        <p:spPr>
          <a:xfrm>
            <a:off x="5622925" y="4530725"/>
            <a:ext cx="976313" cy="477838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1900</a:t>
            </a:r>
          </a:p>
        </p:txBody>
      </p:sp>
      <p:sp>
        <p:nvSpPr>
          <p:cNvPr id="22" name="5"/>
          <p:cNvSpPr/>
          <p:nvPr/>
        </p:nvSpPr>
        <p:spPr>
          <a:xfrm>
            <a:off x="5622925" y="5111750"/>
            <a:ext cx="976313" cy="477838"/>
          </a:xfrm>
          <a:prstGeom prst="rect">
            <a:avLst/>
          </a:prstGeom>
          <a:solidFill>
            <a:srgbClr val="B7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2000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24650" y="3411538"/>
            <a:ext cx="971550" cy="44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XLIX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24650" y="3952875"/>
            <a:ext cx="971550" cy="44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CXX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24650" y="4548188"/>
            <a:ext cx="971550" cy="44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MCM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24650" y="5111750"/>
            <a:ext cx="971550" cy="44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MM</a:t>
            </a:r>
          </a:p>
        </p:txBody>
      </p:sp>
      <p:pic>
        <p:nvPicPr>
          <p:cNvPr id="1028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042988" y="950913"/>
            <a:ext cx="7129462" cy="965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72626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Now you are a Roman numeral converter, try this task!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48263" y="2060575"/>
            <a:ext cx="3024187" cy="3600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5316538" y="2152650"/>
            <a:ext cx="26876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Write the following numbers: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Your age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Your birthday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Today’s date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Christmas this year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New year's day next year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-1981200" y="2427288"/>
          <a:ext cx="1754188" cy="268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6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Sassoon Infant Rg" panose="02000503030000020003" pitchFamily="50" charset="0"/>
                          <a:ea typeface="Sassoon Infant Rg" panose="02000503030000020003" pitchFamily="50" charset="0"/>
                        </a:rPr>
                        <a:t>Number List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Sassoon Infant Rg" panose="02000503030000020003" pitchFamily="50" charset="0"/>
                        <a:ea typeface="Sassoon Infant Rg" panose="02000503030000020003" pitchFamily="50" charset="0"/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6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80" marR="91480" marT="45692" marB="456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63700"/>
            <a:ext cx="23050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Roman Facts</a:t>
            </a:r>
            <a:endParaRPr lang="en-GB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16693" y="3534032"/>
            <a:ext cx="7770380" cy="2646133"/>
            <a:chOff x="716693" y="3534032"/>
            <a:chExt cx="7770380" cy="2646133"/>
          </a:xfrm>
        </p:grpSpPr>
        <p:grpSp>
          <p:nvGrpSpPr>
            <p:cNvPr id="15" name="Group 14"/>
            <p:cNvGrpSpPr/>
            <p:nvPr/>
          </p:nvGrpSpPr>
          <p:grpSpPr>
            <a:xfrm>
              <a:off x="6071286" y="3877768"/>
              <a:ext cx="2415787" cy="2084926"/>
              <a:chOff x="6071286" y="3877768"/>
              <a:chExt cx="2415787" cy="208492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648023" y="3877768"/>
                <a:ext cx="1839050" cy="208492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 smtClean="0">
                    <a:solidFill>
                      <a:srgbClr val="242424"/>
                    </a:solidFill>
                  </a:rPr>
                  <a:t>The Romans were amazing architects and engineers. They built roads and walls.</a:t>
                </a:r>
                <a:endParaRPr lang="en-GB" dirty="0">
                  <a:solidFill>
                    <a:srgbClr val="242424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071286" y="3877768"/>
                <a:ext cx="576737" cy="208492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93" y="3534032"/>
              <a:ext cx="5729396" cy="264613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16693" y="1473201"/>
            <a:ext cx="7770380" cy="1521552"/>
            <a:chOff x="716693" y="1473201"/>
            <a:chExt cx="7770380" cy="1521552"/>
          </a:xfrm>
        </p:grpSpPr>
        <p:sp>
          <p:nvSpPr>
            <p:cNvPr id="3" name="Rectangle 2"/>
            <p:cNvSpPr/>
            <p:nvPr/>
          </p:nvSpPr>
          <p:spPr>
            <a:xfrm>
              <a:off x="716693" y="1676713"/>
              <a:ext cx="5000366" cy="97069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rgbClr val="242424"/>
                  </a:solidFill>
                </a:rPr>
                <a:t>Rome was founded in 753BC and quickly became a rich and powerful city.</a:t>
              </a:r>
              <a:endParaRPr lang="en-GB" dirty="0">
                <a:solidFill>
                  <a:srgbClr val="242424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567" y="1473201"/>
              <a:ext cx="3082506" cy="15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1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Roman Facts</a:t>
            </a:r>
            <a:endParaRPr lang="en-GB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803988" y="3171567"/>
            <a:ext cx="7377787" cy="2963180"/>
            <a:chOff x="803988" y="3171567"/>
            <a:chExt cx="7377787" cy="2963180"/>
          </a:xfrm>
        </p:grpSpPr>
        <p:grpSp>
          <p:nvGrpSpPr>
            <p:cNvPr id="8" name="Group 7"/>
            <p:cNvGrpSpPr/>
            <p:nvPr/>
          </p:nvGrpSpPr>
          <p:grpSpPr>
            <a:xfrm>
              <a:off x="4590078" y="4934465"/>
              <a:ext cx="3591697" cy="1069856"/>
              <a:chOff x="4366054" y="4934465"/>
              <a:chExt cx="3591697" cy="106985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66054" y="4934465"/>
                <a:ext cx="568411" cy="1069856"/>
              </a:xfrm>
              <a:prstGeom prst="rect">
                <a:avLst/>
              </a:prstGeom>
              <a:solidFill>
                <a:srgbClr val="C9E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73180" y="4934465"/>
                <a:ext cx="3184571" cy="106985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 smtClean="0">
                    <a:solidFill>
                      <a:srgbClr val="242424"/>
                    </a:solidFill>
                  </a:rPr>
                  <a:t>Instead of toilet paper, the Romans used a wet sponge on the end of a stick.</a:t>
                </a:r>
                <a:endParaRPr lang="en-GB" dirty="0">
                  <a:solidFill>
                    <a:srgbClr val="242424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803988" y="3171567"/>
              <a:ext cx="3987271" cy="2963180"/>
              <a:chOff x="579964" y="3171567"/>
              <a:chExt cx="3987271" cy="296318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08454" y="3171568"/>
                <a:ext cx="3858781" cy="2963179"/>
              </a:xfrm>
              <a:prstGeom prst="rect">
                <a:avLst/>
              </a:prstGeom>
              <a:solidFill>
                <a:srgbClr val="CFA8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964" y="3171567"/>
                <a:ext cx="3987271" cy="2963179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932478" y="1173492"/>
            <a:ext cx="7249297" cy="2636851"/>
            <a:chOff x="932478" y="1173492"/>
            <a:chExt cx="7249297" cy="2636851"/>
          </a:xfrm>
        </p:grpSpPr>
        <p:grpSp>
          <p:nvGrpSpPr>
            <p:cNvPr id="16" name="Group 15"/>
            <p:cNvGrpSpPr/>
            <p:nvPr/>
          </p:nvGrpSpPr>
          <p:grpSpPr>
            <a:xfrm>
              <a:off x="932478" y="1715532"/>
              <a:ext cx="6021859" cy="970690"/>
              <a:chOff x="744879" y="1715532"/>
              <a:chExt cx="5985434" cy="97069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161902" y="1715532"/>
                <a:ext cx="568411" cy="970690"/>
              </a:xfrm>
              <a:prstGeom prst="rect">
                <a:avLst/>
              </a:prstGeom>
              <a:solidFill>
                <a:srgbClr val="C9E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44879" y="1715532"/>
                <a:ext cx="5458214" cy="97069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 smtClean="0">
                    <a:solidFill>
                      <a:srgbClr val="242424"/>
                    </a:solidFill>
                  </a:rPr>
                  <a:t>Urine was collected from the bathhouses to be used for laundry and medicine.</a:t>
                </a:r>
                <a:endParaRPr lang="en-GB" dirty="0">
                  <a:solidFill>
                    <a:srgbClr val="242424"/>
                  </a:solidFill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141" y="1173492"/>
              <a:ext cx="3098634" cy="2636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1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Roman Facts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02" y="3383097"/>
            <a:ext cx="4301066" cy="2362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7802" y="1812836"/>
            <a:ext cx="7018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424"/>
                </a:solidFill>
              </a:rPr>
              <a:t>Education was very important and all children were taught to read and write. Children were taught through fear of being beaten if they got something wrong.</a:t>
            </a:r>
          </a:p>
        </p:txBody>
      </p:sp>
    </p:spTree>
    <p:extLst>
      <p:ext uri="{BB962C8B-B14F-4D97-AF65-F5344CB8AC3E}">
        <p14:creationId xmlns:p14="http://schemas.microsoft.com/office/powerpoint/2010/main" val="25873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Roman Facts</a:t>
            </a:r>
            <a:endParaRPr lang="en-GB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82134" y="3013219"/>
            <a:ext cx="7199642" cy="3234267"/>
            <a:chOff x="982134" y="3013219"/>
            <a:chExt cx="7199642" cy="3234267"/>
          </a:xfrm>
        </p:grpSpPr>
        <p:sp>
          <p:nvSpPr>
            <p:cNvPr id="9" name="Rectangle 8"/>
            <p:cNvSpPr/>
            <p:nvPr/>
          </p:nvSpPr>
          <p:spPr>
            <a:xfrm>
              <a:off x="982134" y="4630352"/>
              <a:ext cx="5802642" cy="8396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rgbClr val="242424"/>
                  </a:solidFill>
                </a:rPr>
                <a:t>Gladiators would fight each other as well as wild animals, </a:t>
              </a:r>
              <a:r>
                <a:rPr lang="en-GB" smtClean="0">
                  <a:solidFill>
                    <a:srgbClr val="242424"/>
                  </a:solidFill>
                </a:rPr>
                <a:t>such as lions </a:t>
              </a:r>
              <a:r>
                <a:rPr lang="en-GB" dirty="0" smtClean="0">
                  <a:solidFill>
                    <a:srgbClr val="242424"/>
                  </a:solidFill>
                </a:rPr>
                <a:t>and bears.</a:t>
              </a:r>
              <a:endParaRPr lang="en-GB" dirty="0">
                <a:solidFill>
                  <a:srgbClr val="242424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957" y="3013219"/>
              <a:ext cx="2260819" cy="323426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9733" y="1622900"/>
            <a:ext cx="7352043" cy="1556334"/>
            <a:chOff x="829733" y="1622900"/>
            <a:chExt cx="7352043" cy="1556334"/>
          </a:xfrm>
        </p:grpSpPr>
        <p:grpSp>
          <p:nvGrpSpPr>
            <p:cNvPr id="13" name="Group 12"/>
            <p:cNvGrpSpPr/>
            <p:nvPr/>
          </p:nvGrpSpPr>
          <p:grpSpPr>
            <a:xfrm>
              <a:off x="3657600" y="1757864"/>
              <a:ext cx="4524176" cy="1078469"/>
              <a:chOff x="3657600" y="1757864"/>
              <a:chExt cx="4524176" cy="107846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657600" y="1757864"/>
                <a:ext cx="601133" cy="1078469"/>
              </a:xfrm>
              <a:prstGeom prst="rect">
                <a:avLst/>
              </a:prstGeom>
              <a:solidFill>
                <a:srgbClr val="C9E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4123266" y="1757864"/>
                <a:ext cx="4058510" cy="10784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 smtClean="0">
                    <a:solidFill>
                      <a:srgbClr val="242424"/>
                    </a:solidFill>
                  </a:rPr>
                  <a:t>Gladiators were both professional and amateur fighters. They fought to entertain Roman citizens.</a:t>
                </a:r>
                <a:endParaRPr lang="en-GB" dirty="0">
                  <a:solidFill>
                    <a:srgbClr val="242424"/>
                  </a:solidFill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733" y="1622900"/>
              <a:ext cx="3152971" cy="1556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1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6689725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2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10"/>
          <p:cNvGrpSpPr>
            <a:grpSpLocks/>
          </p:cNvGrpSpPr>
          <p:nvPr/>
        </p:nvGrpSpPr>
        <p:grpSpPr bwMode="auto">
          <a:xfrm>
            <a:off x="3203575" y="1982788"/>
            <a:ext cx="3095625" cy="4265612"/>
            <a:chOff x="3600060" y="1982128"/>
            <a:chExt cx="3094841" cy="4266664"/>
          </a:xfrm>
        </p:grpSpPr>
        <p:pic>
          <p:nvPicPr>
            <p:cNvPr id="512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173" y="1982128"/>
              <a:ext cx="2086728" cy="426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60" y="2252134"/>
              <a:ext cx="1260170" cy="386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900113" y="836613"/>
            <a:ext cx="7370762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B72626"/>
                </a:solidFill>
                <a:effectLst/>
                <a:uLnTx/>
                <a:uFillTx/>
                <a:latin typeface="Sassoon Infant Md" panose="02000603050000020003" pitchFamily="50" charset="0"/>
                <a:ea typeface="+mn-ea"/>
                <a:cs typeface="+mn-cs"/>
              </a:rPr>
              <a:t>Roman Numerals</a:t>
            </a:r>
          </a:p>
        </p:txBody>
      </p:sp>
    </p:spTree>
    <p:extLst>
      <p:ext uri="{BB962C8B-B14F-4D97-AF65-F5344CB8AC3E}">
        <p14:creationId xmlns:p14="http://schemas.microsoft.com/office/powerpoint/2010/main" val="42252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24300" y="1196975"/>
            <a:ext cx="4176713" cy="39608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Isosceles Triangle 3"/>
          <p:cNvSpPr/>
          <p:nvPr/>
        </p:nvSpPr>
        <p:spPr>
          <a:xfrm rot="14716504">
            <a:off x="2981325" y="1751013"/>
            <a:ext cx="790575" cy="15049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216400" y="1438275"/>
            <a:ext cx="359092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Roman numerals have survived for thousands of years and are still used today.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ssoon Infant Rg" pitchFamily="50" charset="0"/>
              <a:ea typeface="Sassoon Infant Rg" pitchFamily="50" charset="0"/>
              <a:cs typeface="Sassoon Infant Rg" pitchFamily="50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itchFamily="50" charset="0"/>
                <a:ea typeface="Sassoon Infant Rg" pitchFamily="50" charset="0"/>
                <a:cs typeface="Sassoon Infant Rg" pitchFamily="50" charset="0"/>
              </a:rPr>
              <a:t>Roman numerals can be found on clocks, watches, sun dials, film dates, book chapters and numbering, as bullet points and as the titles of Kings, Queens or Popes. </a:t>
            </a: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9"/>
          <a:stretch>
            <a:fillRect/>
          </a:stretch>
        </p:blipFill>
        <p:spPr bwMode="auto">
          <a:xfrm>
            <a:off x="954088" y="1927225"/>
            <a:ext cx="3116262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7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167063" y="2708275"/>
            <a:ext cx="2809875" cy="3097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The letters used are: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 panose="02000503030000020003" pitchFamily="50" charset="0"/>
              <a:ea typeface="Sassoon Infant Rg" panose="02000503030000020003" pitchFamily="50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8175" y="981075"/>
            <a:ext cx="5327650" cy="15843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rPr>
              <a:t>Roman Numerals use 7 different letters to indicate numbers. 0s (zeros) are not used. Bigger numbers are made by combining the letters in different ways.</a:t>
            </a:r>
          </a:p>
        </p:txBody>
      </p:sp>
      <p:pic>
        <p:nvPicPr>
          <p:cNvPr id="71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126047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575"/>
            <a:ext cx="1801812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695700" y="3284538"/>
          <a:ext cx="1752600" cy="2347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41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7" marR="91397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200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949950"/>
            <a:ext cx="582612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1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522</Words>
  <Application>Microsoft Office PowerPoint</Application>
  <PresentationFormat>On-screen Show (4:3)</PresentationFormat>
  <Paragraphs>165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Twinkl SemiBold</vt:lpstr>
      <vt:lpstr>Arial</vt:lpstr>
      <vt:lpstr>Twinkl</vt:lpstr>
      <vt:lpstr>Calibri</vt:lpstr>
      <vt:lpstr>Sassoon Infant Rg</vt:lpstr>
      <vt:lpstr>Sassoon Infant Md</vt:lpstr>
      <vt:lpstr>Office Theme</vt:lpstr>
      <vt:lpstr>1_Office Theme</vt:lpstr>
      <vt:lpstr>Roman Facts</vt:lpstr>
      <vt:lpstr>Roman Facts</vt:lpstr>
      <vt:lpstr>Roman Facts</vt:lpstr>
      <vt:lpstr>Roman Facts</vt:lpstr>
      <vt:lpstr>Roman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Pilgram, Jeffrey</cp:lastModifiedBy>
  <cp:revision>125</cp:revision>
  <dcterms:created xsi:type="dcterms:W3CDTF">2014-10-01T16:09:27Z</dcterms:created>
  <dcterms:modified xsi:type="dcterms:W3CDTF">2020-05-06T13:30:06Z</dcterms:modified>
</cp:coreProperties>
</file>