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80" r:id="rId3"/>
    <p:sldId id="257" r:id="rId4"/>
    <p:sldId id="258" r:id="rId5"/>
    <p:sldId id="271" r:id="rId6"/>
    <p:sldId id="259" r:id="rId7"/>
    <p:sldId id="260" r:id="rId8"/>
    <p:sldId id="261" r:id="rId9"/>
    <p:sldId id="279" r:id="rId10"/>
    <p:sldId id="267" r:id="rId11"/>
    <p:sldId id="268" r:id="rId12"/>
    <p:sldId id="272" r:id="rId13"/>
    <p:sldId id="277" r:id="rId14"/>
    <p:sldId id="278" r:id="rId15"/>
    <p:sldId id="276" r:id="rId16"/>
    <p:sldId id="275" r:id="rId17"/>
  </p:sldIdLst>
  <p:sldSz cx="9144000" cy="5143500" type="screen16x9"/>
  <p:notesSz cx="6858000" cy="9144000"/>
  <p:embeddedFontLst>
    <p:embeddedFont>
      <p:font typeface="Lato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5" autoAdjust="0"/>
    <p:restoredTop sz="94660"/>
  </p:normalViewPr>
  <p:slideViewPr>
    <p:cSldViewPr>
      <p:cViewPr>
        <p:scale>
          <a:sx n="102" d="100"/>
          <a:sy n="102" d="100"/>
        </p:scale>
        <p:origin x="-96" y="-6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226052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4433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8933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2539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4533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3153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2145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1383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7229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3025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4843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2145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9204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5983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96362" y="3266930"/>
            <a:ext cx="2951400" cy="701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91377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hyperlink" Target="http://www.dailymail.co.uk/news/article-1354515/Teacher-sacked-posting-picture-holding-glass-wine-mug-beer-Facebook.html" TargetMode="External"/><Relationship Id="rId7" Type="http://schemas.openxmlformats.org/officeDocument/2006/relationships/hyperlink" Target="http://www.nbcnews.com/id/29901380/ns/technology_and_science-tech_and_gadgets/t/getting-skinny-twitters-cisco-fatty/#.U867EVZTYy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.sfgate.com/stew/2014/05/20/tweeting-official-quits-tells-pleasant-hill-what-she-really-thinks/" TargetMode="External"/><Relationship Id="rId5" Type="http://schemas.openxmlformats.org/officeDocument/2006/relationships/hyperlink" Target="http://news.bbc.co.uk/2/hi/uk_news/england/essex/7914415.stm" TargetMode="External"/><Relationship Id="rId4" Type="http://schemas.openxmlformats.org/officeDocument/2006/relationships/hyperlink" Target="http://www.radionova.fi/uutiset/ajankohtaista/mies-sai-potkut-selfien-rasististen-kommenttien-vuoksi-3-vuotiasta-poikaa-kutsuttiin-orjaksi-10229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ranus.fi/tyonhaku/apua-uran-eri-vaiheisiin/oman-verkoston-rakentaminen-ja-hyodyntaminen-tyonhaussa/" TargetMode="External"/><Relationship Id="rId3" Type="http://schemas.openxmlformats.org/officeDocument/2006/relationships/hyperlink" Target="http://www.uranus.fi/tyonhaku/tyonhaku/tyonhakukampanja-netissa-tehokas-tapa-etsia-toita/" TargetMode="External"/><Relationship Id="rId7" Type="http://schemas.openxmlformats.org/officeDocument/2006/relationships/hyperlink" Target="http://uratehdas.fi/blogin-kaikki/113-vieraileva-kirjoittaja/365-persoona-ja-osaaminen-esiin-henkilobrandia-rakentamassa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omeco.fi/blogi/blogi-tekee-asiantuntijan-osaamisen-nakyvaksi/" TargetMode="External"/><Relationship Id="rId5" Type="http://schemas.openxmlformats.org/officeDocument/2006/relationships/hyperlink" Target="http://www.uranus.fi/tyonhaku/tyonhaku/some-tyonhaussa/tyonhakija-nain-loistat-sosiaalisessa-mediassa/" TargetMode="External"/><Relationship Id="rId4" Type="http://schemas.openxmlformats.org/officeDocument/2006/relationships/hyperlink" Target="http://www.uranus.fi/tyonhaku/tyonhaku/twitter-aktiivisuudella-toihin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unkoululoppuu.fi/koulu-loppuu-kiertu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ottopekkaleskinen/" TargetMode="External"/><Relationship Id="rId2" Type="http://schemas.openxmlformats.org/officeDocument/2006/relationships/hyperlink" Target="http://aarni.alasaarela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yoelama.duunitori.fi/rekrytointitutkimus-2015-some-rekrytoinnissa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edin.com/" TargetMode="External"/><Relationship Id="rId2" Type="http://schemas.openxmlformats.org/officeDocument/2006/relationships/hyperlink" Target="http://www.twitte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cebook.com/" TargetMode="External"/><Relationship Id="rId5" Type="http://schemas.openxmlformats.org/officeDocument/2006/relationships/hyperlink" Target="https://www.periscope.tv/" TargetMode="External"/><Relationship Id="rId4" Type="http://schemas.openxmlformats.org/officeDocument/2006/relationships/hyperlink" Target="http://www.instagram.com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atuolkinuora.wordpress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V-h2iSOZ7g" TargetMode="External"/><Relationship Id="rId5" Type="http://schemas.openxmlformats.org/officeDocument/2006/relationships/hyperlink" Target="http://www.unnaakaslompolo.com/" TargetMode="External"/><Relationship Id="rId4" Type="http://schemas.openxmlformats.org/officeDocument/2006/relationships/hyperlink" Target="http://www.anniinamakkonen.fi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Sosiaalinen media &amp; työnhaku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3096362" y="3266930"/>
            <a:ext cx="2951400" cy="701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8.3.2017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-499075" y="-80200"/>
            <a:ext cx="5685900" cy="196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sz="52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Somesta voi olla haittaa...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311700" y="1125750"/>
            <a:ext cx="56862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Epäedustavat kuvat</a:t>
            </a:r>
          </a:p>
          <a:p>
            <a:pPr lvl="0">
              <a:spcBef>
                <a:spcPts val="0"/>
              </a:spcBef>
              <a:buNone/>
            </a:pPr>
            <a:r>
              <a:rPr lang="en" u="sng" dirty="0">
                <a:solidFill>
                  <a:schemeClr val="hlink"/>
                </a:solidFill>
                <a:hlinkClick r:id="rId4"/>
              </a:rPr>
              <a:t>Rasistiset, seksistiset tai muuten loukkaavat kommentit</a:t>
            </a:r>
          </a:p>
          <a:p>
            <a:pPr lvl="0">
              <a:spcBef>
                <a:spcPts val="0"/>
              </a:spcBef>
              <a:buNone/>
            </a:pPr>
            <a:r>
              <a:rPr lang="en" u="sng" dirty="0">
                <a:solidFill>
                  <a:schemeClr val="hlink"/>
                </a:solidFill>
                <a:hlinkClick r:id="rId5"/>
              </a:rPr>
              <a:t>Työoloista valittaminen</a:t>
            </a:r>
          </a:p>
          <a:p>
            <a:pPr lvl="0">
              <a:spcBef>
                <a:spcPts val="0"/>
              </a:spcBef>
              <a:buNone/>
            </a:pPr>
            <a:r>
              <a:rPr lang="en" u="sng" dirty="0">
                <a:solidFill>
                  <a:schemeClr val="hlink"/>
                </a:solidFill>
                <a:hlinkClick r:id="rId6"/>
              </a:rPr>
              <a:t>Päivittäminen työaikana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Työnhaun julkistaminen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Plagiointi</a:t>
            </a:r>
          </a:p>
          <a:p>
            <a:pPr lvl="0">
              <a:spcBef>
                <a:spcPts val="0"/>
              </a:spcBef>
              <a:buNone/>
            </a:pPr>
            <a:r>
              <a:rPr lang="en" u="sng" dirty="0">
                <a:solidFill>
                  <a:schemeClr val="hlink"/>
                </a:solidFill>
                <a:hlinkClick r:id="rId7"/>
              </a:rPr>
              <a:t>Asiakkaiden haukkuminen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32" name="Shape 132" descr="140725_ho_socialmediablunders_2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33475" y="1017437"/>
            <a:ext cx="3957049" cy="390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11700" y="249550"/>
            <a:ext cx="8520600" cy="469846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fi-FI" sz="2400" dirty="0">
                <a:solidFill>
                  <a:schemeClr val="bg1"/>
                </a:solidFill>
              </a:rPr>
              <a:t>"Oikeat </a:t>
            </a:r>
            <a:r>
              <a:rPr lang="fi-FI" sz="2400" dirty="0" err="1">
                <a:solidFill>
                  <a:schemeClr val="bg1"/>
                </a:solidFill>
              </a:rPr>
              <a:t>häsät</a:t>
            </a:r>
            <a:r>
              <a:rPr lang="fi-FI" sz="2400" dirty="0">
                <a:solidFill>
                  <a:schemeClr val="bg1"/>
                </a:solidFill>
              </a:rPr>
              <a:t>. Mm. #</a:t>
            </a:r>
            <a:r>
              <a:rPr lang="fi-FI" sz="2400" dirty="0" err="1">
                <a:solidFill>
                  <a:schemeClr val="bg1"/>
                </a:solidFill>
              </a:rPr>
              <a:t>rekry</a:t>
            </a:r>
            <a:r>
              <a:rPr lang="fi-FI" sz="2400" dirty="0">
                <a:solidFill>
                  <a:schemeClr val="bg1"/>
                </a:solidFill>
              </a:rPr>
              <a:t>."</a:t>
            </a:r>
          </a:p>
          <a:p>
            <a:pPr algn="ctr"/>
            <a:r>
              <a:rPr lang="fi-FI" sz="2400" dirty="0">
                <a:solidFill>
                  <a:schemeClr val="bg1"/>
                </a:solidFill>
              </a:rPr>
              <a:t>"Fiksu käytös. Kerro rehellisesti mitä osaat. Ole mukava."</a:t>
            </a:r>
          </a:p>
          <a:p>
            <a:pPr algn="ctr"/>
            <a:r>
              <a:rPr lang="fi-FI" dirty="0">
                <a:solidFill>
                  <a:schemeClr val="bg1"/>
                </a:solidFill>
              </a:rPr>
              <a:t>@</a:t>
            </a:r>
            <a:r>
              <a:rPr lang="fi-FI" dirty="0" err="1">
                <a:solidFill>
                  <a:schemeClr val="bg1"/>
                </a:solidFill>
              </a:rPr>
              <a:t>Malkadanger</a:t>
            </a:r>
            <a:r>
              <a:rPr lang="fi-FI" dirty="0">
                <a:solidFill>
                  <a:schemeClr val="bg1"/>
                </a:solidFill>
              </a:rPr>
              <a:t>, </a:t>
            </a:r>
            <a:r>
              <a:rPr lang="fi-FI" dirty="0" smtClean="0">
                <a:solidFill>
                  <a:schemeClr val="bg1"/>
                </a:solidFill>
              </a:rPr>
              <a:t>Twitter</a:t>
            </a:r>
          </a:p>
          <a:p>
            <a:pPr algn="ctr"/>
            <a:r>
              <a:rPr lang="fi-FI" sz="2400" dirty="0" smtClean="0">
                <a:solidFill>
                  <a:schemeClr val="bg1"/>
                </a:solidFill>
              </a:rPr>
              <a:t>"</a:t>
            </a:r>
            <a:r>
              <a:rPr lang="fi-FI" sz="2400" dirty="0">
                <a:solidFill>
                  <a:schemeClr val="bg1"/>
                </a:solidFill>
              </a:rPr>
              <a:t>Jos hakee töitä joltain erityisalalta, sen asioiden seuraaminen ja kommentointi auttaa vakuuttamaan pätevyydestä."</a:t>
            </a:r>
          </a:p>
          <a:p>
            <a:pPr algn="ctr"/>
            <a:r>
              <a:rPr lang="fi-FI" sz="2400" dirty="0">
                <a:solidFill>
                  <a:schemeClr val="bg1"/>
                </a:solidFill>
              </a:rPr>
              <a:t>"Monet rekrytoijat pitävät </a:t>
            </a:r>
            <a:r>
              <a:rPr lang="fi-FI" sz="2400" dirty="0" err="1">
                <a:solidFill>
                  <a:schemeClr val="bg1"/>
                </a:solidFill>
              </a:rPr>
              <a:t>LinkedInin</a:t>
            </a:r>
            <a:r>
              <a:rPr lang="fi-FI" sz="2400" dirty="0">
                <a:solidFill>
                  <a:schemeClr val="bg1"/>
                </a:solidFill>
              </a:rPr>
              <a:t> työprofiilia jo tärkeämpänä kuin CV:tä – se kannattaa pitää ajan tasalla ja huoliteltuna."</a:t>
            </a:r>
          </a:p>
          <a:p>
            <a:pPr algn="ctr"/>
            <a:r>
              <a:rPr lang="fi-FI" dirty="0">
                <a:solidFill>
                  <a:schemeClr val="bg1"/>
                </a:solidFill>
              </a:rPr>
              <a:t>@</a:t>
            </a:r>
            <a:r>
              <a:rPr lang="fi-FI" dirty="0" err="1">
                <a:solidFill>
                  <a:schemeClr val="bg1"/>
                </a:solidFill>
              </a:rPr>
              <a:t>teroyks</a:t>
            </a:r>
            <a:r>
              <a:rPr lang="fi-FI" dirty="0">
                <a:solidFill>
                  <a:schemeClr val="bg1"/>
                </a:solidFill>
              </a:rPr>
              <a:t>, Twitter</a:t>
            </a:r>
          </a:p>
          <a:p>
            <a:pPr algn="ctr"/>
            <a:endParaRPr lang="fi-FI" dirty="0"/>
          </a:p>
          <a:p>
            <a:pPr lvl="0" algn="ctr" rtl="0">
              <a:spcBef>
                <a:spcPts val="0"/>
              </a:spcBef>
              <a:buNone/>
            </a:pPr>
            <a:endParaRPr sz="3600" dirty="0">
              <a:solidFill>
                <a:schemeClr val="lt1"/>
              </a:solidFill>
              <a:highlight>
                <a:srgbClr val="E06666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3179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50535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LinkedIn</a:t>
            </a: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 l="3763" t="25643" r="49431" b="9205"/>
          <a:stretch/>
        </p:blipFill>
        <p:spPr>
          <a:xfrm>
            <a:off x="4572000" y="123478"/>
            <a:ext cx="4464496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kstiruutu 1"/>
          <p:cNvSpPr txBox="1"/>
          <p:nvPr/>
        </p:nvSpPr>
        <p:spPr>
          <a:xfrm>
            <a:off x="311700" y="1131590"/>
            <a:ext cx="41044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i-FI" dirty="0" err="1">
                <a:solidFill>
                  <a:schemeClr val="accent1"/>
                </a:solidFill>
              </a:rPr>
              <a:t>LinkedInillä</a:t>
            </a:r>
            <a:r>
              <a:rPr lang="fi-FI" dirty="0">
                <a:solidFill>
                  <a:schemeClr val="accent1"/>
                </a:solidFill>
              </a:rPr>
              <a:t> on miljoona suomalaista käyttäjää ja 430 miljoonaa kansainvälistä käyttäjää.</a:t>
            </a:r>
            <a:endParaRPr lang="en" dirty="0">
              <a:solidFill>
                <a:schemeClr val="accent1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40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50535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LinkedIn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484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Rekrytoijien keskuudessa LinkedIn on jo vuosia ollut tärkeä työkalu. </a:t>
            </a:r>
            <a:endParaRPr lang="en" dirty="0" smtClea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accent1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LinkedIn ei varsinaisesti ole työnhakusivusto, vaan sitä voidaan pitää keinona laajentaa omaa verkostoa ja saada sitä kautta mahdollisia työtarjouksia sekä löytää hakemiansa työntekijöitä</a:t>
            </a:r>
            <a:r>
              <a:rPr lang="en" dirty="0" smtClean="0">
                <a:solidFill>
                  <a:schemeClr val="accent1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.</a:t>
            </a:r>
            <a:endParaRPr lang="en" dirty="0" smtClean="0">
              <a:solidFill>
                <a:schemeClr val="accent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2857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 smtClean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LinkedIn on online-profiili ja julkinen CV, minne työnantajat ja kollegat voivat kirjoittaa suosituksia ja “todistaa” osaamistasi.</a:t>
            </a:r>
          </a:p>
          <a:p>
            <a:pPr marL="2857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 smtClean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Auttaa sinua kartoittamaan oman alasi työmarkkinoita</a:t>
            </a:r>
            <a:r>
              <a:rPr lang="en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" dirty="0" smtClean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ja työtilannetta, sekä piilotyöpaikkoja.</a:t>
            </a:r>
          </a:p>
          <a:p>
            <a:pPr marL="2857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 smtClean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Osaamisesi on kontaktiesi löydettävissä koko ajan.</a:t>
            </a:r>
          </a:p>
          <a:p>
            <a:pPr marL="2857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 smtClean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Voit valmistautua työhaastatteluun paremmin.</a:t>
            </a:r>
          </a:p>
          <a:p>
            <a:pPr marL="2857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 smtClean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Pääset tutustumaan yritykseen ja sen työntekijöihin paremmin kuin aikaisemmin</a:t>
            </a:r>
            <a:r>
              <a:rPr lang="en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.</a:t>
            </a:r>
          </a:p>
          <a:p>
            <a:pPr marL="2857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dirty="0" smtClea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735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Tutustu</a:t>
            </a:r>
            <a:endParaRPr lang="en" dirty="0"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fi-FI" dirty="0">
                <a:hlinkClick r:id="rId3"/>
              </a:rPr>
              <a:t>Työnhakukampanja netissä – tehokas tapa etsiä töitä</a:t>
            </a:r>
            <a:endParaRPr lang="fi-FI" dirty="0"/>
          </a:p>
          <a:p>
            <a:r>
              <a:rPr lang="fi-FI" dirty="0">
                <a:hlinkClick r:id="rId4"/>
              </a:rPr>
              <a:t>Twitter-aktiivisuudella töihin</a:t>
            </a:r>
            <a:endParaRPr lang="fi-FI" dirty="0"/>
          </a:p>
          <a:p>
            <a:r>
              <a:rPr lang="fi-FI" dirty="0" smtClean="0">
                <a:hlinkClick r:id="rId5"/>
              </a:rPr>
              <a:t>Työnhakija</a:t>
            </a:r>
            <a:r>
              <a:rPr lang="fi-FI" dirty="0">
                <a:hlinkClick r:id="rId5"/>
              </a:rPr>
              <a:t>: näin loistat sosiaalisessa </a:t>
            </a:r>
            <a:r>
              <a:rPr lang="fi-FI" dirty="0" smtClean="0">
                <a:hlinkClick r:id="rId5"/>
              </a:rPr>
              <a:t>mediassa</a:t>
            </a:r>
            <a:endParaRPr lang="fi-FI" dirty="0" smtClean="0"/>
          </a:p>
          <a:p>
            <a:r>
              <a:rPr lang="fi-FI" dirty="0" err="1" smtClean="0">
                <a:hlinkClick r:id="rId6"/>
              </a:rPr>
              <a:t>Blogi</a:t>
            </a:r>
            <a:r>
              <a:rPr lang="fi-FI" dirty="0" smtClean="0">
                <a:hlinkClick r:id="rId6"/>
              </a:rPr>
              <a:t> tekee osaamisen näkyväksi</a:t>
            </a:r>
            <a:endParaRPr lang="fi-FI" dirty="0" smtClean="0"/>
          </a:p>
          <a:p>
            <a:r>
              <a:rPr lang="fi-FI" dirty="0" err="1" smtClean="0">
                <a:hlinkClick r:id="rId7"/>
              </a:rPr>
              <a:t>Henkilöbrändiä</a:t>
            </a:r>
            <a:r>
              <a:rPr lang="fi-FI" dirty="0" smtClean="0">
                <a:hlinkClick r:id="rId7"/>
              </a:rPr>
              <a:t> rakentamassa</a:t>
            </a:r>
            <a:endParaRPr lang="fi-FI" dirty="0" smtClean="0"/>
          </a:p>
          <a:p>
            <a:r>
              <a:rPr lang="fi-FI" dirty="0">
                <a:hlinkClick r:id="rId8"/>
              </a:rPr>
              <a:t>Oman verkoston rakentaminen ja hyödyntäminen työnhaussa</a:t>
            </a:r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pPr lvl="0">
              <a:spcBef>
                <a:spcPts val="0"/>
              </a:spcBef>
              <a:buNone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8485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Tehtävä: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1" dirty="0" smtClean="0"/>
              <a:t>Vaihtoehto 1: </a:t>
            </a:r>
            <a:r>
              <a:rPr lang="fi-FI" sz="1200" b="1" dirty="0" smtClean="0"/>
              <a:t>Tee itsestäsi videoesittely. Etsi kesätyöpaikkailmoitus esittelyn tueksi.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1200" dirty="0" smtClean="0"/>
              <a:t>Kuka olet? Miksi haluat tehtävään? Millainen olet työyhteisön jäsenenä? Mitkä ovat vahvuutesi?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1200" dirty="0">
                <a:hlinkClick r:id="rId2"/>
              </a:rPr>
              <a:t>https://www.kunkoululoppuu.fi/koulu-loppuu-kiertue</a:t>
            </a:r>
            <a:r>
              <a:rPr lang="fi-FI" sz="1200" dirty="0" smtClean="0">
                <a:hlinkClick r:id="rId2"/>
              </a:rPr>
              <a:t>/</a:t>
            </a:r>
            <a:endParaRPr lang="fi-FI" sz="1200" dirty="0" smtClean="0"/>
          </a:p>
          <a:p>
            <a:r>
              <a:rPr lang="fi-FI" sz="1200" b="1" dirty="0" smtClean="0"/>
              <a:t>Vaihtoehto </a:t>
            </a:r>
            <a:r>
              <a:rPr lang="fi-FI" sz="1200" b="1" dirty="0" smtClean="0"/>
              <a:t>2 </a:t>
            </a:r>
            <a:r>
              <a:rPr lang="fi-FI" sz="1200" b="1" dirty="0" smtClean="0"/>
              <a:t>(</a:t>
            </a:r>
            <a:r>
              <a:rPr lang="fi-FI" sz="1200" b="1" dirty="0" err="1" smtClean="0"/>
              <a:t>maks</a:t>
            </a:r>
            <a:r>
              <a:rPr lang="fi-FI" sz="1200" b="1" dirty="0" smtClean="0"/>
              <a:t>. </a:t>
            </a:r>
            <a:r>
              <a:rPr lang="fi-FI" sz="1200" b="1" dirty="0" smtClean="0"/>
              <a:t>10 </a:t>
            </a:r>
            <a:r>
              <a:rPr lang="fi-FI" sz="1200" b="1" dirty="0" smtClean="0"/>
              <a:t>opiskelijaa): Positiivinen CV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sz="1200" dirty="0" smtClean="0"/>
              <a:t>Jatkoa </a:t>
            </a:r>
            <a:r>
              <a:rPr lang="fi-FI" sz="1200" dirty="0" err="1" smtClean="0"/>
              <a:t>VIA-vahvuustehtävään</a:t>
            </a:r>
            <a:r>
              <a:rPr lang="fi-FI" sz="1200" dirty="0" smtClean="0"/>
              <a:t>. </a:t>
            </a:r>
          </a:p>
          <a:p>
            <a:r>
              <a:rPr lang="fi-FI" sz="1400" dirty="0" smtClean="0">
                <a:solidFill>
                  <a:schemeClr val="tx1"/>
                </a:solidFill>
              </a:rPr>
              <a:t>Lisää tuotos/linkki kurssipäiväkirjaasi.</a:t>
            </a:r>
            <a:endParaRPr lang="fi-FI" sz="1600" dirty="0">
              <a:solidFill>
                <a:schemeClr val="tx1"/>
              </a:solidFill>
            </a:endParaRPr>
          </a:p>
          <a:p>
            <a:endParaRPr lang="fi-FI" sz="1400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469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u="sng" dirty="0">
                <a:hlinkClick r:id="rId2"/>
              </a:rPr>
              <a:t>http://aarni.alasaarela.com/</a:t>
            </a:r>
            <a:endParaRPr lang="fi-FI" dirty="0"/>
          </a:p>
          <a:p>
            <a:r>
              <a:rPr lang="fi-FI" dirty="0">
                <a:hlinkClick r:id="rId3"/>
              </a:rPr>
              <a:t>https://www.linkedin.com/in/ottopekkaleskinen</a:t>
            </a:r>
            <a:r>
              <a:rPr lang="fi-FI" dirty="0" smtClean="0">
                <a:hlinkClick r:id="rId3"/>
              </a:rPr>
              <a:t>/</a:t>
            </a:r>
            <a:endParaRPr lang="fi-FI" dirty="0" smtClean="0"/>
          </a:p>
          <a:p>
            <a:r>
              <a:rPr lang="fi-FI" dirty="0"/>
              <a:t/>
            </a:r>
            <a:br>
              <a:rPr lang="fi-FI" dirty="0"/>
            </a:br>
            <a:r>
              <a:rPr lang="fi-FI" sz="1200" dirty="0"/>
              <a:t>Tuloksia:</a:t>
            </a:r>
            <a:endParaRPr lang="fi-FI" sz="1200" dirty="0"/>
          </a:p>
          <a:p>
            <a:r>
              <a:rPr lang="fi-FI" sz="1200" dirty="0"/>
              <a:t>- Yli 90.000 yksilöllistä lukijaa (ja kasvaa)</a:t>
            </a:r>
            <a:endParaRPr lang="fi-FI" sz="1200" dirty="0"/>
          </a:p>
          <a:p>
            <a:r>
              <a:rPr lang="fi-FI" sz="1200" dirty="0"/>
              <a:t>- Yli 600 henkilöä on tutustunut </a:t>
            </a:r>
            <a:r>
              <a:rPr lang="fi-FI" sz="1200" dirty="0" err="1"/>
              <a:t>LinkedIn</a:t>
            </a:r>
            <a:r>
              <a:rPr lang="fi-FI" sz="1200" dirty="0"/>
              <a:t> profiiliini </a:t>
            </a:r>
            <a:r>
              <a:rPr lang="fi-FI" sz="1200" dirty="0" err="1"/>
              <a:t>juljaistuani</a:t>
            </a:r>
            <a:r>
              <a:rPr lang="fi-FI" sz="1200" dirty="0"/>
              <a:t> päivityksen</a:t>
            </a:r>
            <a:endParaRPr lang="fi-FI" sz="1200" dirty="0"/>
          </a:p>
          <a:p>
            <a:r>
              <a:rPr lang="fi-FI" sz="1200" dirty="0"/>
              <a:t>- Kaksinumeroinen määrä haastattelupyyntöjä</a:t>
            </a:r>
            <a:endParaRPr lang="fi-FI" sz="1200" dirty="0"/>
          </a:p>
          <a:p>
            <a:r>
              <a:rPr lang="fi-FI" sz="1200" dirty="0"/>
              <a:t>- Neljä puolikkaan päivän </a:t>
            </a:r>
            <a:r>
              <a:rPr lang="fi-FI" sz="1200" dirty="0" err="1"/>
              <a:t>casea</a:t>
            </a:r>
            <a:endParaRPr lang="fi-FI" sz="1200" dirty="0"/>
          </a:p>
          <a:p>
            <a:r>
              <a:rPr lang="fi-FI" sz="1200" dirty="0"/>
              <a:t>- Viikon päästä toivottavasti on päästy myös lopulliseen tavoitteeseen</a:t>
            </a:r>
            <a:endParaRPr lang="fi-FI" sz="1200" dirty="0"/>
          </a:p>
          <a:p>
            <a:r>
              <a:rPr lang="fi-FI" sz="1200" dirty="0"/>
              <a:t/>
            </a:r>
            <a:br>
              <a:rPr lang="fi-FI" sz="1200" dirty="0"/>
            </a:b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11446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11700" y="249550"/>
            <a:ext cx="8520600" cy="172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dirty="0">
                <a:solidFill>
                  <a:schemeClr val="lt1"/>
                </a:solidFill>
                <a:highlight>
                  <a:srgbClr val="E06666"/>
                </a:highlight>
              </a:rPr>
              <a:t>“</a:t>
            </a:r>
            <a:r>
              <a:rPr lang="en" sz="3600" dirty="0">
                <a:solidFill>
                  <a:schemeClr val="lt1"/>
                </a:solidFill>
                <a:highlight>
                  <a:srgbClr val="E06666"/>
                </a:highlight>
              </a:rPr>
              <a:t>Yli 80 prosenttia työpaikoista löytyy muuta kautta kuin avoimien paikkojen joukosta”</a:t>
            </a:r>
          </a:p>
          <a:p>
            <a:pPr lvl="0" algn="ctr" rtl="0">
              <a:spcBef>
                <a:spcPts val="0"/>
              </a:spcBef>
              <a:buNone/>
            </a:pPr>
            <a:endParaRPr sz="3600" dirty="0">
              <a:solidFill>
                <a:schemeClr val="lt1"/>
              </a:solidFill>
              <a:highlight>
                <a:srgbClr val="E06666"/>
              </a:highlight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" sz="3600" dirty="0">
                <a:solidFill>
                  <a:schemeClr val="lt1"/>
                </a:solidFill>
                <a:highlight>
                  <a:srgbClr val="E06666"/>
                </a:highlight>
              </a:rPr>
              <a:t>“Sosiaalista mediaa hyödynnetään koko ajan yhä enemmän rekrytoinnissa”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-FI" dirty="0" smtClean="0"/>
              <a:t>SOME &amp; työelämä</a:t>
            </a:r>
            <a:endParaRPr dirty="0"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fi-FI" dirty="0" smtClean="0"/>
              <a:t>Se </a:t>
            </a:r>
            <a:r>
              <a:rPr lang="fi-FI" dirty="0"/>
              <a:t>on entistä enemmän myös työelämän ympäristö, jossa verkostoidutaan, saadaan vertaistukea, sekä </a:t>
            </a:r>
            <a:r>
              <a:rPr lang="fi-FI" dirty="0">
                <a:hlinkClick r:id="rId3"/>
              </a:rPr>
              <a:t>haetaan ja saadaan töitä</a:t>
            </a:r>
            <a:r>
              <a:rPr lang="fi-FI" dirty="0"/>
              <a:t>! On siis järkevää opetella ajattelemaan </a:t>
            </a:r>
            <a:r>
              <a:rPr lang="fi-FI" dirty="0" err="1"/>
              <a:t>somea</a:t>
            </a:r>
            <a:r>
              <a:rPr lang="fi-FI" dirty="0"/>
              <a:t> myös hyödyllisenä työvälineenä ja ottaa siitä kaikki mahdollinen irti</a:t>
            </a:r>
            <a:r>
              <a:rPr lang="fi-FI" dirty="0" smtClean="0"/>
              <a:t>.</a:t>
            </a:r>
          </a:p>
          <a:p>
            <a:pPr lvl="0"/>
            <a:r>
              <a:rPr lang="en" dirty="0" smtClean="0"/>
              <a:t>Sosiaalinen </a:t>
            </a:r>
            <a:r>
              <a:rPr lang="en" dirty="0"/>
              <a:t>media on juuri sosiaalisuudellaan tuonut uusia ulottuvuuksia työnhakuun.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Erilaisia some-palveluita on tuhansia. Työnhaun näkökulmasta tilanne elää koko ajan. Tällä hetkellä kolme varmaa palvelua ovat LinkedIn, Facebook ja Twitter. </a:t>
            </a: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en" dirty="0"/>
              <a:t>Kuinka sosiaalista mediaa olisi mahdollista hyödyntää oman osaamisen esilletuontiin?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Sosiaalinen media työnhaun apuvälineenä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Blogista </a:t>
            </a:r>
            <a:r>
              <a:rPr lang="fi-FI" dirty="0"/>
              <a:t>voi muodostua </a:t>
            </a:r>
            <a:r>
              <a:rPr lang="fi-FI" dirty="0" smtClean="0"/>
              <a:t>työ.</a:t>
            </a:r>
          </a:p>
          <a:p>
            <a:r>
              <a:rPr lang="fi-FI" dirty="0" smtClean="0">
                <a:hlinkClick r:id="rId2"/>
              </a:rPr>
              <a:t>Twitterin</a:t>
            </a:r>
            <a:r>
              <a:rPr lang="fi-FI" dirty="0"/>
              <a:t> kaltaisissa palveluissa voi luoda </a:t>
            </a:r>
            <a:r>
              <a:rPr lang="fi-FI" dirty="0" err="1"/>
              <a:t>itselleen</a:t>
            </a:r>
            <a:r>
              <a:rPr lang="fi-FI" dirty="0"/>
              <a:t> brändiä ja </a:t>
            </a:r>
            <a:r>
              <a:rPr lang="fi-FI" dirty="0" smtClean="0"/>
              <a:t>kontaktiverkostoja.</a:t>
            </a:r>
          </a:p>
          <a:p>
            <a:r>
              <a:rPr lang="fi-FI" dirty="0" err="1" smtClean="0">
                <a:hlinkClick r:id="rId3"/>
              </a:rPr>
              <a:t>LinkedIn</a:t>
            </a:r>
            <a:r>
              <a:rPr lang="fi-FI" dirty="0" smtClean="0"/>
              <a:t> tarjoaa </a:t>
            </a:r>
            <a:r>
              <a:rPr lang="fi-FI" dirty="0"/>
              <a:t>mahdollisuuden tehdä ansioluettelo verkkoon ja etsiä </a:t>
            </a:r>
            <a:r>
              <a:rPr lang="fi-FI" dirty="0" smtClean="0"/>
              <a:t>työpaikkoja.</a:t>
            </a:r>
          </a:p>
          <a:p>
            <a:r>
              <a:rPr lang="fi-FI" dirty="0" err="1" smtClean="0">
                <a:hlinkClick r:id="rId4"/>
              </a:rPr>
              <a:t>Instagramin</a:t>
            </a:r>
            <a:r>
              <a:rPr lang="fi-FI" dirty="0"/>
              <a:t> tai esimerkiksi </a:t>
            </a:r>
            <a:r>
              <a:rPr lang="fi-FI" dirty="0" err="1">
                <a:hlinkClick r:id="rId5"/>
              </a:rPr>
              <a:t>Periscopen</a:t>
            </a:r>
            <a:r>
              <a:rPr lang="fi-FI" dirty="0"/>
              <a:t> kautta voi tutustua kiinnostaviin mahdollisiin </a:t>
            </a:r>
            <a:r>
              <a:rPr lang="fi-FI" dirty="0" smtClean="0"/>
              <a:t>työnantajiin ja tuoda omaa osaamista esille.</a:t>
            </a:r>
          </a:p>
          <a:p>
            <a:r>
              <a:rPr lang="fi-FI" dirty="0" smtClean="0">
                <a:hlinkClick r:id="rId6"/>
              </a:rPr>
              <a:t>Facebookissa</a:t>
            </a:r>
            <a:r>
              <a:rPr lang="fi-FI" dirty="0" smtClean="0"/>
              <a:t> voi </a:t>
            </a:r>
            <a:r>
              <a:rPr lang="fi-FI" dirty="0"/>
              <a:t>tehdä </a:t>
            </a:r>
            <a:r>
              <a:rPr lang="fi-FI" dirty="0" err="1"/>
              <a:t>itselleen</a:t>
            </a:r>
            <a:r>
              <a:rPr lang="fi-FI" dirty="0"/>
              <a:t> vaikkapa työnhakusivun ja löytää töitä sitä kautta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422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Työnantajan näkökulma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Työnantajabrändi.</a:t>
            </a:r>
            <a:endParaRPr lang="en" dirty="0"/>
          </a:p>
          <a:p>
            <a:pPr lvl="0">
              <a:spcBef>
                <a:spcPts val="0"/>
              </a:spcBef>
              <a:buNone/>
            </a:pPr>
            <a:r>
              <a:rPr lang="en" dirty="0"/>
              <a:t>Työpaikkailmoitus leviää ilmaiseksi - enemmän hakijoita → parempi mahdollisuus löytää paras </a:t>
            </a:r>
            <a:r>
              <a:rPr lang="en" dirty="0" smtClean="0"/>
              <a:t>työntekijä.</a:t>
            </a:r>
            <a:endParaRPr lang="en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Työntekijän näkökulma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Asiantuntijuuden korostaminen vs. </a:t>
            </a:r>
            <a:r>
              <a:rPr lang="en" dirty="0" smtClean="0"/>
              <a:t>henkilöbrändäys.</a:t>
            </a:r>
            <a:endParaRPr lang="en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Työnhaku muuttuu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-Treamer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-Über, Airbnb</a:t>
            </a:r>
            <a:r>
              <a:rPr lang="en" dirty="0" smtClean="0"/>
              <a:t>…</a:t>
            </a: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https://satuolkinuora.wordpress.com/</a:t>
            </a:r>
          </a:p>
          <a:p>
            <a:pPr lvl="0">
              <a:spcBef>
                <a:spcPts val="0"/>
              </a:spcBef>
              <a:buNone/>
            </a:pPr>
            <a:r>
              <a:rPr lang="en" u="sng" dirty="0">
                <a:solidFill>
                  <a:schemeClr val="hlink"/>
                </a:solidFill>
                <a:hlinkClick r:id="rId4"/>
              </a:rPr>
              <a:t>http://www.anniinamakkonen.fi/</a:t>
            </a:r>
          </a:p>
          <a:p>
            <a:pPr lvl="0">
              <a:spcBef>
                <a:spcPts val="0"/>
              </a:spcBef>
              <a:buNone/>
            </a:pPr>
            <a:r>
              <a:rPr lang="en" u="sng" dirty="0">
                <a:solidFill>
                  <a:schemeClr val="hlink"/>
                </a:solidFill>
                <a:hlinkClick r:id="rId5"/>
              </a:rPr>
              <a:t>http://www.unnaakaslompolo.com/</a:t>
            </a:r>
          </a:p>
          <a:p>
            <a:pPr lvl="0">
              <a:spcBef>
                <a:spcPts val="0"/>
              </a:spcBef>
              <a:buNone/>
            </a:pPr>
            <a:r>
              <a:rPr lang="en" u="sng" dirty="0">
                <a:solidFill>
                  <a:schemeClr val="hlink"/>
                </a:solidFill>
                <a:hlinkClick r:id="rId6"/>
              </a:rPr>
              <a:t>https://</a:t>
            </a:r>
            <a:r>
              <a:rPr lang="en" u="sng" dirty="0" smtClean="0">
                <a:solidFill>
                  <a:schemeClr val="hlink"/>
                </a:solidFill>
                <a:hlinkClick r:id="rId6"/>
              </a:rPr>
              <a:t>www.youtube.com/watch?v=NV-h2iSOZ7g</a:t>
            </a:r>
          </a:p>
          <a:p>
            <a:pPr lvl="0">
              <a:spcBef>
                <a:spcPts val="0"/>
              </a:spcBef>
              <a:buNone/>
            </a:pPr>
            <a:r>
              <a:rPr lang="en" b="1" dirty="0" smtClean="0">
                <a:solidFill>
                  <a:schemeClr val="bg2"/>
                </a:solidFill>
              </a:rPr>
              <a:t>Mitä ajatuksia ryhmässänne heräsi?</a:t>
            </a:r>
            <a:endParaRPr lang="en" b="1" dirty="0">
              <a:solidFill>
                <a:schemeClr val="bg2"/>
              </a:solidFill>
              <a:hlinkClick r:id="rId6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46" y="1018761"/>
            <a:ext cx="7587759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47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386</Words>
  <Application>Microsoft Office PowerPoint</Application>
  <PresentationFormat>Näytössä katseltava esitys (16:9)</PresentationFormat>
  <Paragraphs>77</Paragraphs>
  <Slides>16</Slides>
  <Notes>13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1" baseType="lpstr">
      <vt:lpstr>Arial</vt:lpstr>
      <vt:lpstr>Lato</vt:lpstr>
      <vt:lpstr>Wingdings</vt:lpstr>
      <vt:lpstr>Playfair Display</vt:lpstr>
      <vt:lpstr>coral</vt:lpstr>
      <vt:lpstr>Sosiaalinen media &amp; työnhaku</vt:lpstr>
      <vt:lpstr>PowerPoint-esitys</vt:lpstr>
      <vt:lpstr>PowerPoint-esitys</vt:lpstr>
      <vt:lpstr>SOME &amp; työelämä</vt:lpstr>
      <vt:lpstr>Sosiaalinen media työnhaun apuvälineenä</vt:lpstr>
      <vt:lpstr>Työnantajan näkökulma</vt:lpstr>
      <vt:lpstr>Työntekijän näkökulma</vt:lpstr>
      <vt:lpstr>Työnhaku muuttuu</vt:lpstr>
      <vt:lpstr>PowerPoint-esitys</vt:lpstr>
      <vt:lpstr>PowerPoint-esitys</vt:lpstr>
      <vt:lpstr>Somesta voi olla haittaa...</vt:lpstr>
      <vt:lpstr>PowerPoint-esitys</vt:lpstr>
      <vt:lpstr>LinkedIn</vt:lpstr>
      <vt:lpstr>LinkedIn</vt:lpstr>
      <vt:lpstr>Tutustu</vt:lpstr>
      <vt:lpstr>Tehtävä: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Sosiaalinen media &amp; työnhaku</dc:title>
  <dc:creator>Huovinen Henri</dc:creator>
  <cp:lastModifiedBy>Huovinen Henri</cp:lastModifiedBy>
  <cp:revision>24</cp:revision>
  <dcterms:modified xsi:type="dcterms:W3CDTF">2017-03-08T08:37:24Z</dcterms:modified>
</cp:coreProperties>
</file>