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6" r:id="rId1"/>
  </p:sldMasterIdLst>
  <p:notesMasterIdLst>
    <p:notesMasterId r:id="rId10"/>
  </p:notesMasterIdLst>
  <p:sldIdLst>
    <p:sldId id="256" r:id="rId2"/>
    <p:sldId id="258" r:id="rId3"/>
    <p:sldId id="262" r:id="rId4"/>
    <p:sldId id="268" r:id="rId5"/>
    <p:sldId id="264" r:id="rId6"/>
    <p:sldId id="266" r:id="rId7"/>
    <p:sldId id="265" r:id="rId8"/>
    <p:sldId id="267" r:id="rId9"/>
  </p:sldIdLst>
  <p:sldSz cx="24384000" cy="13716000"/>
  <p:notesSz cx="6794500" cy="9931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1" d="100"/>
          <a:sy n="31" d="100"/>
        </p:scale>
        <p:origin x="8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48645" y="0"/>
            <a:ext cx="2944283" cy="4982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48645" y="9433107"/>
            <a:ext cx="2944283" cy="4982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761132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52106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061094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990419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8155810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3:notes"/>
          <p:cNvSpPr txBox="1">
            <a:spLocks noGrp="1"/>
          </p:cNvSpPr>
          <p:nvPr>
            <p:ph type="body" idx="1"/>
          </p:nvPr>
        </p:nvSpPr>
        <p:spPr>
          <a:xfrm>
            <a:off x="679450" y="4779486"/>
            <a:ext cx="5435600" cy="39104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/>
          </a:p>
        </p:txBody>
      </p:sp>
      <p:sp>
        <p:nvSpPr>
          <p:cNvPr id="101" name="Google Shape;10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19100" y="1241425"/>
            <a:ext cx="5956300" cy="335121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69904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9_Mukautettu asettelu">
  <p:cSld name="9_Mukautettu asettelu">
    <p:bg>
      <p:bgPr>
        <a:solidFill>
          <a:schemeClr val="dk2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Google Shape;15;p2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9600"/>
              <a:buFont typeface="Calibri"/>
              <a:buNone/>
              <a:defRPr sz="96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  <a:defRPr sz="6600" b="1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ctr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  <a:defRPr sz="4800">
                <a:solidFill>
                  <a:schemeClr val="lt1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18" name="Google Shape;18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204454" y="11772077"/>
            <a:ext cx="1804218" cy="9932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7_Mukautettu asettelu">
  <p:cSld name="7_Mukautettu asettelu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5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body" idx="1"/>
          </p:nvPr>
        </p:nvSpPr>
        <p:spPr>
          <a:xfrm>
            <a:off x="1676400" y="3730513"/>
            <a:ext cx="21031199" cy="81459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17221200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1" name="Google Shape;41;p5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Image Half Full">
  <p:cSld name="4_Image Half Full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6"/>
          <p:cNvSpPr txBox="1">
            <a:spLocks noGrp="1"/>
          </p:cNvSpPr>
          <p:nvPr>
            <p:ph type="title"/>
          </p:nvPr>
        </p:nvSpPr>
        <p:spPr>
          <a:xfrm>
            <a:off x="1649187" y="730250"/>
            <a:ext cx="21463873" cy="162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6"/>
          <p:cNvSpPr/>
          <p:nvPr/>
        </p:nvSpPr>
        <p:spPr>
          <a:xfrm>
            <a:off x="8404703" y="4080086"/>
            <a:ext cx="3941487" cy="69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24"/>
              <a:buFont typeface="Arial"/>
              <a:buNone/>
            </a:pPr>
            <a:endParaRPr sz="3024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1"/>
          </p:nvPr>
        </p:nvSpPr>
        <p:spPr>
          <a:xfrm>
            <a:off x="167640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body" idx="2"/>
          </p:nvPr>
        </p:nvSpPr>
        <p:spPr>
          <a:xfrm>
            <a:off x="13041150" y="3061052"/>
            <a:ext cx="10069463" cy="83372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marL="914400" lvl="1" indent="-5715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5400"/>
              <a:buChar char="•"/>
              <a:defRPr sz="5400"/>
            </a:lvl2pPr>
            <a:lvl3pPr marL="1371600" lvl="2" indent="-533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Char char="•"/>
              <a:defRPr sz="4800"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sldNum" idx="12"/>
          </p:nvPr>
        </p:nvSpPr>
        <p:spPr>
          <a:xfrm>
            <a:off x="17624213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8_Image Half Full">
  <p:cSld name="8_Image Half Full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>
            <a:spLocks noGrp="1"/>
          </p:cNvSpPr>
          <p:nvPr>
            <p:ph type="pic" idx="2"/>
          </p:nvPr>
        </p:nvSpPr>
        <p:spPr>
          <a:xfrm>
            <a:off x="1" y="0"/>
            <a:ext cx="10923814" cy="13716000"/>
          </a:xfrm>
          <a:prstGeom prst="rect">
            <a:avLst/>
          </a:prstGeom>
          <a:noFill/>
          <a:ln>
            <a:noFill/>
          </a:ln>
        </p:spPr>
      </p: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11381014" y="730250"/>
            <a:ext cx="11732046" cy="218311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7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7"/>
          <p:cNvSpPr txBox="1">
            <a:spLocks noGrp="1"/>
          </p:cNvSpPr>
          <p:nvPr>
            <p:ph type="body" idx="1"/>
          </p:nvPr>
        </p:nvSpPr>
        <p:spPr>
          <a:xfrm>
            <a:off x="11381015" y="3536295"/>
            <a:ext cx="11732048" cy="86910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5" name="Google Shape;55;p7"/>
          <p:cNvSpPr txBox="1">
            <a:spLocks noGrp="1"/>
          </p:cNvSpPr>
          <p:nvPr>
            <p:ph type="sldNum" idx="12"/>
          </p:nvPr>
        </p:nvSpPr>
        <p:spPr>
          <a:xfrm>
            <a:off x="17624213" y="12321661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56" name="Google Shape;56;p7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4_Image Half Full">
  <p:cSld name="14_Image Half Full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8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8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8"/>
          <p:cNvSpPr txBox="1">
            <a:spLocks noGrp="1"/>
          </p:cNvSpPr>
          <p:nvPr>
            <p:ph type="body" idx="1"/>
          </p:nvPr>
        </p:nvSpPr>
        <p:spPr>
          <a:xfrm>
            <a:off x="82686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1" name="Google Shape;61;p8"/>
          <p:cNvSpPr>
            <a:spLocks noGrp="1"/>
          </p:cNvSpPr>
          <p:nvPr>
            <p:ph type="pic" idx="2"/>
          </p:nvPr>
        </p:nvSpPr>
        <p:spPr>
          <a:xfrm>
            <a:off x="82731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2" name="Google Shape;62;p8"/>
          <p:cNvSpPr txBox="1">
            <a:spLocks noGrp="1"/>
          </p:cNvSpPr>
          <p:nvPr>
            <p:ph type="body" idx="3"/>
          </p:nvPr>
        </p:nvSpPr>
        <p:spPr>
          <a:xfrm>
            <a:off x="6652041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3" name="Google Shape;63;p8"/>
          <p:cNvSpPr>
            <a:spLocks noGrp="1"/>
          </p:cNvSpPr>
          <p:nvPr>
            <p:ph type="pic" idx="4"/>
          </p:nvPr>
        </p:nvSpPr>
        <p:spPr>
          <a:xfrm>
            <a:off x="665249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8"/>
          <p:cNvSpPr txBox="1">
            <a:spLocks noGrp="1"/>
          </p:cNvSpPr>
          <p:nvPr>
            <p:ph type="body" idx="5"/>
          </p:nvPr>
        </p:nvSpPr>
        <p:spPr>
          <a:xfrm>
            <a:off x="12511727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8"/>
          <p:cNvSpPr>
            <a:spLocks noGrp="1"/>
          </p:cNvSpPr>
          <p:nvPr>
            <p:ph type="pic" idx="6"/>
          </p:nvPr>
        </p:nvSpPr>
        <p:spPr>
          <a:xfrm>
            <a:off x="12512179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8"/>
          <p:cNvSpPr txBox="1">
            <a:spLocks noGrp="1"/>
          </p:cNvSpPr>
          <p:nvPr>
            <p:ph type="body" idx="7"/>
          </p:nvPr>
        </p:nvSpPr>
        <p:spPr>
          <a:xfrm>
            <a:off x="18390370" y="7677767"/>
            <a:ext cx="5231176" cy="37665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67" name="Google Shape;67;p8"/>
          <p:cNvSpPr>
            <a:spLocks noGrp="1"/>
          </p:cNvSpPr>
          <p:nvPr>
            <p:ph type="pic" idx="8"/>
          </p:nvPr>
        </p:nvSpPr>
        <p:spPr>
          <a:xfrm>
            <a:off x="18390823" y="2680426"/>
            <a:ext cx="5231176" cy="4749872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8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69" name="Google Shape;69;p8"/>
          <p:cNvSpPr txBox="1">
            <a:spLocks noGrp="1"/>
          </p:cNvSpPr>
          <p:nvPr>
            <p:ph type="ftr" idx="11"/>
          </p:nvPr>
        </p:nvSpPr>
        <p:spPr>
          <a:xfrm>
            <a:off x="820615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2_Image Half Full">
  <p:cSld name="22_Image Half Full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9"/>
          <p:cNvSpPr txBox="1">
            <a:spLocks noGrp="1"/>
          </p:cNvSpPr>
          <p:nvPr>
            <p:ph type="title"/>
          </p:nvPr>
        </p:nvSpPr>
        <p:spPr>
          <a:xfrm>
            <a:off x="832756" y="493828"/>
            <a:ext cx="22789244" cy="193912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9"/>
          <p:cNvSpPr txBox="1"/>
          <p:nvPr/>
        </p:nvSpPr>
        <p:spPr>
          <a:xfrm>
            <a:off x="23110613" y="88587"/>
            <a:ext cx="1102891" cy="4052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endParaRPr sz="2400" b="1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" name="Google Shape;73;p9"/>
          <p:cNvSpPr txBox="1">
            <a:spLocks noGrp="1"/>
          </p:cNvSpPr>
          <p:nvPr>
            <p:ph type="body" idx="1"/>
          </p:nvPr>
        </p:nvSpPr>
        <p:spPr>
          <a:xfrm>
            <a:off x="772971" y="44378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9"/>
          <p:cNvSpPr txBox="1">
            <a:spLocks noGrp="1"/>
          </p:cNvSpPr>
          <p:nvPr>
            <p:ph type="body" idx="2"/>
          </p:nvPr>
        </p:nvSpPr>
        <p:spPr>
          <a:xfrm>
            <a:off x="12595591" y="4463288"/>
            <a:ext cx="10959888" cy="65857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/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None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9"/>
          <p:cNvSpPr txBox="1">
            <a:spLocks noGrp="1"/>
          </p:cNvSpPr>
          <p:nvPr>
            <p:ph type="body" idx="3"/>
          </p:nvPr>
        </p:nvSpPr>
        <p:spPr>
          <a:xfrm>
            <a:off x="772920" y="3184914"/>
            <a:ext cx="1096060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9"/>
          <p:cNvSpPr txBox="1">
            <a:spLocks noGrp="1"/>
          </p:cNvSpPr>
          <p:nvPr>
            <p:ph type="body" idx="4"/>
          </p:nvPr>
        </p:nvSpPr>
        <p:spPr>
          <a:xfrm>
            <a:off x="12590711" y="3221626"/>
            <a:ext cx="11020318" cy="9976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rgbClr val="575757"/>
              </a:buClr>
              <a:buSzPts val="4800"/>
              <a:buFont typeface="Calibri"/>
              <a:buNone/>
              <a:defRPr sz="4800" b="1">
                <a:solidFill>
                  <a:srgbClr val="575757"/>
                </a:solidFill>
              </a:defRPr>
            </a:lvl1pPr>
            <a:lvl2pPr marL="914400" lvl="1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cxnSp>
        <p:nvCxnSpPr>
          <p:cNvPr id="77" name="Google Shape;77;p9"/>
          <p:cNvCxnSpPr/>
          <p:nvPr/>
        </p:nvCxnSpPr>
        <p:spPr>
          <a:xfrm>
            <a:off x="76858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cxnSp>
        <p:nvCxnSpPr>
          <p:cNvPr id="78" name="Google Shape;78;p9"/>
          <p:cNvCxnSpPr/>
          <p:nvPr/>
        </p:nvCxnSpPr>
        <p:spPr>
          <a:xfrm>
            <a:off x="12591208" y="4204109"/>
            <a:ext cx="10964271" cy="0"/>
          </a:xfrm>
          <a:prstGeom prst="straightConnector1">
            <a:avLst/>
          </a:prstGeom>
          <a:noFill/>
          <a:ln w="88900" cap="flat" cmpd="sng">
            <a:solidFill>
              <a:srgbClr val="575757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79" name="Google Shape;79;p9"/>
          <p:cNvSpPr txBox="1">
            <a:spLocks noGrp="1"/>
          </p:cNvSpPr>
          <p:nvPr>
            <p:ph type="sldNum" idx="12"/>
          </p:nvPr>
        </p:nvSpPr>
        <p:spPr>
          <a:xfrm>
            <a:off x="18076984" y="12330967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80" name="Google Shape;80;p9"/>
          <p:cNvSpPr txBox="1">
            <a:spLocks noGrp="1"/>
          </p:cNvSpPr>
          <p:nvPr>
            <p:ph type="ftr" idx="11"/>
          </p:nvPr>
        </p:nvSpPr>
        <p:spPr>
          <a:xfrm>
            <a:off x="832756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575757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1676400" y="730251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ts val="8800"/>
              <a:buFont typeface="Calibri"/>
              <a:buNone/>
              <a:defRPr sz="88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1676400" y="3651250"/>
            <a:ext cx="21031199" cy="814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2000"/>
              </a:spcBef>
              <a:spcAft>
                <a:spcPts val="0"/>
              </a:spcAft>
              <a:buClr>
                <a:schemeClr val="dk1"/>
              </a:buClr>
              <a:buSzPts val="5400"/>
              <a:buFont typeface="Calibri"/>
              <a:buNone/>
              <a:defRPr sz="5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533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Char char="•"/>
              <a:defRPr sz="4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5080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Char char="•"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4572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Char char="•"/>
              <a:defRPr sz="3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sldNum" idx="12"/>
          </p:nvPr>
        </p:nvSpPr>
        <p:spPr>
          <a:xfrm>
            <a:off x="17275656" y="12255499"/>
            <a:ext cx="54864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24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1621944" y="12255499"/>
            <a:ext cx="8229600" cy="730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2000" b="0" i="0" u="none" strike="noStrike" cap="none">
                <a:solidFill>
                  <a:srgbClr val="575757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302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Historian koe ja siinä menestyminen</a:t>
            </a:r>
            <a:br>
              <a:rPr lang="fi-FI" dirty="0"/>
            </a:br>
            <a:br>
              <a:rPr lang="fi-FI" dirty="0"/>
            </a:br>
            <a:r>
              <a:rPr lang="fi-FI" dirty="0"/>
              <a:t>Pilakuvatehtävään vastaaminen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Pilakuvatehtävään vastaaminen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10000"/>
          </a:bodyPr>
          <a:lstStyle/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Katso kuvan ajoitus ja mieti, mitä muistat kyseisestä aikakaudesta. Mihin tapahtumiin kuva liittyy?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Jos kuvassa ei ole ajoitusta, yritä ajoittaa se kuvassa olevien vihjeiden avulla.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Tutki kuvan yksityiskohtia. Mitä kuvan henkilöiden ilmeet, eleet, tekstit ja muut yksityiskohdat kertovat sinulle historiallisesta tapahtumasta?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r>
              <a:rPr lang="fi-FI" sz="6000" dirty="0">
                <a:solidFill>
                  <a:srgbClr val="000000"/>
                </a:solidFill>
              </a:rPr>
              <a:t>Muista pohtiva lähdekritiikki. Pohdi esimerkiksi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kuka kuvan on tehnyt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miksi kuva on tehty</a:t>
            </a:r>
          </a:p>
          <a:p>
            <a:pPr marL="1441450" lvl="1" indent="-857250">
              <a:spcBef>
                <a:spcPts val="500"/>
              </a:spcBef>
              <a:buClr>
                <a:srgbClr val="000000"/>
              </a:buClr>
              <a:buSzPct val="100000"/>
            </a:pPr>
            <a:r>
              <a:rPr lang="fi-FI" dirty="0">
                <a:solidFill>
                  <a:srgbClr val="000000"/>
                </a:solidFill>
              </a:rPr>
              <a:t>miten sen tekoaika näkyy kuvassa.</a:t>
            </a:r>
          </a:p>
          <a:p>
            <a:pPr marL="984250" lvl="0" indent="-85725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Arial"/>
              <a:buChar char="•"/>
            </a:pPr>
            <a:endParaRPr lang="fi-FI" sz="6000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2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Esimerkkitehtävä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Ohessa on saksalainen pilapiirros 1900-luvun vaihteesta. Kuvassa lukee saksaksi ”siirtolaisuus Amerikkaan”. Kuvaan liittyy myös teksti: ”Tuo kelmi litkii meidän hyvän keittomme kokonaan.”</a:t>
            </a: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Millaisena Amerikan siirtolaisuus esitetään pilakuvassa? (6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Pohdi, mikä sai ihmiset lähtemään siirtolaisiksi Euroopasta Amerikkaan. (14 p.)</a:t>
            </a:r>
          </a:p>
          <a:p>
            <a:pPr marL="1270000" lvl="0" indent="-11430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+mj-lt"/>
              <a:buAutoNum type="alphaLcParenR"/>
            </a:pPr>
            <a:endParaRPr lang="fi-FI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endParaRPr lang="fi-FI" sz="2400" b="0" i="0" u="none" strike="noStrike" dirty="0">
              <a:solidFill>
                <a:srgbClr val="000000"/>
              </a:solidFill>
            </a:endParaRPr>
          </a:p>
          <a:p>
            <a:pPr marL="12700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100000"/>
            </a:pPr>
            <a:r>
              <a:rPr lang="fi-FI" sz="2500" b="0" i="0" u="none" strike="noStrike" dirty="0">
                <a:solidFill>
                  <a:srgbClr val="000000"/>
                </a:solidFill>
              </a:rPr>
              <a:t>Kuva: </a:t>
            </a:r>
            <a:r>
              <a:rPr lang="en-US" sz="2500" b="0" i="0" u="none" strike="noStrike" dirty="0">
                <a:solidFill>
                  <a:srgbClr val="000000"/>
                </a:solidFill>
              </a:rPr>
              <a:t>Getty Images / </a:t>
            </a:r>
            <a:r>
              <a:rPr lang="en-US" sz="2500" b="0" i="0" u="none" strike="noStrike" dirty="0" err="1">
                <a:solidFill>
                  <a:srgbClr val="000000"/>
                </a:solidFill>
              </a:rPr>
              <a:t>Hulton</a:t>
            </a:r>
            <a:r>
              <a:rPr lang="en-US" sz="2500" b="0" i="0" u="none" strike="noStrike" dirty="0">
                <a:solidFill>
                  <a:srgbClr val="000000"/>
                </a:solidFill>
              </a:rPr>
              <a:t> Archive / Stringer</a:t>
            </a:r>
            <a:endParaRPr lang="fi-FI" sz="2500" b="0" i="0" u="none" strike="noStrike" dirty="0">
              <a:solidFill>
                <a:srgbClr val="000000"/>
              </a:solidFill>
            </a:endParaRP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3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8399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0"/>
          <p:cNvSpPr txBox="1">
            <a:spLocks noGrp="1"/>
          </p:cNvSpPr>
          <p:nvPr>
            <p:ph type="title"/>
          </p:nvPr>
        </p:nvSpPr>
        <p:spPr>
          <a:xfrm>
            <a:off x="1676400" y="5766899"/>
            <a:ext cx="21031199" cy="26511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alibri"/>
              <a:buNone/>
            </a:pPr>
            <a:r>
              <a:rPr lang="fi-FI" dirty="0"/>
              <a:t>Opettajalle</a:t>
            </a:r>
            <a:endParaRPr dirty="0"/>
          </a:p>
        </p:txBody>
      </p:sp>
      <p:sp>
        <p:nvSpPr>
          <p:cNvPr id="86" name="Google Shape;86;p10"/>
          <p:cNvSpPr txBox="1">
            <a:spLocks noGrp="1"/>
          </p:cNvSpPr>
          <p:nvPr>
            <p:ph type="body" idx="2"/>
          </p:nvPr>
        </p:nvSpPr>
        <p:spPr>
          <a:xfrm>
            <a:off x="1676400" y="2856646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Font typeface="Calibri"/>
              <a:buNone/>
            </a:pPr>
            <a:r>
              <a:rPr lang="fi-FI"/>
              <a:t>Kertaus</a:t>
            </a:r>
            <a:endParaRPr/>
          </a:p>
        </p:txBody>
      </p:sp>
      <p:sp>
        <p:nvSpPr>
          <p:cNvPr id="87" name="Google Shape;87;p10"/>
          <p:cNvSpPr txBox="1">
            <a:spLocks noGrp="1"/>
          </p:cNvSpPr>
          <p:nvPr>
            <p:ph type="body" idx="1"/>
          </p:nvPr>
        </p:nvSpPr>
        <p:spPr>
          <a:xfrm>
            <a:off x="1676400" y="1771745"/>
            <a:ext cx="21031199" cy="10849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600"/>
              <a:buFont typeface="Calibri"/>
              <a:buNone/>
            </a:pPr>
            <a:r>
              <a:rPr lang="fi-FI"/>
              <a:t>Forum Historia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8211920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a) Millaisena Amerikan siirtolaisuus esitetään pilakuvassa? (6 p.)</a:t>
            </a:r>
            <a:endParaRPr lang="fi-FI" dirty="0">
              <a:solidFill>
                <a:srgbClr val="000000"/>
              </a:solidFill>
            </a:endParaRPr>
          </a:p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Kuvassa on perinteinen Yhdysvaltojen symboli, silinterihattuinen setä Samuli, joka syö pillillä keittoa. Tämä kuvaa siirtolaisten suurta muuttoa Euroopasta Amerikkaan.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Setä Samuli kuvataan tyytyväisenä, mikä ilmentää siirtolaisuuden tuomia hyötyjä Yhdysvalloille. Hänet on kuvattu myös kooltaan isompana kuin muut hahmot.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5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61529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Eurooppalaiset katsovat huolestuneina lusikat kädessä, kun ihmiset lähtevät Amerikkaan. Pilakuvasta voi tunnistaa eri eurooppalaisia kansoja, kuten saksalaiset, venäläiset ja ranskalaiset.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Atlantti kuvataan mantereiden välissä pienenä helposti ylitettävänä valtamerenä.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Kuvan tekijä on saksalainen, joka selkeästi näkee siirtolaisuuden huonona ilmiönä.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6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2451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 dirty="0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 lnSpcReduction="20000"/>
          </a:bodyPr>
          <a:lstStyle/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b) Pohdi, mikä sai ihmiset lähtemään siirtolaisiksi Euroopasta Amerikkaan. (14 p.)</a:t>
            </a:r>
          </a:p>
          <a:p>
            <a:pPr marL="127000" indent="0">
              <a:spcBef>
                <a:spcPts val="0"/>
              </a:spcBef>
              <a:buClr>
                <a:srgbClr val="000000"/>
              </a:buClr>
              <a:buSzPct val="100000"/>
            </a:pPr>
            <a:endParaRPr lang="fi-FI" sz="6000" b="0" i="0" u="none" strike="noStrike" dirty="0">
              <a:solidFill>
                <a:srgbClr val="000000"/>
              </a:solidFill>
            </a:endParaRP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Teollistumisen myötä matkustaminen nopeutui. Purjelaivat vaihtuivat höyrylaivoihin, joissa kyettiin kuljettamaan ihmisiä enemmän kuin aikaisemmin.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Matkustuskustannukset alenivat ja ihmisillä oli varaa lähteä toiselle mantereelle.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7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575757"/>
              </a:buClr>
              <a:buSzPct val="100000"/>
              <a:buFont typeface="Calibri"/>
              <a:buNone/>
            </a:pPr>
            <a:r>
              <a:rPr lang="fi-FI"/>
              <a:t>Näkökulmia tehtävään</a:t>
            </a:r>
            <a:endParaRPr dirty="0">
              <a:solidFill>
                <a:srgbClr val="FF0000"/>
              </a:solidFill>
            </a:endParaRPr>
          </a:p>
        </p:txBody>
      </p:sp>
      <p:sp>
        <p:nvSpPr>
          <p:cNvPr id="103" name="Google Shape;103;p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85000" lnSpcReduction="10000"/>
          </a:bodyPr>
          <a:lstStyle/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Euroopasta ihmisiä Amerikkaan työnsivät muun muassa voimakas väestönkasvu, muuttoliike maalta kaupunkeihin, työttömyys, kaupunkien huonot asuinolot, epävakaat olot ja vainot.</a:t>
            </a:r>
          </a:p>
          <a:p>
            <a:pPr marL="984250" indent="-857250">
              <a:spcBef>
                <a:spcPts val="0"/>
              </a:spcBef>
              <a:buClr>
                <a:srgbClr val="000000"/>
              </a:buClr>
              <a:buSzPct val="100000"/>
              <a:buFont typeface="Arial" panose="020B0604020202020204" pitchFamily="34" charset="0"/>
              <a:buChar char="•"/>
            </a:pPr>
            <a:r>
              <a:rPr lang="fi-FI" sz="6000" b="0" i="0" u="none" strike="noStrike" dirty="0">
                <a:solidFill>
                  <a:srgbClr val="000000"/>
                </a:solidFill>
              </a:rPr>
              <a:t>Amerikkaan houkuttelivat muun muassa lupaukset ilmaisesta maasta, teollistumisen aikaansaama voimakas työvoiman tarve, yrittämisen vapaus ja talouskasvu.</a:t>
            </a:r>
          </a:p>
        </p:txBody>
      </p:sp>
      <p:sp>
        <p:nvSpPr>
          <p:cNvPr id="104" name="Google Shape;104;p12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</a:pPr>
            <a:fld id="{00000000-1234-1234-1234-123412341234}" type="slidenum">
              <a:rPr lang="fi-FI"/>
              <a:t>8</a:t>
            </a:fld>
            <a:endParaRPr/>
          </a:p>
        </p:txBody>
      </p:sp>
      <p:sp>
        <p:nvSpPr>
          <p:cNvPr id="107" name="Google Shape;107;p12"/>
          <p:cNvSpPr txBox="1">
            <a:spLocks noGrp="1"/>
          </p:cNvSpPr>
          <p:nvPr>
            <p:ph type="ft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fi-FI" dirty="0"/>
              <a:t>Forum Historia Kertaus, Historian koe ja siinä menestyminen</a:t>
            </a:r>
            <a:endParaRPr dirty="0"/>
          </a:p>
        </p:txBody>
      </p:sp>
      <p:pic>
        <p:nvPicPr>
          <p:cNvPr id="10" name="Kuva 9" descr="Kuva, joka sisältää kohteen luonnos, piirros, kuvitus, Painanta&#10;&#10;Kuvaus luotu automaattisesti">
            <a:extLst>
              <a:ext uri="{FF2B5EF4-FFF2-40B4-BE49-F238E27FC236}">
                <a16:creationId xmlns:a16="http://schemas.microsoft.com/office/drawing/2014/main" id="{C9F9A1E9-CFC6-02CD-9BAF-E9948EEEC7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5863" y="3061052"/>
            <a:ext cx="12050406" cy="639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6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Office-teema">
  <a:themeElements>
    <a:clrScheme name="Opeaineisto">
      <a:dk1>
        <a:srgbClr val="202020"/>
      </a:dk1>
      <a:lt1>
        <a:srgbClr val="FFFFFF"/>
      </a:lt1>
      <a:dk2>
        <a:srgbClr val="006BB3"/>
      </a:dk2>
      <a:lt2>
        <a:srgbClr val="E7E6E6"/>
      </a:lt2>
      <a:accent1>
        <a:srgbClr val="0096DB"/>
      </a:accent1>
      <a:accent2>
        <a:srgbClr val="009FAD"/>
      </a:accent2>
      <a:accent3>
        <a:srgbClr val="51A300"/>
      </a:accent3>
      <a:accent4>
        <a:srgbClr val="8E7BD3"/>
      </a:accent4>
      <a:accent5>
        <a:srgbClr val="E00000"/>
      </a:accent5>
      <a:accent6>
        <a:srgbClr val="FA6400"/>
      </a:accent6>
      <a:hlink>
        <a:srgbClr val="006BB3"/>
      </a:hlink>
      <a:folHlink>
        <a:srgbClr val="2092C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407</Words>
  <Application>Microsoft Office PowerPoint</Application>
  <PresentationFormat>Mukautettu</PresentationFormat>
  <Paragraphs>51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Office-teema</vt:lpstr>
      <vt:lpstr>Historian koe ja siinä menestyminen  Pilakuvatehtävään vastaaminen</vt:lpstr>
      <vt:lpstr>Pilakuvatehtävään vastaaminen</vt:lpstr>
      <vt:lpstr>Esimerkkitehtävä</vt:lpstr>
      <vt:lpstr>Opettajalle</vt:lpstr>
      <vt:lpstr>Näkökulmia tehtävään</vt:lpstr>
      <vt:lpstr>Näkökulmia tehtävään</vt:lpstr>
      <vt:lpstr>Näkökulmia tehtävään</vt:lpstr>
      <vt:lpstr>Näkökulmia tehtävään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Forum Historia Kertaus Pilakuvatehtävään vastaaminen</dc:title>
  <dc:creator>Mika Kortelainen</dc:creator>
  <cp:lastModifiedBy>Kaartinen Minna</cp:lastModifiedBy>
  <cp:revision>9</cp:revision>
  <dcterms:modified xsi:type="dcterms:W3CDTF">2023-08-14T16:21:03Z</dcterms:modified>
</cp:coreProperties>
</file>