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34FF0-FBF7-46D5-BA3A-7AAC92D48921}" v="1" dt="2017-05-30T15:10:31.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437"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F6178C-3E7D-4C3C-BA51-64F2B2B62A57}" type="datetimeFigureOut">
              <a:rPr lang="fi-FI"/>
              <a:t>30.5.2017</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9D7A5-DB3F-4058-AD7D-A106787FB5D9}" type="slidenum">
              <a:rPr lang="fi-FI"/>
              <a:t>‹#›</a:t>
            </a:fld>
            <a:endParaRPr 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9A9D7A5-DB3F-4058-AD7D-A106787FB5D9}" type="slidenum">
              <a:rPr lang="fi-FI"/>
              <a:t>7</a:t>
            </a:fld>
            <a:endParaRPr lang="fi-FI"/>
          </a:p>
        </p:txBody>
      </p:sp>
    </p:spTree>
    <p:extLst>
      <p:ext uri="{BB962C8B-B14F-4D97-AF65-F5344CB8AC3E}">
        <p14:creationId xmlns:p14="http://schemas.microsoft.com/office/powerpoint/2010/main" val="192141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9A9D7A5-DB3F-4058-AD7D-A106787FB5D9}" type="slidenum">
              <a:rPr lang="fi-FI"/>
              <a:t>8</a:t>
            </a:fld>
            <a:endParaRPr lang="fi-FI"/>
          </a:p>
        </p:txBody>
      </p:sp>
    </p:spTree>
    <p:extLst>
      <p:ext uri="{BB962C8B-B14F-4D97-AF65-F5344CB8AC3E}">
        <p14:creationId xmlns:p14="http://schemas.microsoft.com/office/powerpoint/2010/main" val="1307126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87242C3F-C2DD-41AF-8C1D-E94DBD184089}" type="datetimeFigureOut">
              <a:rPr lang="fi-FI" smtClean="0"/>
              <a:t>30.5.2017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305ACF1-46F9-4EFC-8088-06BC3374B60A}" type="slidenum">
              <a:rPr lang="fi-FI" smtClean="0"/>
              <a:t>‹#›</a:t>
            </a:fld>
            <a:endParaRPr lang="fi-FI"/>
          </a:p>
        </p:txBody>
      </p:sp>
    </p:spTree>
    <p:extLst>
      <p:ext uri="{BB962C8B-B14F-4D97-AF65-F5344CB8AC3E}">
        <p14:creationId xmlns:p14="http://schemas.microsoft.com/office/powerpoint/2010/main" val="3740030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7242C3F-C2DD-41AF-8C1D-E94DBD184089}" type="datetimeFigureOut">
              <a:rPr lang="fi-FI" smtClean="0"/>
              <a:t>30.5.2017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305ACF1-46F9-4EFC-8088-06BC3374B60A}" type="slidenum">
              <a:rPr lang="fi-FI" smtClean="0"/>
              <a:t>‹#›</a:t>
            </a:fld>
            <a:endParaRPr lang="fi-FI"/>
          </a:p>
        </p:txBody>
      </p:sp>
    </p:spTree>
    <p:extLst>
      <p:ext uri="{BB962C8B-B14F-4D97-AF65-F5344CB8AC3E}">
        <p14:creationId xmlns:p14="http://schemas.microsoft.com/office/powerpoint/2010/main" val="3610921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7242C3F-C2DD-41AF-8C1D-E94DBD184089}" type="datetimeFigureOut">
              <a:rPr lang="fi-FI" smtClean="0"/>
              <a:t>30.5.2017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305ACF1-46F9-4EFC-8088-06BC3374B60A}" type="slidenum">
              <a:rPr lang="fi-FI" smtClean="0"/>
              <a:t>‹#›</a:t>
            </a:fld>
            <a:endParaRPr lang="fi-FI"/>
          </a:p>
        </p:txBody>
      </p:sp>
    </p:spTree>
    <p:extLst>
      <p:ext uri="{BB962C8B-B14F-4D97-AF65-F5344CB8AC3E}">
        <p14:creationId xmlns:p14="http://schemas.microsoft.com/office/powerpoint/2010/main" val="292140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7242C3F-C2DD-41AF-8C1D-E94DBD184089}" type="datetimeFigureOut">
              <a:rPr lang="fi-FI" smtClean="0"/>
              <a:t>30.5.2017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305ACF1-46F9-4EFC-8088-06BC3374B60A}" type="slidenum">
              <a:rPr lang="fi-FI" smtClean="0"/>
              <a:t>‹#›</a:t>
            </a:fld>
            <a:endParaRPr lang="fi-FI"/>
          </a:p>
        </p:txBody>
      </p:sp>
    </p:spTree>
    <p:extLst>
      <p:ext uri="{BB962C8B-B14F-4D97-AF65-F5344CB8AC3E}">
        <p14:creationId xmlns:p14="http://schemas.microsoft.com/office/powerpoint/2010/main" val="57649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87242C3F-C2DD-41AF-8C1D-E94DBD184089}" type="datetimeFigureOut">
              <a:rPr lang="fi-FI" smtClean="0"/>
              <a:t>30.5.2017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305ACF1-46F9-4EFC-8088-06BC3374B60A}" type="slidenum">
              <a:rPr lang="fi-FI" smtClean="0"/>
              <a:t>‹#›</a:t>
            </a:fld>
            <a:endParaRPr lang="fi-FI"/>
          </a:p>
        </p:txBody>
      </p:sp>
    </p:spTree>
    <p:extLst>
      <p:ext uri="{BB962C8B-B14F-4D97-AF65-F5344CB8AC3E}">
        <p14:creationId xmlns:p14="http://schemas.microsoft.com/office/powerpoint/2010/main" val="60054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87242C3F-C2DD-41AF-8C1D-E94DBD184089}" type="datetimeFigureOut">
              <a:rPr lang="fi-FI" smtClean="0"/>
              <a:t>30.5.2017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305ACF1-46F9-4EFC-8088-06BC3374B60A}" type="slidenum">
              <a:rPr lang="fi-FI" smtClean="0"/>
              <a:t>‹#›</a:t>
            </a:fld>
            <a:endParaRPr lang="fi-FI"/>
          </a:p>
        </p:txBody>
      </p:sp>
    </p:spTree>
    <p:extLst>
      <p:ext uri="{BB962C8B-B14F-4D97-AF65-F5344CB8AC3E}">
        <p14:creationId xmlns:p14="http://schemas.microsoft.com/office/powerpoint/2010/main" val="387755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87242C3F-C2DD-41AF-8C1D-E94DBD184089}" type="datetimeFigureOut">
              <a:rPr lang="fi-FI" smtClean="0"/>
              <a:t>30.5.2017</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9305ACF1-46F9-4EFC-8088-06BC3374B60A}" type="slidenum">
              <a:rPr lang="fi-FI" smtClean="0"/>
              <a:t>‹#›</a:t>
            </a:fld>
            <a:endParaRPr lang="fi-FI"/>
          </a:p>
        </p:txBody>
      </p:sp>
    </p:spTree>
    <p:extLst>
      <p:ext uri="{BB962C8B-B14F-4D97-AF65-F5344CB8AC3E}">
        <p14:creationId xmlns:p14="http://schemas.microsoft.com/office/powerpoint/2010/main" val="41121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87242C3F-C2DD-41AF-8C1D-E94DBD184089}" type="datetimeFigureOut">
              <a:rPr lang="fi-FI" smtClean="0"/>
              <a:t>30.5.2017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9305ACF1-46F9-4EFC-8088-06BC3374B60A}" type="slidenum">
              <a:rPr lang="fi-FI" smtClean="0"/>
              <a:t>‹#›</a:t>
            </a:fld>
            <a:endParaRPr lang="fi-FI"/>
          </a:p>
        </p:txBody>
      </p:sp>
    </p:spTree>
    <p:extLst>
      <p:ext uri="{BB962C8B-B14F-4D97-AF65-F5344CB8AC3E}">
        <p14:creationId xmlns:p14="http://schemas.microsoft.com/office/powerpoint/2010/main" val="307880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7242C3F-C2DD-41AF-8C1D-E94DBD184089}" type="datetimeFigureOut">
              <a:rPr lang="fi-FI" smtClean="0"/>
              <a:t>30.5.2017</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9305ACF1-46F9-4EFC-8088-06BC3374B60A}" type="slidenum">
              <a:rPr lang="fi-FI" smtClean="0"/>
              <a:t>‹#›</a:t>
            </a:fld>
            <a:endParaRPr lang="fi-FI"/>
          </a:p>
        </p:txBody>
      </p:sp>
    </p:spTree>
    <p:extLst>
      <p:ext uri="{BB962C8B-B14F-4D97-AF65-F5344CB8AC3E}">
        <p14:creationId xmlns:p14="http://schemas.microsoft.com/office/powerpoint/2010/main" val="2388218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87242C3F-C2DD-41AF-8C1D-E94DBD184089}" type="datetimeFigureOut">
              <a:rPr lang="fi-FI" smtClean="0"/>
              <a:t>30.5.2017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305ACF1-46F9-4EFC-8088-06BC3374B60A}" type="slidenum">
              <a:rPr lang="fi-FI" smtClean="0"/>
              <a:t>‹#›</a:t>
            </a:fld>
            <a:endParaRPr lang="fi-FI"/>
          </a:p>
        </p:txBody>
      </p:sp>
    </p:spTree>
    <p:extLst>
      <p:ext uri="{BB962C8B-B14F-4D97-AF65-F5344CB8AC3E}">
        <p14:creationId xmlns:p14="http://schemas.microsoft.com/office/powerpoint/2010/main" val="297016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87242C3F-C2DD-41AF-8C1D-E94DBD184089}" type="datetimeFigureOut">
              <a:rPr lang="fi-FI" smtClean="0"/>
              <a:t>30.5.2017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305ACF1-46F9-4EFC-8088-06BC3374B60A}" type="slidenum">
              <a:rPr lang="fi-FI" smtClean="0"/>
              <a:t>‹#›</a:t>
            </a:fld>
            <a:endParaRPr lang="fi-FI"/>
          </a:p>
        </p:txBody>
      </p:sp>
    </p:spTree>
    <p:extLst>
      <p:ext uri="{BB962C8B-B14F-4D97-AF65-F5344CB8AC3E}">
        <p14:creationId xmlns:p14="http://schemas.microsoft.com/office/powerpoint/2010/main" val="113194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42C3F-C2DD-41AF-8C1D-E94DBD184089}" type="datetimeFigureOut">
              <a:rPr lang="fi-FI" smtClean="0"/>
              <a:t>30.5.2017</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5ACF1-46F9-4EFC-8088-06BC3374B60A}" type="slidenum">
              <a:rPr lang="fi-FI" smtClean="0"/>
              <a:t>‹#›</a:t>
            </a:fld>
            <a:endParaRPr lang="fi-FI"/>
          </a:p>
        </p:txBody>
      </p:sp>
    </p:spTree>
    <p:extLst>
      <p:ext uri="{BB962C8B-B14F-4D97-AF65-F5344CB8AC3E}">
        <p14:creationId xmlns:p14="http://schemas.microsoft.com/office/powerpoint/2010/main" val="1717223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a:solidFill>
                  <a:schemeClr val="bg1"/>
                </a:solidFill>
                <a:latin typeface="Calisto MT" panose="02040603050505030304" pitchFamily="18" charset="0"/>
              </a:rPr>
              <a:t>Protestanttiset kirkot ja yhteisöt</a:t>
            </a:r>
          </a:p>
        </p:txBody>
      </p:sp>
      <p:sp>
        <p:nvSpPr>
          <p:cNvPr id="3" name="Alaotsikko 2"/>
          <p:cNvSpPr>
            <a:spLocks noGrp="1"/>
          </p:cNvSpPr>
          <p:nvPr>
            <p:ph type="subTitle" idx="1"/>
          </p:nvPr>
        </p:nvSpPr>
        <p:spPr/>
        <p:txBody>
          <a:bodyPr vert="horz" lIns="91440" tIns="45720" rIns="91440" bIns="45720" rtlCol="0" anchor="t">
            <a:normAutofit/>
          </a:bodyPr>
          <a:lstStyle/>
          <a:p>
            <a:endParaRPr lang="fi-FI">
              <a:solidFill>
                <a:srgbClr val="FFFFFF"/>
              </a:solidFill>
              <a:latin typeface="Calibri"/>
            </a:endParaRPr>
          </a:p>
        </p:txBody>
      </p:sp>
    </p:spTree>
    <p:extLst>
      <p:ext uri="{BB962C8B-B14F-4D97-AF65-F5344CB8AC3E}">
        <p14:creationId xmlns:p14="http://schemas.microsoft.com/office/powerpoint/2010/main" val="4100526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82857" y="126609"/>
            <a:ext cx="10515600" cy="1325563"/>
          </a:xfrm>
        </p:spPr>
        <p:txBody>
          <a:bodyPr/>
          <a:lstStyle/>
          <a:p>
            <a:r>
              <a:rPr lang="fi-FI">
                <a:solidFill>
                  <a:schemeClr val="bg1"/>
                </a:solidFill>
              </a:rPr>
              <a:t>Protestanttisen kirkon synty ja päämäärät</a:t>
            </a:r>
          </a:p>
        </p:txBody>
      </p:sp>
      <p:sp>
        <p:nvSpPr>
          <p:cNvPr id="3" name="Sisällön paikkamerkki 2"/>
          <p:cNvSpPr>
            <a:spLocks noGrp="1"/>
          </p:cNvSpPr>
          <p:nvPr>
            <p:ph idx="1"/>
          </p:nvPr>
        </p:nvSpPr>
        <p:spPr>
          <a:xfrm>
            <a:off x="1113972" y="1586820"/>
            <a:ext cx="10027640" cy="5995665"/>
          </a:xfrm>
        </p:spPr>
        <p:txBody>
          <a:bodyPr/>
          <a:lstStyle/>
          <a:p>
            <a:pPr marL="0" indent="0">
              <a:buNone/>
            </a:pPr>
            <a:r>
              <a:rPr lang="fi-FI" sz="3200">
                <a:solidFill>
                  <a:schemeClr val="bg1"/>
                </a:solidFill>
                <a:effectLst>
                  <a:innerShdw blurRad="63500" dist="50800" dir="8100000">
                    <a:prstClr val="black">
                      <a:alpha val="50000"/>
                    </a:prstClr>
                  </a:innerShdw>
                </a:effectLst>
              </a:rPr>
              <a:t>Protestanttiset kirkot tarkoittavat sitä, että kirkot ovat eronneet 1500-luvulla katolisesta kirkosta. Tämä johtui kiistoista paavin asemasta pelastusopista. Ihmiset ajattelivat, että paavilla oli liikaa valtaa. Aneilla, sekä muilla keinoilla ei tarvinnut ostaa paikkaa taivaaseen vaan sen sai ihan ilmaiseksi vain uskomalla Jumalaan. Protestanttisille kirkoille on ominaista liturgian kansankielisyys, keskeinen asema saarnalle, kirkollisen hierarkian vallan mureneminen sekä maallikkoliikkeiden suuri merkitys.</a:t>
            </a:r>
          </a:p>
          <a:p>
            <a:pPr marL="0" indent="0">
              <a:buNone/>
            </a:pPr>
            <a:endParaRPr lang="fi-FI">
              <a:solidFill>
                <a:schemeClr val="bg1"/>
              </a:solidFill>
            </a:endParaRPr>
          </a:p>
          <a:p>
            <a:pPr marL="0" indent="0">
              <a:buNone/>
            </a:pPr>
            <a:endParaRPr lang="fi-FI"/>
          </a:p>
        </p:txBody>
      </p:sp>
    </p:spTree>
    <p:extLst>
      <p:ext uri="{BB962C8B-B14F-4D97-AF65-F5344CB8AC3E}">
        <p14:creationId xmlns:p14="http://schemas.microsoft.com/office/powerpoint/2010/main" val="915213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310640" y="121833"/>
            <a:ext cx="10515600" cy="1325563"/>
          </a:xfrm>
        </p:spPr>
        <p:txBody>
          <a:bodyPr/>
          <a:lstStyle/>
          <a:p>
            <a:r>
              <a:rPr lang="fi-FI">
                <a:solidFill>
                  <a:schemeClr val="bg1"/>
                </a:solidFill>
              </a:rPr>
              <a:t>Protestanttisten kirkkojen yhteiset piirteet ja haaraumat</a:t>
            </a:r>
          </a:p>
        </p:txBody>
      </p:sp>
      <p:sp>
        <p:nvSpPr>
          <p:cNvPr id="5" name="Sisällön paikkamerkki 4"/>
          <p:cNvSpPr>
            <a:spLocks noGrp="1"/>
          </p:cNvSpPr>
          <p:nvPr>
            <p:ph idx="1"/>
            <p:extLst>
              <p:ext uri="{D42A27DB-BD31-4B8C-83A1-F6EECF244321}">
                <p14:modId xmlns:p14="http://schemas.microsoft.com/office/powerpoint/2010/main" val="4088978644"/>
              </p:ext>
            </p:extLst>
          </p:nvPr>
        </p:nvSpPr>
        <p:spPr>
          <a:xfrm>
            <a:off x="1310640" y="1348922"/>
            <a:ext cx="10881360" cy="5305096"/>
          </a:xfrm>
        </p:spPr>
        <p:txBody>
          <a:bodyPr vert="horz" lIns="91440" tIns="45720" rIns="91440" bIns="45720" rtlCol="0" anchor="t">
            <a:normAutofit fontScale="25000" lnSpcReduction="20000"/>
          </a:bodyPr>
          <a:lstStyle/>
          <a:p>
            <a:pPr marL="0" indent="0">
              <a:buNone/>
            </a:pPr>
            <a:r>
              <a:rPr lang="fi-FI" sz="7400">
                <a:solidFill>
                  <a:srgbClr val="FFFFFF"/>
                </a:solidFill>
              </a:rPr>
              <a:t>Protestanttisille kirkoille on tärkeää välittää Raamattu kansan mieliin jokaisen omalla kielellä. Protestantit kyseenalaistivat Paavin vallan, joten heidän omissa liikkeissään suurin merkitys on maallikkojäsenillä</a:t>
            </a:r>
          </a:p>
          <a:p>
            <a:pPr marL="0" indent="0">
              <a:buNone/>
            </a:pPr>
            <a:r>
              <a:rPr lang="fi-FI" sz="8000">
                <a:solidFill>
                  <a:schemeClr val="bg1">
                    <a:lumMod val="65000"/>
                  </a:schemeClr>
                </a:solidFill>
              </a:rPr>
              <a:t> </a:t>
            </a:r>
            <a:r>
              <a:rPr lang="fi-FI" sz="8000">
                <a:solidFill>
                  <a:schemeClr val="bg1"/>
                </a:solidFill>
              </a:rPr>
              <a:t>Protestanttiset haarautumat</a:t>
            </a:r>
          </a:p>
          <a:p>
            <a:pPr fontAlgn="base"/>
            <a:r>
              <a:rPr lang="fi-FI" sz="8000">
                <a:solidFill>
                  <a:schemeClr val="bg1"/>
                </a:solidFill>
              </a:rPr>
              <a:t>Adventisti</a:t>
            </a:r>
          </a:p>
          <a:p>
            <a:pPr fontAlgn="base"/>
            <a:r>
              <a:rPr lang="fi-FI" sz="8000">
                <a:solidFill>
                  <a:schemeClr val="bg1"/>
                </a:solidFill>
              </a:rPr>
              <a:t>Anglikaaniset kirkot</a:t>
            </a:r>
          </a:p>
          <a:p>
            <a:pPr fontAlgn="base"/>
            <a:r>
              <a:rPr lang="fi-FI" sz="8000">
                <a:solidFill>
                  <a:schemeClr val="bg1"/>
                </a:solidFill>
              </a:rPr>
              <a:t>Baptismi</a:t>
            </a:r>
          </a:p>
          <a:p>
            <a:pPr fontAlgn="base"/>
            <a:r>
              <a:rPr lang="fi-FI" sz="8000">
                <a:solidFill>
                  <a:schemeClr val="bg1"/>
                </a:solidFill>
              </a:rPr>
              <a:t>Helluntailaisuus</a:t>
            </a:r>
          </a:p>
          <a:p>
            <a:pPr fontAlgn="base"/>
            <a:r>
              <a:rPr lang="fi-FI" sz="8000">
                <a:solidFill>
                  <a:schemeClr val="bg1"/>
                </a:solidFill>
              </a:rPr>
              <a:t>Kveekarit</a:t>
            </a:r>
          </a:p>
          <a:p>
            <a:pPr fontAlgn="base"/>
            <a:r>
              <a:rPr lang="fi-FI" sz="8000">
                <a:solidFill>
                  <a:schemeClr val="bg1"/>
                </a:solidFill>
              </a:rPr>
              <a:t>Luterilaisuus</a:t>
            </a:r>
          </a:p>
          <a:p>
            <a:pPr fontAlgn="base"/>
            <a:r>
              <a:rPr lang="fi-FI" sz="8000">
                <a:solidFill>
                  <a:schemeClr val="bg1"/>
                </a:solidFill>
              </a:rPr>
              <a:t>Pelastusarmeija</a:t>
            </a:r>
          </a:p>
          <a:p>
            <a:pPr fontAlgn="base"/>
            <a:r>
              <a:rPr lang="fi-FI" sz="8000" err="1">
                <a:solidFill>
                  <a:schemeClr val="bg1"/>
                </a:solidFill>
              </a:rPr>
              <a:t>Unitaarit</a:t>
            </a:r>
            <a:r>
              <a:rPr lang="fi-FI" sz="8000">
                <a:solidFill>
                  <a:schemeClr val="bg1"/>
                </a:solidFill>
              </a:rPr>
              <a:t> ja universalistit</a:t>
            </a:r>
          </a:p>
          <a:p>
            <a:pPr fontAlgn="base"/>
            <a:r>
              <a:rPr lang="fi-FI" sz="8000">
                <a:solidFill>
                  <a:schemeClr val="bg1"/>
                </a:solidFill>
              </a:rPr>
              <a:t>Vapaakirkollisuus</a:t>
            </a:r>
          </a:p>
          <a:p>
            <a:pPr fontAlgn="base"/>
            <a:r>
              <a:rPr lang="fi-FI" sz="8000">
                <a:solidFill>
                  <a:schemeClr val="bg1"/>
                </a:solidFill>
              </a:rPr>
              <a:t>Metodismi</a:t>
            </a:r>
          </a:p>
          <a:p>
            <a:pPr marL="0" indent="0">
              <a:buNone/>
            </a:pPr>
            <a:r>
              <a:rPr lang="fi-FI" sz="8800">
                <a:solidFill>
                  <a:schemeClr val="bg1">
                    <a:lumMod val="65000"/>
                  </a:schemeClr>
                </a:solidFill>
              </a:rPr>
              <a:t>Näitä kaikkia edellä mainittuja uskonlahkoja yhdistää kristinusko, uskonpuhdistus, ei paavia, ei luostareita ja uskonnot ovat vapaamuotoisempia kuin esimerkiksi ortodoksi uskonnot tai vaikkapa islam. </a:t>
            </a:r>
          </a:p>
        </p:txBody>
      </p:sp>
    </p:spTree>
    <p:extLst>
      <p:ext uri="{BB962C8B-B14F-4D97-AF65-F5344CB8AC3E}">
        <p14:creationId xmlns:p14="http://schemas.microsoft.com/office/powerpoint/2010/main" val="276455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a:solidFill>
                  <a:schemeClr val="bg1"/>
                </a:solidFill>
              </a:rPr>
              <a:t>Luterilainen kirkko</a:t>
            </a:r>
          </a:p>
        </p:txBody>
      </p:sp>
      <p:sp>
        <p:nvSpPr>
          <p:cNvPr id="3" name="Sisällön paikkamerkki 2"/>
          <p:cNvSpPr>
            <a:spLocks noGrp="1"/>
          </p:cNvSpPr>
          <p:nvPr>
            <p:ph idx="1"/>
          </p:nvPr>
        </p:nvSpPr>
        <p:spPr/>
        <p:txBody>
          <a:bodyPr>
            <a:normAutofit/>
          </a:bodyPr>
          <a:lstStyle/>
          <a:p>
            <a:pPr marL="0" indent="0">
              <a:buNone/>
            </a:pPr>
            <a:r>
              <a:rPr lang="fi-FI">
                <a:solidFill>
                  <a:schemeClr val="bg1"/>
                </a:solidFill>
              </a:rPr>
              <a:t>Kaikkia evankelisia kirkkokuntia, jotka syntyivät 1500-luvulla protestiliikkeenä roomalaiskatolisessa kirkossa, kutsutaan </a:t>
            </a:r>
            <a:r>
              <a:rPr lang="fi-FI" b="1">
                <a:solidFill>
                  <a:schemeClr val="bg1"/>
                </a:solidFill>
              </a:rPr>
              <a:t>protestanttisiksi</a:t>
            </a:r>
            <a:r>
              <a:rPr lang="fi-FI">
                <a:solidFill>
                  <a:schemeClr val="bg1"/>
                </a:solidFill>
              </a:rPr>
              <a:t>. Kaikki evankelisen liikkeen kannattajat eivät kuitenkaan päätyneet yhden liikkeen sisälle, koska eivät löytäneet yksimielisyyttä siitä, mitä </a:t>
            </a:r>
            <a:r>
              <a:rPr lang="fi-FI" err="1">
                <a:solidFill>
                  <a:schemeClr val="bg1"/>
                </a:solidFill>
              </a:rPr>
              <a:t>ns.oikea</a:t>
            </a:r>
            <a:r>
              <a:rPr lang="fi-FI">
                <a:solidFill>
                  <a:schemeClr val="bg1"/>
                </a:solidFill>
              </a:rPr>
              <a:t> usko  piti sisällään. Luterilaisten kirkkojen lisäksi protestanttisia kirkkokuntia ovat muun muassa </a:t>
            </a:r>
            <a:r>
              <a:rPr lang="fi-FI" b="1">
                <a:solidFill>
                  <a:schemeClr val="bg1"/>
                </a:solidFill>
              </a:rPr>
              <a:t>anglikaaninen kirkko</a:t>
            </a:r>
            <a:r>
              <a:rPr lang="fi-FI">
                <a:solidFill>
                  <a:schemeClr val="bg1"/>
                </a:solidFill>
              </a:rPr>
              <a:t> sekä niin kutsutut </a:t>
            </a:r>
            <a:r>
              <a:rPr lang="fi-FI" b="1">
                <a:solidFill>
                  <a:schemeClr val="bg1"/>
                </a:solidFill>
              </a:rPr>
              <a:t>reformoidut kirkot</a:t>
            </a:r>
            <a:r>
              <a:rPr lang="fi-FI">
                <a:solidFill>
                  <a:schemeClr val="bg1"/>
                </a:solidFill>
              </a:rPr>
              <a:t>. Lutherin innoittamia seurakuntia ja kirkkoja alettiin vähitellen kutsua "luterilaisiksi", vaikka Luther itse vastustikin nimitystä. Suomen </a:t>
            </a:r>
            <a:r>
              <a:rPr lang="fi-FI" err="1">
                <a:solidFill>
                  <a:schemeClr val="bg1"/>
                </a:solidFill>
              </a:rPr>
              <a:t>evankelis</a:t>
            </a:r>
            <a:r>
              <a:rPr lang="fi-FI">
                <a:solidFill>
                  <a:schemeClr val="bg1"/>
                </a:solidFill>
              </a:rPr>
              <a:t> luterilainen kirkko kuuluu yhtenä kirkkona luterilaisten kirkkojen perheeseen.</a:t>
            </a:r>
          </a:p>
          <a:p>
            <a:pPr marL="0" indent="0">
              <a:buNone/>
            </a:pPr>
            <a:endParaRPr lang="fi-FI">
              <a:solidFill>
                <a:schemeClr val="bg1"/>
              </a:solidFill>
            </a:endParaRPr>
          </a:p>
        </p:txBody>
      </p:sp>
    </p:spTree>
    <p:extLst>
      <p:ext uri="{BB962C8B-B14F-4D97-AF65-F5344CB8AC3E}">
        <p14:creationId xmlns:p14="http://schemas.microsoft.com/office/powerpoint/2010/main" val="3123299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838200" y="224448"/>
            <a:ext cx="10515600" cy="1325563"/>
          </a:xfrm>
        </p:spPr>
        <p:txBody>
          <a:bodyPr/>
          <a:lstStyle/>
          <a:p>
            <a:r>
              <a:rPr lang="fi-FI">
                <a:solidFill>
                  <a:schemeClr val="bg1"/>
                </a:solidFill>
              </a:rPr>
              <a:t>Anglikaanien kirkkoyhteisö</a:t>
            </a:r>
          </a:p>
        </p:txBody>
      </p:sp>
      <p:sp>
        <p:nvSpPr>
          <p:cNvPr id="3" name="Sisällön paikkamerkki 2"/>
          <p:cNvSpPr>
            <a:spLocks noGrp="1"/>
          </p:cNvSpPr>
          <p:nvPr>
            <p:ph idx="1"/>
          </p:nvPr>
        </p:nvSpPr>
        <p:spPr>
          <a:xfrm>
            <a:off x="419100" y="1550011"/>
            <a:ext cx="11353800" cy="5137883"/>
          </a:xfrm>
        </p:spPr>
        <p:txBody>
          <a:bodyPr/>
          <a:lstStyle/>
          <a:p>
            <a:pPr marL="0" indent="0">
              <a:buNone/>
            </a:pPr>
            <a:r>
              <a:rPr lang="fi-FI" err="1">
                <a:solidFill>
                  <a:schemeClr val="bg1"/>
                </a:solidFill>
              </a:rPr>
              <a:t>Anglikaalinen</a:t>
            </a:r>
            <a:r>
              <a:rPr lang="fi-FI">
                <a:solidFill>
                  <a:schemeClr val="bg1"/>
                </a:solidFill>
              </a:rPr>
              <a:t> kirkko syntyi </a:t>
            </a:r>
            <a:r>
              <a:rPr lang="fi-FI" b="1">
                <a:solidFill>
                  <a:schemeClr val="bg1"/>
                </a:solidFill>
              </a:rPr>
              <a:t>vuonna 1545 </a:t>
            </a:r>
            <a:r>
              <a:rPr lang="fi-FI">
                <a:solidFill>
                  <a:schemeClr val="bg1"/>
                </a:solidFill>
              </a:rPr>
              <a:t>irtautuessaan roomalaiskatolisesta kirkosta. Suomen Anglikaaninen kirkko on osa Englannin kirkkoa ja tekee työtä täällä asuvien jäsenten ja yleensä englanninkielisen väestön kanssa. Toiminta Suomessa alkoi 1920-luvulla, kun Leningradin anglikaanipastori siirrettiin Suomeen. Seurakuntaan kuuluu noin 100 ihmistä ja toiminta on pääasiassa keskittynyt Helsinkiin. Vuonna 1996 solmitun Porvoon sopimuksen mukaan luterilaiset ja anglikaaniset kirkot tunnustivat toisensa, toistensa virat ja evankeliumin julistamisen.</a:t>
            </a:r>
          </a:p>
        </p:txBody>
      </p:sp>
      <p:pic>
        <p:nvPicPr>
          <p:cNvPr id="1026" name="Picture 2" descr="Kuvahaun tulos haulle anglic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8442" y="4285870"/>
            <a:ext cx="1603558" cy="257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817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811237" y="294786"/>
            <a:ext cx="10515600" cy="1325563"/>
          </a:xfrm>
        </p:spPr>
        <p:txBody>
          <a:bodyPr/>
          <a:lstStyle/>
          <a:p>
            <a:r>
              <a:rPr lang="fi-FI">
                <a:solidFill>
                  <a:schemeClr val="bg1"/>
                </a:solidFill>
              </a:rPr>
              <a:t>Reformoidut kirkot</a:t>
            </a:r>
          </a:p>
        </p:txBody>
      </p:sp>
      <p:sp>
        <p:nvSpPr>
          <p:cNvPr id="3" name="Sisällön paikkamerkki 2"/>
          <p:cNvSpPr>
            <a:spLocks noGrp="1"/>
          </p:cNvSpPr>
          <p:nvPr>
            <p:ph idx="1"/>
          </p:nvPr>
        </p:nvSpPr>
        <p:spPr/>
        <p:txBody>
          <a:bodyPr/>
          <a:lstStyle/>
          <a:p>
            <a:pPr marL="0" indent="0">
              <a:buNone/>
            </a:pPr>
            <a:r>
              <a:rPr lang="fi-FI" b="1">
                <a:solidFill>
                  <a:schemeClr val="bg1"/>
                </a:solidFill>
              </a:rPr>
              <a:t>Reformoidut kirkot</a:t>
            </a:r>
            <a:r>
              <a:rPr lang="fi-FI">
                <a:solidFill>
                  <a:schemeClr val="bg1"/>
                </a:solidFill>
              </a:rPr>
              <a:t> on yleisnimitys Sveitsin uskonpuhdistuksen pohjalta syntyneille kristillisille kirkoille, joihin kuuluu nykyisin noin 75 miljoonaa jäsentä. Niiden alkuna pidetään Ulrich </a:t>
            </a:r>
            <a:r>
              <a:rPr lang="fi-FI" err="1">
                <a:solidFill>
                  <a:schemeClr val="bg1"/>
                </a:solidFill>
              </a:rPr>
              <a:t>Zwinglin</a:t>
            </a:r>
            <a:r>
              <a:rPr lang="fi-FI">
                <a:solidFill>
                  <a:schemeClr val="bg1"/>
                </a:solidFill>
              </a:rPr>
              <a:t> </a:t>
            </a:r>
            <a:r>
              <a:rPr lang="fi-FI" err="1">
                <a:solidFill>
                  <a:schemeClr val="bg1"/>
                </a:solidFill>
              </a:rPr>
              <a:t>Züricissa</a:t>
            </a:r>
            <a:r>
              <a:rPr lang="fi-FI">
                <a:solidFill>
                  <a:schemeClr val="bg1"/>
                </a:solidFill>
              </a:rPr>
              <a:t> harjoittamaa hengellistä toimintaa, joka sai vaikutteita Martin Lutherilta. Reformoitujen opilliset korostukset ovat lähtöisin Jean </a:t>
            </a:r>
            <a:r>
              <a:rPr lang="fi-FI" err="1">
                <a:solidFill>
                  <a:schemeClr val="bg1">
                    <a:lumMod val="75000"/>
                  </a:schemeClr>
                </a:solidFill>
              </a:rPr>
              <a:t>Calvinilta</a:t>
            </a:r>
            <a:r>
              <a:rPr lang="fi-FI">
                <a:solidFill>
                  <a:schemeClr val="bg1"/>
                </a:solidFill>
              </a:rPr>
              <a:t>. Jumalanpalveluksen ulkoinen yksinkertaisuus jatkuu sekä </a:t>
            </a:r>
            <a:r>
              <a:rPr lang="fi-FI">
                <a:solidFill>
                  <a:schemeClr val="bg1">
                    <a:lumMod val="75000"/>
                  </a:schemeClr>
                </a:solidFill>
              </a:rPr>
              <a:t>pappien </a:t>
            </a:r>
            <a:r>
              <a:rPr lang="fi-FI">
                <a:solidFill>
                  <a:schemeClr val="bg1"/>
                </a:solidFill>
              </a:rPr>
              <a:t>vaatetuksessa että kirkon sisustuksessa. Raamattu  on reformoidulle kirkolle erehtymätöntä </a:t>
            </a:r>
            <a:r>
              <a:rPr lang="fi-FI">
                <a:solidFill>
                  <a:schemeClr val="bg1">
                    <a:lumMod val="75000"/>
                  </a:schemeClr>
                </a:solidFill>
              </a:rPr>
              <a:t>Jumalan sanaa</a:t>
            </a:r>
            <a:r>
              <a:rPr lang="fi-FI">
                <a:solidFill>
                  <a:schemeClr val="bg1"/>
                </a:solidFill>
              </a:rPr>
              <a:t>. Raamatun kriittinen merkitys tulkitaan jonkin </a:t>
            </a:r>
            <a:r>
              <a:rPr lang="fi-FI">
                <a:solidFill>
                  <a:schemeClr val="bg1">
                    <a:lumMod val="75000"/>
                  </a:schemeClr>
                </a:solidFill>
              </a:rPr>
              <a:t>verran toisin kuin </a:t>
            </a:r>
            <a:r>
              <a:rPr lang="fi-FI" err="1">
                <a:solidFill>
                  <a:schemeClr val="bg1">
                    <a:lumMod val="75000"/>
                  </a:schemeClr>
                </a:solidFill>
              </a:rPr>
              <a:t>lluterilaisuudessa</a:t>
            </a:r>
            <a:r>
              <a:rPr lang="fi-FI">
                <a:solidFill>
                  <a:schemeClr val="bg1"/>
                </a:solidFill>
              </a:rPr>
              <a:t>.</a:t>
            </a:r>
          </a:p>
        </p:txBody>
      </p:sp>
    </p:spTree>
    <p:extLst>
      <p:ext uri="{BB962C8B-B14F-4D97-AF65-F5344CB8AC3E}">
        <p14:creationId xmlns:p14="http://schemas.microsoft.com/office/powerpoint/2010/main" val="3714992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t="-27000" b="-27000"/>
          </a:stretch>
        </a:blipFill>
        <a:effectLst/>
      </p:bgPr>
    </p:bg>
    <p:spTree>
      <p:nvGrpSpPr>
        <p:cNvPr id="1" name=""/>
        <p:cNvGrpSpPr/>
        <p:nvPr/>
      </p:nvGrpSpPr>
      <p:grpSpPr>
        <a:xfrm>
          <a:off x="0" y="0"/>
          <a:ext cx="0" cy="0"/>
          <a:chOff x="0" y="0"/>
          <a:chExt cx="0" cy="0"/>
        </a:xfrm>
      </p:grpSpPr>
      <p:sp>
        <p:nvSpPr>
          <p:cNvPr id="2" name="Otsikko 1"/>
          <p:cNvSpPr>
            <a:spLocks noGrp="1"/>
          </p:cNvSpPr>
          <p:nvPr>
            <p:ph type="title"/>
            <p:extLst>
              <p:ext uri="{D42A27DB-BD31-4B8C-83A1-F6EECF244321}">
                <p14:modId xmlns:p14="http://schemas.microsoft.com/office/powerpoint/2010/main" val="319199612"/>
              </p:ext>
            </p:extLst>
          </p:nvPr>
        </p:nvSpPr>
        <p:spPr>
          <a:xfrm>
            <a:off x="733425" y="257175"/>
            <a:ext cx="10515600" cy="1325563"/>
          </a:xfrm>
        </p:spPr>
        <p:txBody>
          <a:bodyPr/>
          <a:lstStyle/>
          <a:p>
            <a:r>
              <a:rPr lang="fi-FI">
                <a:solidFill>
                  <a:srgbClr val="FFFFFF"/>
                </a:solidFill>
              </a:rPr>
              <a:t>Protestanttisten kirkkojen kannattajamäärät</a:t>
            </a:r>
          </a:p>
        </p:txBody>
      </p:sp>
      <p:sp>
        <p:nvSpPr>
          <p:cNvPr id="3" name="Sisällön paikkamerkki 2"/>
          <p:cNvSpPr>
            <a:spLocks noGrp="1"/>
          </p:cNvSpPr>
          <p:nvPr>
            <p:ph idx="1"/>
            <p:extLst>
              <p:ext uri="{D42A27DB-BD31-4B8C-83A1-F6EECF244321}">
                <p14:modId xmlns:p14="http://schemas.microsoft.com/office/powerpoint/2010/main" val="2215177268"/>
              </p:ext>
            </p:extLst>
          </p:nvPr>
        </p:nvSpPr>
        <p:spPr>
          <a:xfrm>
            <a:off x="838200" y="1825625"/>
            <a:ext cx="11486644" cy="4938010"/>
          </a:xfrm>
        </p:spPr>
        <p:txBody>
          <a:bodyPr vert="horz" lIns="91440" tIns="45720" rIns="91440" bIns="45720" rtlCol="0" anchor="t">
            <a:normAutofit/>
          </a:bodyPr>
          <a:lstStyle/>
          <a:p>
            <a:pPr marL="0" indent="0">
              <a:buNone/>
            </a:pPr>
            <a:r>
              <a:rPr lang="fi-FI" sz="3200" b="1">
                <a:solidFill>
                  <a:srgbClr val="FFFFFF"/>
                </a:solidFill>
              </a:rPr>
              <a:t>Eri protestanttisilla suuntauksilla on suurin piirtein seuraavat määrät kannattajia:</a:t>
            </a:r>
          </a:p>
          <a:p>
            <a:r>
              <a:rPr lang="fi-FI" sz="3200" b="1">
                <a:solidFill>
                  <a:srgbClr val="FFFFFF"/>
                </a:solidFill>
              </a:rPr>
              <a:t> -Reformoituja 75 miljoonaa</a:t>
            </a:r>
            <a:endParaRPr sz="3200" b="1">
              <a:solidFill>
                <a:srgbClr val="FFFFFF"/>
              </a:solidFill>
            </a:endParaRPr>
          </a:p>
          <a:p>
            <a:r>
              <a:rPr lang="fi-FI" sz="3200" b="1">
                <a:solidFill>
                  <a:srgbClr val="FFFFFF"/>
                </a:solidFill>
              </a:rPr>
              <a:t> -Anglikaaneja 77 miljoonaa</a:t>
            </a:r>
            <a:endParaRPr sz="3200" b="1">
              <a:solidFill>
                <a:srgbClr val="FFFFFF"/>
              </a:solidFill>
            </a:endParaRPr>
          </a:p>
          <a:p>
            <a:r>
              <a:rPr lang="fi-FI" sz="3200" b="1">
                <a:solidFill>
                  <a:srgbClr val="FFFFFF"/>
                </a:solidFill>
              </a:rPr>
              <a:t> -Baptisteja 110 miljoonaa</a:t>
            </a:r>
            <a:endParaRPr sz="3200" b="1">
              <a:solidFill>
                <a:srgbClr val="FFFFFF"/>
              </a:solidFill>
            </a:endParaRPr>
          </a:p>
          <a:p>
            <a:r>
              <a:rPr lang="fi-FI" sz="3200" b="1">
                <a:solidFill>
                  <a:srgbClr val="FFFFFF"/>
                </a:solidFill>
              </a:rPr>
              <a:t> -Luterilaisia 72 miljoonaa</a:t>
            </a:r>
            <a:endParaRPr sz="3200" b="1">
              <a:solidFill>
                <a:srgbClr val="FFFFFF"/>
              </a:solidFill>
            </a:endParaRPr>
          </a:p>
          <a:p>
            <a:r>
              <a:rPr lang="fi-FI" sz="3200" b="1">
                <a:solidFill>
                  <a:srgbClr val="FFFFFF"/>
                </a:solidFill>
              </a:rPr>
              <a:t> -Metodisteja 70 miljoonaa</a:t>
            </a:r>
            <a:endParaRPr sz="3200" b="1">
              <a:solidFill>
                <a:srgbClr val="FFFFFF"/>
              </a:solidFill>
            </a:endParaRPr>
          </a:p>
          <a:p>
            <a:r>
              <a:rPr lang="fi-FI" sz="3200" b="1">
                <a:solidFill>
                  <a:srgbClr val="FFFFFF"/>
                </a:solidFill>
              </a:rPr>
              <a:t> -Adventisteja 18 miljoonaa</a:t>
            </a:r>
            <a:endParaRPr sz="3200" b="1">
              <a:solidFill>
                <a:srgbClr val="FFFFFF"/>
              </a:solidFill>
            </a:endParaRPr>
          </a:p>
        </p:txBody>
      </p:sp>
    </p:spTree>
    <p:extLst>
      <p:ext uri="{BB962C8B-B14F-4D97-AF65-F5344CB8AC3E}">
        <p14:creationId xmlns:p14="http://schemas.microsoft.com/office/powerpoint/2010/main" val="228520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Otsikko 1"/>
          <p:cNvSpPr>
            <a:spLocks noGrp="1"/>
          </p:cNvSpPr>
          <p:nvPr>
            <p:ph type="title"/>
            <p:extLst>
              <p:ext uri="{D42A27DB-BD31-4B8C-83A1-F6EECF244321}">
                <p14:modId xmlns:p14="http://schemas.microsoft.com/office/powerpoint/2010/main" val="1056430745"/>
              </p:ext>
            </p:extLst>
          </p:nvPr>
        </p:nvSpPr>
        <p:spPr>
          <a:xfrm>
            <a:off x="1809750" y="-238125"/>
            <a:ext cx="10515600" cy="1325563"/>
          </a:xfrm>
        </p:spPr>
        <p:txBody>
          <a:bodyPr/>
          <a:lstStyle/>
          <a:p>
            <a:r>
              <a:rPr lang="fi-FI">
                <a:solidFill>
                  <a:srgbClr val="FFFFFF"/>
                </a:solidFill>
              </a:rPr>
              <a:t>.</a:t>
            </a:r>
          </a:p>
        </p:txBody>
      </p:sp>
      <p:pic>
        <p:nvPicPr>
          <p:cNvPr id="4" name="Kuva 4"/>
          <p:cNvPicPr>
            <a:picLocks noGrp="1" noChangeAspect="1"/>
          </p:cNvPicPr>
          <p:nvPr>
            <p:ph idx="1"/>
          </p:nvPr>
        </p:nvPicPr>
        <p:blipFill>
          <a:blip r:embed="rId3"/>
          <a:stretch>
            <a:fillRect/>
          </a:stretch>
        </p:blipFill>
        <p:spPr>
          <a:xfrm>
            <a:off x="1533525" y="95250"/>
            <a:ext cx="9192933" cy="6645010"/>
          </a:xfrm>
          <a:prstGeom prst="rect">
            <a:avLst/>
          </a:prstGeom>
        </p:spPr>
      </p:pic>
    </p:spTree>
    <p:extLst>
      <p:ext uri="{BB962C8B-B14F-4D97-AF65-F5344CB8AC3E}">
        <p14:creationId xmlns:p14="http://schemas.microsoft.com/office/powerpoint/2010/main" val="148315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161757" y="872198"/>
            <a:ext cx="10515600" cy="1325563"/>
          </a:xfrm>
        </p:spPr>
        <p:txBody>
          <a:bodyPr>
            <a:normAutofit/>
          </a:bodyPr>
          <a:lstStyle/>
          <a:p>
            <a:r>
              <a:rPr lang="fi-FI" sz="4800" b="1">
                <a:solidFill>
                  <a:schemeClr val="bg1">
                    <a:lumMod val="65000"/>
                  </a:schemeClr>
                </a:solidFill>
              </a:rPr>
              <a:t>Protestanttisen kirkon sakramentit</a:t>
            </a:r>
          </a:p>
        </p:txBody>
      </p:sp>
      <p:sp>
        <p:nvSpPr>
          <p:cNvPr id="3" name="Sisällön paikkamerkki 2"/>
          <p:cNvSpPr>
            <a:spLocks noGrp="1"/>
          </p:cNvSpPr>
          <p:nvPr>
            <p:ph idx="1"/>
          </p:nvPr>
        </p:nvSpPr>
        <p:spPr>
          <a:xfrm>
            <a:off x="838200" y="2506662"/>
            <a:ext cx="10515600" cy="4351338"/>
          </a:xfrm>
        </p:spPr>
        <p:txBody>
          <a:bodyPr>
            <a:normAutofit lnSpcReduction="10000"/>
          </a:bodyPr>
          <a:lstStyle/>
          <a:p>
            <a:pPr marL="0" indent="0">
              <a:buNone/>
            </a:pPr>
            <a:r>
              <a:rPr lang="fi-FI">
                <a:solidFill>
                  <a:schemeClr val="bg1"/>
                </a:solidFill>
              </a:rPr>
              <a:t>Katollisen kirkon sakramentteja ovat kaste, konfirmaatio, ehtoollinen, rippi, papiksi vihkiminen, avioliitto ja sairaiden voitelu.</a:t>
            </a:r>
          </a:p>
          <a:p>
            <a:pPr marL="0" indent="0">
              <a:buNone/>
            </a:pPr>
            <a:r>
              <a:rPr lang="fi-FI">
                <a:solidFill>
                  <a:schemeClr val="bg1"/>
                </a:solidFill>
              </a:rPr>
              <a:t>Sana </a:t>
            </a:r>
            <a:r>
              <a:rPr lang="fi-FI" err="1">
                <a:solidFill>
                  <a:schemeClr val="bg1"/>
                </a:solidFill>
              </a:rPr>
              <a:t>sacramentum</a:t>
            </a:r>
            <a:r>
              <a:rPr lang="fi-FI">
                <a:solidFill>
                  <a:schemeClr val="bg1"/>
                </a:solidFill>
              </a:rPr>
              <a:t> tarkoittaa salaisuutta tai valaa. Sen alkuperäinen tarkoitus juontaa juurensa pakanallisten uskonnollisiin rituaaleihin.</a:t>
            </a:r>
          </a:p>
          <a:p>
            <a:pPr marL="0" indent="0">
              <a:buNone/>
            </a:pPr>
            <a:r>
              <a:rPr lang="fi-FI">
                <a:solidFill>
                  <a:schemeClr val="bg1"/>
                </a:solidFill>
              </a:rPr>
              <a:t>Kaikki uskonnolliset suoritukset ja rituaalit, joiden osallisuuden uskotaan välittävän Jumalan armoa ja anteeksiantamusta, voivat muodostua ikään kuin sakramenteiksi, joihin turvataan sen sijaan että pantaisiin täysi luottamus Jeesuksen Kristuksen ristintyöhön ja syntien sovitukseen, uskottaisiin koko sydämestä Herraan Jeesukseen ja Jumalan Poikaan. Näitä ovat jo aiemmin erikseen käsittelemäni kaste ja ehtoollinen.</a:t>
            </a:r>
          </a:p>
        </p:txBody>
      </p:sp>
    </p:spTree>
    <p:extLst>
      <p:ext uri="{BB962C8B-B14F-4D97-AF65-F5344CB8AC3E}">
        <p14:creationId xmlns:p14="http://schemas.microsoft.com/office/powerpoint/2010/main" val="59697297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Words>
  <Application>Microsoft Office PowerPoint</Application>
  <PresentationFormat>Laajakuva</PresentationFormat>
  <Paragraphs>38</Paragraphs>
  <Slides>9</Slides>
  <Notes>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9</vt:i4>
      </vt:variant>
    </vt:vector>
  </HeadingPairs>
  <TitlesOfParts>
    <vt:vector size="14" baseType="lpstr">
      <vt:lpstr>Arial</vt:lpstr>
      <vt:lpstr>Calibri</vt:lpstr>
      <vt:lpstr>Calibri Light</vt:lpstr>
      <vt:lpstr>Calisto MT</vt:lpstr>
      <vt:lpstr>Office-teema</vt:lpstr>
      <vt:lpstr>Protestanttiset kirkot ja yhteisöt</vt:lpstr>
      <vt:lpstr>Protestanttisen kirkon synty ja päämäärät</vt:lpstr>
      <vt:lpstr>Protestanttisten kirkkojen yhteiset piirteet ja haaraumat</vt:lpstr>
      <vt:lpstr>Luterilainen kirkko</vt:lpstr>
      <vt:lpstr>Anglikaanien kirkkoyhteisö</vt:lpstr>
      <vt:lpstr>Reformoidut kirkot</vt:lpstr>
      <vt:lpstr>Protestanttisten kirkkojen kannattajamäärät</vt:lpstr>
      <vt:lpstr>.</vt:lpstr>
      <vt:lpstr>Protestanttisen kirkon sakramentit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Protestanttiset kirkot ja yhteisöt</dc:title>
  <dc:creator>Esa</dc:creator>
  <cp:lastModifiedBy>Tuupanen Esa</cp:lastModifiedBy>
  <cp:revision>2</cp:revision>
  <dcterms:modified xsi:type="dcterms:W3CDTF">2017-05-30T15:10:50Z</dcterms:modified>
</cp:coreProperties>
</file>