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254C95-5C23-0EF6-D22E-BB47D219B7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53F5A8B-9146-EE8E-91B3-5525C424F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007C2A-3D03-440D-671E-8C136362B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9387-F9E5-4DA0-9536-70C5F6E2E9CD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084B5C4-7112-C44F-710F-3F9ABCEAC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9F8311A-67A3-7CF6-AF66-F9CA59EEE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3263-4B0C-4590-938B-A877F2A51C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2659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AC3053-0258-F0AE-1A9B-F59038F4B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5803588-55E0-F12A-8D98-2FB974811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05C12D0-11CB-C248-372F-AEFD6FFDE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9387-F9E5-4DA0-9536-70C5F6E2E9CD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7BC1E6E-71AE-499A-F1F0-92C2B10F3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24D72FF-14FD-3961-25BB-5F31E4701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3263-4B0C-4590-938B-A877F2A51C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1730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366438-CDF7-2FF9-D14E-7786B341F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04A81CD-67D0-6BDF-90E7-8BDF01FA7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2D4C588-5305-B8C2-EB8F-0F8461AA2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9387-F9E5-4DA0-9536-70C5F6E2E9CD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0075661-4AAB-956A-4518-67B644805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FD9724-280E-A10B-FEA6-1159E8957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3263-4B0C-4590-938B-A877F2A51C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3750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B5AEBEF-9056-2DFE-5275-68FE0150D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8391928-460E-5C21-8FEB-43475DEA5C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C550212-BF1D-9979-30DE-AB11B1895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0C3F199-9625-C33E-A985-EBAF75169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9387-F9E5-4DA0-9536-70C5F6E2E9CD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91CF212-4E9D-95F5-74C1-D5550811E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CB1A349-2356-5B86-4D9E-232899CE0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3263-4B0C-4590-938B-A877F2A51C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4657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6AB1B8-9245-7388-E538-8EBFA01CB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4B4FC57-71E4-36E2-8B4D-A7BF03A5A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3A2B84D-E83A-3227-4472-A390ACB066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696EB72-B4D4-E937-9931-37D20B402B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390719DD-FDF9-7684-4A85-DDFAD6681A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463A182-68B2-8B8F-4C02-A7ACEF4A8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9387-F9E5-4DA0-9536-70C5F6E2E9CD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7751F96-F991-8FF9-EBFA-695303093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53BD61B-04F8-4BD5-2659-05B2FCD8F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3263-4B0C-4590-938B-A877F2A51C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57682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A500FB-F6E3-E816-6A6E-633693DC0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2E00C60-45EE-CD1C-3975-CE1C7B601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9387-F9E5-4DA0-9536-70C5F6E2E9CD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C10F89A-F4F7-2EF7-3544-728906A34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8D5A285-3CA7-5B38-77FC-F3EC2FCB8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3263-4B0C-4590-938B-A877F2A51C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5492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A0A0A21-94BA-593C-4B72-57B31F827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9387-F9E5-4DA0-9536-70C5F6E2E9CD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437942C-859A-3FD7-C26E-7FEE25E92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CED14FC-D60B-94D2-D77E-C5BE3BCDD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3263-4B0C-4590-938B-A877F2A51C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3617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DD565B-13B8-DB29-14BC-E375F9DC0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82CC5C2-89B9-B71B-0350-8A36B9CAF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1AFE050-19E2-4F41-20F1-B9EAC53D43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EFF8765-87BB-75E0-0385-B89DA730D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9387-F9E5-4DA0-9536-70C5F6E2E9CD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E87591E-8832-C08F-BAFE-796EAA220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B803332-768E-8D0F-3978-3E336E35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3263-4B0C-4590-938B-A877F2A51C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58536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EBB63D-3C44-F8C0-960A-258E1CDF7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C76F005-28F5-EFDF-89F4-8E21B95120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0708CC5-E304-C3CF-EF27-8EE5869B1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9BA3F0B-DF6E-EE71-B94A-55B9E5C80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9387-F9E5-4DA0-9536-70C5F6E2E9CD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B04601D-185A-1993-B021-965BA5B4B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BD1577D-5DF5-2321-C8C8-3560E0E93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3263-4B0C-4590-938B-A877F2A51C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8597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7599074-5709-484C-866D-8298F2879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A82BC6A-E356-4F65-8CF1-C3E16C2098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D12E3BC-3445-DA77-EE17-38972ACBF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9387-F9E5-4DA0-9536-70C5F6E2E9CD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3E41F8F-57FC-28FE-5F97-523CF9580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3416D3C-78A1-520B-652F-76E4FEAA3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3263-4B0C-4590-938B-A877F2A51C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0378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785C911B-B10B-BB23-C4A7-6089A42CAF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9D01589-C065-5B52-CC20-3BF8640937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149DF44-6A58-2328-9DD9-0FAB1944F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9387-F9E5-4DA0-9536-70C5F6E2E9CD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6E90C0-2341-5D17-DC7C-F27129DDB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3EF730E-A49B-2B1A-F1A2-9670327EE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43263-4B0C-4590-938B-A877F2A51C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68341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19974745-1BB8-49AF-04B2-291BA92C0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9C13E2E-2995-00C2-47EF-DE7390762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804A747-DC36-88C8-AC9D-044CB48B11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819387-F9E5-4DA0-9536-70C5F6E2E9CD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2BC9EE-8388-C88A-6B84-F64D4273ED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84C1B70-9059-1F32-9A3D-6AA2C585A2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543263-4B0C-4590-938B-A877F2A51C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0644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2B88C4-9603-9A09-D2F1-DA36081E1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840" y="289560"/>
            <a:ext cx="9672320" cy="313944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fi-FI" b="0" i="0" dirty="0">
                <a:solidFill>
                  <a:srgbClr val="282828"/>
                </a:solidFill>
                <a:effectLst/>
                <a:latin typeface="Noto Sans" panose="020B0502040504020204" pitchFamily="34" charset="0"/>
              </a:rPr>
              <a:t>05 Mitä ovat </a:t>
            </a:r>
            <a:r>
              <a:rPr lang="fi-FI" b="1" i="0" dirty="0">
                <a:solidFill>
                  <a:srgbClr val="282828"/>
                </a:solidFill>
                <a:effectLst/>
                <a:latin typeface="Noto Sans" panose="020B0502040504020204" pitchFamily="34" charset="0"/>
              </a:rPr>
              <a:t>perusoikeudet</a:t>
            </a:r>
            <a:r>
              <a:rPr lang="fi-FI" dirty="0">
                <a:solidFill>
                  <a:srgbClr val="282828"/>
                </a:solidFill>
                <a:latin typeface="Noto Sans" panose="020B0502040504020204" pitchFamily="34" charset="0"/>
              </a:rPr>
              <a:t>?</a:t>
            </a:r>
            <a:r>
              <a:rPr lang="fi-FI" b="0" i="0" dirty="0">
                <a:solidFill>
                  <a:srgbClr val="282828"/>
                </a:solidFill>
                <a:effectLst/>
                <a:latin typeface="Noto Sans" panose="020B0502040504020204" pitchFamily="34" charset="0"/>
              </a:rPr>
              <a:t> Miksi ne on Suomessa kirjattu </a:t>
            </a:r>
            <a:r>
              <a:rPr lang="fi-FI" b="1" i="0" dirty="0">
                <a:solidFill>
                  <a:srgbClr val="282828"/>
                </a:solidFill>
                <a:effectLst/>
                <a:latin typeface="Noto Sans" panose="020B0502040504020204" pitchFamily="34" charset="0"/>
              </a:rPr>
              <a:t>perustuslakiin?</a:t>
            </a:r>
            <a:endParaRPr lang="fi-FI" b="1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ACB6C2A-C014-8CA7-D3ED-A0356838D0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5040" y="3738880"/>
            <a:ext cx="2966720" cy="1000760"/>
          </a:xfrm>
        </p:spPr>
        <p:txBody>
          <a:bodyPr/>
          <a:lstStyle/>
          <a:p>
            <a:r>
              <a:rPr lang="fi-FI" dirty="0"/>
              <a:t>(2024s)</a:t>
            </a:r>
          </a:p>
        </p:txBody>
      </p:sp>
    </p:spTree>
    <p:extLst>
      <p:ext uri="{BB962C8B-B14F-4D97-AF65-F5344CB8AC3E}">
        <p14:creationId xmlns:p14="http://schemas.microsoft.com/office/powerpoint/2010/main" val="4046252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EDE6C3-FFE5-E777-B2D3-417934A01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561"/>
            <a:ext cx="10652760" cy="15281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i-FI" sz="2400" dirty="0"/>
              <a:t>Hyvässä vastauksessa kokelas osoittaa tietävänsä, mitä </a:t>
            </a:r>
            <a:r>
              <a:rPr lang="fi-FI" sz="2400" b="1" dirty="0"/>
              <a:t>perusoikeudet ovat, </a:t>
            </a:r>
            <a:r>
              <a:rPr lang="fi-FI" sz="2400" dirty="0"/>
              <a:t>ja hän mainitsee niistä esimerkkejä. </a:t>
            </a:r>
            <a:br>
              <a:rPr lang="fi-FI" sz="2400" dirty="0"/>
            </a:br>
            <a:r>
              <a:rPr lang="fi-FI" sz="2400" dirty="0"/>
              <a:t>Lisäksi kokelas </a:t>
            </a:r>
            <a:r>
              <a:rPr lang="fi-FI" sz="2400" b="1" dirty="0"/>
              <a:t>osoittaa ymmärtävänsä</a:t>
            </a:r>
            <a:r>
              <a:rPr lang="fi-FI" sz="2400" dirty="0"/>
              <a:t>, miksi perusoikeudet on kirjattu perustuslakiin.</a:t>
            </a:r>
            <a:br>
              <a:rPr lang="fi-FI" sz="2400" dirty="0"/>
            </a:br>
            <a:endParaRPr lang="fi-FI" sz="24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A540D8-B28B-0418-4888-8E1048D3190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r>
              <a:rPr lang="fi-FI" b="1" dirty="0"/>
              <a:t>Perusoikeudet </a:t>
            </a:r>
            <a:r>
              <a:rPr lang="fi-FI" dirty="0"/>
              <a:t>ovat perustavanlaatuisia, kaikille Suomessa oleville ihmisille yhdenvertaisesti kuuluvia oikeuksia.</a:t>
            </a:r>
          </a:p>
          <a:p>
            <a:r>
              <a:rPr lang="fi-FI" dirty="0"/>
              <a:t>osa koskee vain </a:t>
            </a:r>
            <a:r>
              <a:rPr lang="fi-FI" b="1" dirty="0"/>
              <a:t>Suomen kansalaisia</a:t>
            </a:r>
            <a:r>
              <a:rPr lang="fi-FI" dirty="0"/>
              <a:t>: </a:t>
            </a:r>
            <a:r>
              <a:rPr lang="fi-FI" b="1" dirty="0"/>
              <a:t>äänioikeus </a:t>
            </a:r>
            <a:r>
              <a:rPr lang="fi-FI" dirty="0"/>
              <a:t>eduskuntavaaleissa.</a:t>
            </a:r>
          </a:p>
          <a:p>
            <a:r>
              <a:rPr lang="fi-FI" dirty="0"/>
              <a:t>Perusoikeudet suojaavat ihmisiä julkisen vallan edustajien</a:t>
            </a:r>
            <a:r>
              <a:rPr lang="fi-FI" b="1" dirty="0"/>
              <a:t> mielivallalta</a:t>
            </a:r>
            <a:r>
              <a:rPr lang="fi-FI" dirty="0"/>
              <a:t>. </a:t>
            </a:r>
          </a:p>
          <a:p>
            <a:r>
              <a:rPr lang="fi-FI" dirty="0"/>
              <a:t>Ne on kirjattu</a:t>
            </a:r>
            <a:r>
              <a:rPr lang="fi-FI" b="1" dirty="0"/>
              <a:t> perustuslakiin</a:t>
            </a:r>
            <a:r>
              <a:rPr lang="fi-FI" dirty="0"/>
              <a:t>, jotta niiden muuttaminen olisi </a:t>
            </a:r>
            <a:r>
              <a:rPr lang="fi-FI" b="1" dirty="0"/>
              <a:t>vaikeaa</a:t>
            </a:r>
            <a:r>
              <a:rPr lang="fi-FI" dirty="0"/>
              <a:t>.</a:t>
            </a:r>
          </a:p>
          <a:p>
            <a:r>
              <a:rPr lang="fi-FI" dirty="0"/>
              <a:t>Perusoikeudet ovat sisällöltään hyvin </a:t>
            </a:r>
            <a:r>
              <a:rPr lang="fi-FI" b="1" dirty="0"/>
              <a:t>lähellä ihmisoikeuksia</a:t>
            </a:r>
            <a:r>
              <a:rPr lang="fi-FI" dirty="0"/>
              <a:t>, jotka on turvattu kansainvälisissä </a:t>
            </a:r>
            <a:r>
              <a:rPr lang="fi-FI" b="1" dirty="0"/>
              <a:t>ihmisoikeussopimuksissa</a:t>
            </a:r>
            <a:r>
              <a:rPr lang="fi-FI" dirty="0"/>
              <a:t>.</a:t>
            </a:r>
          </a:p>
          <a:p>
            <a:r>
              <a:rPr lang="fi-FI" b="1" dirty="0"/>
              <a:t>Esimerkkejä</a:t>
            </a:r>
            <a:r>
              <a:rPr lang="fi-FI" dirty="0"/>
              <a:t> perusoikeuksista ovat:</a:t>
            </a:r>
          </a:p>
          <a:p>
            <a:r>
              <a:rPr lang="fi-FI" dirty="0"/>
              <a:t> </a:t>
            </a:r>
            <a:r>
              <a:rPr lang="fi-FI" b="1" dirty="0"/>
              <a:t>yhdenvertaisuus</a:t>
            </a:r>
            <a:r>
              <a:rPr lang="fi-FI" dirty="0"/>
              <a:t> muun muassa </a:t>
            </a:r>
            <a:r>
              <a:rPr lang="fi-FI" b="1" dirty="0"/>
              <a:t>sukupuolesta</a:t>
            </a:r>
            <a:r>
              <a:rPr lang="fi-FI" dirty="0"/>
              <a:t>, </a:t>
            </a:r>
            <a:r>
              <a:rPr lang="fi-FI" b="1" dirty="0"/>
              <a:t>iästä, alkuperästä</a:t>
            </a:r>
            <a:r>
              <a:rPr lang="fi-FI" dirty="0"/>
              <a:t>, </a:t>
            </a:r>
            <a:r>
              <a:rPr lang="fi-FI" b="1" dirty="0"/>
              <a:t>uskonnosta </a:t>
            </a:r>
            <a:r>
              <a:rPr lang="fi-FI" dirty="0"/>
              <a:t>tai </a:t>
            </a:r>
            <a:r>
              <a:rPr lang="fi-FI" b="1" dirty="0"/>
              <a:t>vakaumuksesta</a:t>
            </a:r>
            <a:r>
              <a:rPr lang="fi-FI" dirty="0"/>
              <a:t> riippumatta.</a:t>
            </a:r>
          </a:p>
          <a:p>
            <a:r>
              <a:rPr lang="fi-FI" b="1" dirty="0"/>
              <a:t>sananvapaus</a:t>
            </a:r>
            <a:r>
              <a:rPr lang="fi-FI" dirty="0"/>
              <a:t> ja </a:t>
            </a:r>
            <a:r>
              <a:rPr lang="fi-FI" b="1" dirty="0"/>
              <a:t>oikeusturva</a:t>
            </a:r>
            <a:r>
              <a:rPr lang="fi-FI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875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9D8027-C437-30E5-1AD4-E1FB0055B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Kiitettävässä vastauksessa kokelaan perusoikeuksia koskevat esimerkit ovat perusteltuja.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D51CC74-00A7-5FD9-2EE5-BA8299B97F1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r>
              <a:rPr lang="fi-FI" dirty="0"/>
              <a:t>Miksi perusoikeudet on kirjattu perustuslakiin?</a:t>
            </a:r>
          </a:p>
          <a:p>
            <a:r>
              <a:rPr lang="fi-FI" dirty="0"/>
              <a:t>Miksi tavallisia lakeja säädettäessä ei voida säätää perusoikeuksien vastaisia säädöksiä. </a:t>
            </a:r>
          </a:p>
          <a:p>
            <a:r>
              <a:rPr lang="fi-FI" dirty="0"/>
              <a:t>Keskeistä on ymmärtää, että </a:t>
            </a:r>
            <a:r>
              <a:rPr lang="fi-FI" b="1" dirty="0"/>
              <a:t>perustuslain muuttaminen on vaikeaa </a:t>
            </a:r>
            <a:r>
              <a:rPr lang="fi-FI" dirty="0"/>
              <a:t>ja vaatii pääsääntöisesti </a:t>
            </a:r>
            <a:r>
              <a:rPr lang="fi-FI" b="1" dirty="0"/>
              <a:t>kahden peräkkäisen eduskunnan hyväksynnän </a:t>
            </a:r>
            <a:r>
              <a:rPr lang="fi-FI" dirty="0"/>
              <a:t>ja määräenemmistön. </a:t>
            </a:r>
          </a:p>
          <a:p>
            <a:r>
              <a:rPr lang="fi-FI" dirty="0"/>
              <a:t>Tällä pyritään turvaamaan se, ettei perusoikeuksia ja muita perustuslakiin kirjattuja asioita muuteta </a:t>
            </a:r>
            <a:r>
              <a:rPr lang="fi-FI" b="1" dirty="0"/>
              <a:t>kevyin perustein </a:t>
            </a:r>
            <a:r>
              <a:rPr lang="fi-FI" dirty="0"/>
              <a:t>tai </a:t>
            </a:r>
            <a:r>
              <a:rPr lang="fi-FI" b="1" dirty="0"/>
              <a:t>harkitsemattomien poliittisten </a:t>
            </a:r>
            <a:r>
              <a:rPr lang="fi-FI" dirty="0"/>
              <a:t>vaatimusten vuoksi. </a:t>
            </a:r>
          </a:p>
          <a:p>
            <a:r>
              <a:rPr lang="fi-FI" dirty="0"/>
              <a:t>Perusoikeuksien rajoittaminen on mahdollista vain </a:t>
            </a:r>
            <a:r>
              <a:rPr lang="fi-FI" b="1" dirty="0"/>
              <a:t>rajatuissa poikkeustilanteissa</a:t>
            </a:r>
            <a:r>
              <a:rPr lang="fi-FI" dirty="0"/>
              <a:t> (esimerkiksi valmiuslaki koronaviruspandemian aikana).</a:t>
            </a:r>
          </a:p>
          <a:p>
            <a:r>
              <a:rPr lang="fi-FI" dirty="0"/>
              <a:t>Käännytyslaki?</a:t>
            </a:r>
          </a:p>
        </p:txBody>
      </p:sp>
    </p:spTree>
    <p:extLst>
      <p:ext uri="{BB962C8B-B14F-4D97-AF65-F5344CB8AC3E}">
        <p14:creationId xmlns:p14="http://schemas.microsoft.com/office/powerpoint/2010/main" val="1330443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201</Words>
  <Application>Microsoft Office PowerPoint</Application>
  <PresentationFormat>Laajakuva</PresentationFormat>
  <Paragraphs>18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Noto Sans</vt:lpstr>
      <vt:lpstr>Office-teema</vt:lpstr>
      <vt:lpstr>05 Mitä ovat perusoikeudet? Miksi ne on Suomessa kirjattu perustuslakiin?</vt:lpstr>
      <vt:lpstr>Hyvässä vastauksessa kokelas osoittaa tietävänsä, mitä perusoikeudet ovat, ja hän mainitsee niistä esimerkkejä.  Lisäksi kokelas osoittaa ymmärtävänsä, miksi perusoikeudet on kirjattu perustuslakiin. </vt:lpstr>
      <vt:lpstr>Kiitettävässä vastauksessa kokelaan perusoikeuksia koskevat esimerkit ovat perusteltuja.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Janne Leiviskä</dc:creator>
  <cp:lastModifiedBy>Janne Leiviskä</cp:lastModifiedBy>
  <cp:revision>3</cp:revision>
  <dcterms:created xsi:type="dcterms:W3CDTF">2025-08-14T15:35:18Z</dcterms:created>
  <dcterms:modified xsi:type="dcterms:W3CDTF">2026-08-24T07:23:53Z</dcterms:modified>
</cp:coreProperties>
</file>