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F19D-6EE1-4526-A2C0-D79BE3190DA1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ED68-BCB5-4AB1-B3EB-464B814D95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9161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F19D-6EE1-4526-A2C0-D79BE3190DA1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ED68-BCB5-4AB1-B3EB-464B814D95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5895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F19D-6EE1-4526-A2C0-D79BE3190DA1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ED68-BCB5-4AB1-B3EB-464B814D95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5718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F19D-6EE1-4526-A2C0-D79BE3190DA1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ED68-BCB5-4AB1-B3EB-464B814D95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8334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F19D-6EE1-4526-A2C0-D79BE3190DA1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ED68-BCB5-4AB1-B3EB-464B814D95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654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F19D-6EE1-4526-A2C0-D79BE3190DA1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ED68-BCB5-4AB1-B3EB-464B814D95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9997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F19D-6EE1-4526-A2C0-D79BE3190DA1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ED68-BCB5-4AB1-B3EB-464B814D95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6333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F19D-6EE1-4526-A2C0-D79BE3190DA1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ED68-BCB5-4AB1-B3EB-464B814D95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242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F19D-6EE1-4526-A2C0-D79BE3190DA1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ED68-BCB5-4AB1-B3EB-464B814D95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0083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F19D-6EE1-4526-A2C0-D79BE3190DA1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ED68-BCB5-4AB1-B3EB-464B814D95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8106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F19D-6EE1-4526-A2C0-D79BE3190DA1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ED68-BCB5-4AB1-B3EB-464B814D95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3597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BF19D-6EE1-4526-A2C0-D79BE3190DA1}" type="datetimeFigureOut">
              <a:rPr lang="fi-FI" smtClean="0"/>
              <a:t>10.8.2017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8ED68-BCB5-4AB1-B3EB-464B814D95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0575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Luku </a:t>
            </a:r>
            <a:r>
              <a:rPr lang="fi-FI" dirty="0" smtClean="0"/>
              <a:t>1, Mooli, ainemäärä </a:t>
            </a:r>
            <a:r>
              <a:rPr lang="fi-FI" dirty="0" smtClean="0"/>
              <a:t>ja konsentraatio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</a:t>
            </a:r>
            <a:r>
              <a:rPr lang="fi-FI" dirty="0" smtClean="0"/>
              <a:t>uhteellinen atomimassa</a:t>
            </a:r>
          </a:p>
          <a:p>
            <a:r>
              <a:rPr lang="fi-FI" dirty="0" smtClean="0"/>
              <a:t>Moolimassa</a:t>
            </a:r>
          </a:p>
          <a:p>
            <a:r>
              <a:rPr lang="fi-FI" dirty="0" smtClean="0"/>
              <a:t>Ainemäärän laskeminen</a:t>
            </a:r>
          </a:p>
          <a:p>
            <a:r>
              <a:rPr lang="fi-FI" dirty="0" smtClean="0"/>
              <a:t>Konsentraation laskeminen</a:t>
            </a:r>
          </a:p>
          <a:p>
            <a:r>
              <a:rPr lang="fi-FI" dirty="0" smtClean="0"/>
              <a:t>Liuosten valmistaminen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005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1.4 Liuosten valmistaminen ja laimentaminen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Mittapulloihin valmistetaan liuoksia, joiden konsentraation on oltava tarkka</a:t>
            </a:r>
          </a:p>
          <a:p>
            <a:r>
              <a:rPr lang="fi-FI" dirty="0" smtClean="0"/>
              <a:t>Liuoksen valmistamisen vaiheet:</a:t>
            </a:r>
          </a:p>
          <a:p>
            <a:pPr lvl="1"/>
            <a:r>
              <a:rPr lang="fi-FI" dirty="0" smtClean="0"/>
              <a:t>Valitaan sopiva mittapullo ja lasketaan liuotettavan aineen massa, jolla saadaan haluttu konsentraatio</a:t>
            </a:r>
          </a:p>
          <a:p>
            <a:pPr lvl="1"/>
            <a:r>
              <a:rPr lang="fi-FI" dirty="0" smtClean="0"/>
              <a:t>Punnitaan laskettu määrä liuotettavaa ainetta ja kaadetaan se mittapulloon</a:t>
            </a:r>
          </a:p>
          <a:p>
            <a:pPr lvl="1"/>
            <a:r>
              <a:rPr lang="fi-FI" dirty="0" smtClean="0"/>
              <a:t>Lisätään pullo noin puolilleen vettä</a:t>
            </a:r>
          </a:p>
          <a:p>
            <a:pPr lvl="1"/>
            <a:r>
              <a:rPr lang="fi-FI" dirty="0" smtClean="0"/>
              <a:t>Ravistellaan pulloa kunnes kaikki kiinteä aine on liuennut</a:t>
            </a:r>
          </a:p>
          <a:p>
            <a:pPr lvl="1"/>
            <a:r>
              <a:rPr lang="fi-FI" dirty="0" smtClean="0"/>
              <a:t>Täytetään pullo vedellä merkkiin asti, suljetaan ja käännellään muutaman kerran ylösalaisin</a:t>
            </a:r>
          </a:p>
          <a:p>
            <a:pPr lvl="1"/>
            <a:r>
              <a:rPr lang="fi-FI" dirty="0" smtClean="0"/>
              <a:t>Tehdään pulloon tarvittavat merkinnät</a:t>
            </a:r>
          </a:p>
          <a:p>
            <a:pPr lvl="1"/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095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1.1 S</a:t>
            </a:r>
            <a:r>
              <a:rPr lang="fi-FI" dirty="0" smtClean="0"/>
              <a:t>uhteellinen </a:t>
            </a:r>
            <a:r>
              <a:rPr lang="fi-FI" dirty="0"/>
              <a:t>atomimassa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 lang="fi-FI" dirty="0" smtClean="0"/>
                  <a:t>Atomi koostuu protoneista(+), elektroneista(-) ja neutroneista</a:t>
                </a:r>
              </a:p>
              <a:p>
                <a:pPr lvl="0"/>
                <a:r>
                  <a:rPr lang="fi-FI" dirty="0"/>
                  <a:t>Protonit ja neutronit muodostavat ytimen, jota elektronit kiertävät</a:t>
                </a:r>
              </a:p>
              <a:p>
                <a:pPr lvl="0"/>
                <a:r>
                  <a:rPr lang="fi-FI" dirty="0"/>
                  <a:t>Atomissa olevien protonien määrää sanotaan atomin järjestysluvuksi (Z). Saman alkuaineen kaikissa atomeissa on sama määrä protoneja</a:t>
                </a:r>
              </a:p>
              <a:p>
                <a:pPr lvl="0"/>
                <a:r>
                  <a:rPr lang="fi-FI" dirty="0"/>
                  <a:t>Saman alkuaineen atomeissa voi olla eri määrä neutroneita. Eri isotoopeilla on siis eri massaluku (A) (</a:t>
                </a:r>
                <a:r>
                  <a:rPr lang="fi-FI" dirty="0" smtClean="0"/>
                  <a:t>protonit + neutronit</a:t>
                </a:r>
                <a:r>
                  <a:rPr lang="fi-FI" dirty="0"/>
                  <a:t>)</a:t>
                </a:r>
              </a:p>
              <a:p>
                <a:r>
                  <a:rPr lang="fi-FI" dirty="0"/>
                  <a:t>Isotooppimerkintä sisältää alkuaineen </a:t>
                </a:r>
                <a:r>
                  <a:rPr lang="fi-FI" dirty="0" smtClean="0"/>
                  <a:t>kemiallisen merkin</a:t>
                </a:r>
                <a:r>
                  <a:rPr lang="fi-FI" dirty="0"/>
                  <a:t>, järjestysluvun ja massaluvun. </a:t>
                </a:r>
                <a:r>
                  <a:rPr lang="fi-FI" dirty="0" smtClean="0"/>
                  <a:t>Esim.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𝑀𝑔</m:t>
                        </m:r>
                      </m:e>
                    </m:sPre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5488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1.1 S</a:t>
            </a:r>
            <a:r>
              <a:rPr lang="fi-FI" dirty="0" smtClean="0"/>
              <a:t>uhteellinen </a:t>
            </a:r>
            <a:r>
              <a:rPr lang="fi-FI" dirty="0" smtClean="0"/>
              <a:t>atomimassa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90445" y="1825625"/>
            <a:ext cx="11124832" cy="6170504"/>
          </a:xfrm>
        </p:spPr>
        <p:txBody>
          <a:bodyPr/>
          <a:lstStyle/>
          <a:p>
            <a:pPr lvl="0"/>
            <a:r>
              <a:rPr lang="fi-FI" dirty="0" smtClean="0"/>
              <a:t>Atomimassajärjestelmän perustana on C-12-isotooppi. Sen massaksi on sovittu 12 atomimassayksikköä (12u).</a:t>
            </a:r>
          </a:p>
          <a:p>
            <a:pPr lvl="0"/>
            <a:r>
              <a:rPr lang="fi-FI" dirty="0"/>
              <a:t>Muiden atomien massoja verrataan siihen</a:t>
            </a:r>
          </a:p>
          <a:p>
            <a:r>
              <a:rPr lang="fi-FI" dirty="0" err="1"/>
              <a:t>esim</a:t>
            </a:r>
            <a:r>
              <a:rPr lang="fi-FI" dirty="0"/>
              <a:t> </a:t>
            </a:r>
            <a:r>
              <a:rPr lang="fi-FI" baseline="30000" dirty="0"/>
              <a:t>24</a:t>
            </a:r>
            <a:r>
              <a:rPr lang="fi-FI" dirty="0"/>
              <a:t>Mg-isotoopin massa on 23,985052u</a:t>
            </a:r>
          </a:p>
          <a:p>
            <a:pPr lvl="0"/>
            <a:r>
              <a:rPr lang="fi-FI" dirty="0"/>
              <a:t>Alkuaineen suhteellisen atomimassan (</a:t>
            </a:r>
            <a:r>
              <a:rPr lang="fi-FI" dirty="0" err="1"/>
              <a:t>A</a:t>
            </a:r>
            <a:r>
              <a:rPr lang="fi-FI" baseline="-25000" dirty="0" err="1"/>
              <a:t>r</a:t>
            </a:r>
            <a:r>
              <a:rPr lang="fi-FI" dirty="0"/>
              <a:t>) laskemiseen tarvitaan eri isotooppien massat ja niiden suhteellinen osuus luonnossa.</a:t>
            </a:r>
          </a:p>
          <a:p>
            <a:r>
              <a:rPr lang="fi-FI" dirty="0" err="1"/>
              <a:t>esim</a:t>
            </a:r>
            <a:r>
              <a:rPr lang="fi-FI" dirty="0"/>
              <a:t> magnesiumin suhteellinen </a:t>
            </a:r>
            <a:r>
              <a:rPr lang="fi-FI" dirty="0" smtClean="0"/>
              <a:t>atomimassa on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-61700" y="-1"/>
            <a:ext cx="1289835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graphicFrame>
        <p:nvGraphicFramePr>
          <p:cNvPr id="7" name="Objekti 6"/>
          <p:cNvGraphicFramePr>
            <a:graphicFrameLocks noChangeAspect="1"/>
          </p:cNvGraphicFramePr>
          <p:nvPr/>
        </p:nvGraphicFramePr>
        <p:xfrm>
          <a:off x="2737338" y="5235208"/>
          <a:ext cx="5367603" cy="6028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Kaava" r:id="rId3" imgW="3504960" imgH="393480" progId="Equation.3">
                  <p:embed/>
                </p:oleObj>
              </mc:Choice>
              <mc:Fallback>
                <p:oleObj name="Kaava" r:id="rId3" imgW="35049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7338" y="5235208"/>
                        <a:ext cx="5367603" cy="6028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6230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cs typeface="Times New Roman" panose="02020603050405020304" pitchFamily="18" charset="0"/>
              </a:rPr>
              <a:t>1.2 Mooli ja ainemäärä</a:t>
            </a:r>
            <a:endParaRPr lang="fi-FI" dirty="0"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Ainemäärän </a:t>
            </a:r>
            <a:r>
              <a:rPr lang="fi-FI" dirty="0" smtClean="0"/>
              <a:t>(n) yksikkö </a:t>
            </a:r>
            <a:r>
              <a:rPr lang="fi-FI" dirty="0"/>
              <a:t>on mooli (mol</a:t>
            </a:r>
            <a:r>
              <a:rPr lang="fi-FI" dirty="0" smtClean="0"/>
              <a:t>)</a:t>
            </a:r>
          </a:p>
          <a:p>
            <a:r>
              <a:rPr lang="fi-FI" dirty="0"/>
              <a:t>Jos ainetta on yksi mooli, siinä on sama määrä hiukkasia </a:t>
            </a:r>
            <a:r>
              <a:rPr lang="fi-FI" dirty="0" smtClean="0"/>
              <a:t>kuin 12 grammassa C-12 isotooppia</a:t>
            </a:r>
          </a:p>
          <a:p>
            <a:r>
              <a:rPr lang="fi-FI" dirty="0"/>
              <a:t>Tämä määrä on 6,022*10</a:t>
            </a:r>
            <a:r>
              <a:rPr lang="fi-FI" baseline="30000" dirty="0"/>
              <a:t>23</a:t>
            </a:r>
            <a:r>
              <a:rPr lang="fi-FI" dirty="0"/>
              <a:t> </a:t>
            </a:r>
            <a:r>
              <a:rPr lang="fi-FI" dirty="0" smtClean="0"/>
              <a:t>hiukkasta</a:t>
            </a:r>
          </a:p>
          <a:p>
            <a:r>
              <a:rPr lang="fi-FI" dirty="0" err="1"/>
              <a:t>Avogadron</a:t>
            </a:r>
            <a:r>
              <a:rPr lang="fi-FI" dirty="0"/>
              <a:t> vakio N</a:t>
            </a:r>
            <a:r>
              <a:rPr lang="fi-FI" baseline="-25000" dirty="0"/>
              <a:t>A</a:t>
            </a:r>
            <a:r>
              <a:rPr lang="fi-FI" dirty="0"/>
              <a:t>=6,022*10</a:t>
            </a:r>
            <a:r>
              <a:rPr lang="fi-FI" baseline="30000" dirty="0"/>
              <a:t>23 </a:t>
            </a:r>
            <a:r>
              <a:rPr lang="fi-FI" dirty="0"/>
              <a:t> </a:t>
            </a:r>
            <a:r>
              <a:rPr lang="fi-FI" dirty="0" smtClean="0"/>
              <a:t>1/mol</a:t>
            </a:r>
          </a:p>
          <a:p>
            <a:r>
              <a:rPr lang="fi-FI" dirty="0" smtClean="0"/>
              <a:t>Moolimassan (M) </a:t>
            </a:r>
            <a:r>
              <a:rPr lang="fi-FI" dirty="0"/>
              <a:t>lukuarvo on sama kuin suhteellisen atomimassan. Yksikkö on </a:t>
            </a:r>
            <a:r>
              <a:rPr lang="fi-FI" dirty="0" smtClean="0"/>
              <a:t>g/mol</a:t>
            </a:r>
          </a:p>
          <a:p>
            <a:r>
              <a:rPr lang="fi-FI" dirty="0"/>
              <a:t>Esim. magnesiumin moolimassa on 24,31 g/mol</a:t>
            </a:r>
          </a:p>
        </p:txBody>
      </p:sp>
    </p:spTree>
    <p:extLst>
      <p:ext uri="{BB962C8B-B14F-4D97-AF65-F5344CB8AC3E}">
        <p14:creationId xmlns:p14="http://schemas.microsoft.com/office/powerpoint/2010/main" val="2803724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749307" cy="6893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615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Moolimassan ja ainemäärän laskeminen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 lang="fi-FI" dirty="0" smtClean="0"/>
                  <a:t>Esim. magnesiumkloridin (MgCl</a:t>
                </a:r>
                <a:r>
                  <a:rPr lang="fi-FI" baseline="-25000" dirty="0"/>
                  <a:t>2</a:t>
                </a:r>
                <a:r>
                  <a:rPr lang="fi-FI" dirty="0"/>
                  <a:t>) moolimassa</a:t>
                </a:r>
              </a:p>
              <a:p>
                <a:pPr marL="0" indent="0" defTabSz="268288">
                  <a:buNone/>
                </a:pPr>
                <a:r>
                  <a:rPr lang="en-US" dirty="0" smtClean="0"/>
                  <a:t>	M(MgCl</a:t>
                </a:r>
                <a:r>
                  <a:rPr lang="en-US" baseline="-25000" dirty="0" smtClean="0"/>
                  <a:t>2</a:t>
                </a:r>
                <a:r>
                  <a:rPr lang="en-US" dirty="0"/>
                  <a:t>) = (24,31 + 2*35,45)g/</a:t>
                </a:r>
                <a:r>
                  <a:rPr lang="en-US" dirty="0" err="1"/>
                  <a:t>mol</a:t>
                </a:r>
                <a:r>
                  <a:rPr lang="en-US" dirty="0"/>
                  <a:t> = 95,21 </a:t>
                </a:r>
                <a:r>
                  <a:rPr lang="en-US" dirty="0" smtClean="0"/>
                  <a:t>g/</a:t>
                </a:r>
                <a:r>
                  <a:rPr lang="en-US" dirty="0" err="1" smtClean="0"/>
                  <a:t>mol</a:t>
                </a:r>
                <a:endParaRPr lang="en-US" dirty="0" smtClean="0"/>
              </a:p>
              <a:p>
                <a:pPr defTabSz="268288"/>
                <a:r>
                  <a:rPr lang="en-US" dirty="0" err="1" smtClean="0"/>
                  <a:t>Ainemäärä</a:t>
                </a:r>
                <a:endParaRPr lang="en-US" dirty="0" smtClean="0"/>
              </a:p>
              <a:p>
                <a:pPr marL="0" indent="0" defTabSz="268288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 smtClean="0"/>
                  <a:t>				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defTabSz="268288"/>
                <a:r>
                  <a:rPr lang="en-US" dirty="0" err="1" smtClean="0"/>
                  <a:t>Kaavamuunnokset</a:t>
                </a:r>
                <a:endParaRPr lang="en-US" dirty="0" smtClean="0"/>
              </a:p>
              <a:p>
                <a:pPr marL="0" indent="0" defTabSz="268288">
                  <a:buNone/>
                </a:pPr>
                <a:r>
                  <a:rPr lang="en-US" dirty="0" smtClean="0"/>
                  <a:t>  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𝑛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 smtClean="0"/>
                  <a:t>			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𝑛𝑀</m:t>
                    </m:r>
                  </m:oMath>
                </a14:m>
                <a:r>
                  <a:rPr lang="en-US" dirty="0" smtClean="0"/>
                  <a:t>			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 defTabSz="268288">
                  <a:buNone/>
                </a:pPr>
                <a:endParaRPr lang="fi-FI" dirty="0"/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 cstate="print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2556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23161" y="238872"/>
            <a:ext cx="9327663" cy="6619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884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1.3 Liuosten konsentraatio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 lang="fi-FI" dirty="0" smtClean="0"/>
                  <a:t>Kuinka monta moolia liuennutta ainetta on litrassa liuosta</a:t>
                </a:r>
              </a:p>
              <a:p>
                <a:r>
                  <a:rPr lang="fi-FI" dirty="0"/>
                  <a:t>Yksikkö mol/l, joskus merkitään M (molaarinen</a:t>
                </a:r>
                <a:r>
                  <a:rPr lang="fi-FI" dirty="0" smtClean="0"/>
                  <a:t>)</a:t>
                </a:r>
              </a:p>
              <a:p>
                <a:r>
                  <a:rPr lang="fi-FI" dirty="0" smtClean="0"/>
                  <a:t>Laskeminen</a:t>
                </a:r>
              </a:p>
              <a:p>
                <a:pPr marL="0" indent="0" defTabSz="268288">
                  <a:buNone/>
                </a:pPr>
                <a:r>
                  <a:rPr lang="fi-FI" dirty="0"/>
                  <a:t>	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fi-FI" dirty="0" smtClean="0"/>
                  <a:t>			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𝑐𝑉</m:t>
                    </m:r>
                  </m:oMath>
                </a14:m>
                <a:r>
                  <a:rPr lang="fi-FI" dirty="0" smtClean="0"/>
                  <a:t>				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endParaRPr lang="fi-FI" dirty="0" smtClean="0"/>
              </a:p>
              <a:p>
                <a:pPr marL="0" indent="0" defTabSz="268288">
                  <a:buNone/>
                </a:pPr>
                <a:endParaRPr lang="fi-FI" dirty="0"/>
              </a:p>
              <a:p>
                <a:pPr marL="0" indent="0" defTabSz="268288">
                  <a:buNone/>
                </a:pPr>
                <a:endParaRPr lang="fi-FI" dirty="0"/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 cstate="print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5201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144742"/>
            <a:ext cx="10237309" cy="6605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501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302</Words>
  <Application>Microsoft Office PowerPoint</Application>
  <PresentationFormat>Laajakuva</PresentationFormat>
  <Paragraphs>46</Paragraphs>
  <Slides>10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Office-teema</vt:lpstr>
      <vt:lpstr>Kaava</vt:lpstr>
      <vt:lpstr>Luku 1, Mooli, ainemäärä ja konsentraatio</vt:lpstr>
      <vt:lpstr>1.1 Suhteellinen atomimassa</vt:lpstr>
      <vt:lpstr>1.1 Suhteellinen atomimassa</vt:lpstr>
      <vt:lpstr>1.2 Mooli ja ainemäärä</vt:lpstr>
      <vt:lpstr>PowerPoint-esitys</vt:lpstr>
      <vt:lpstr>Moolimassan ja ainemäärän laskeminen</vt:lpstr>
      <vt:lpstr>PowerPoint-esitys</vt:lpstr>
      <vt:lpstr>1.3 Liuosten konsentraatio</vt:lpstr>
      <vt:lpstr>PowerPoint-esitys</vt:lpstr>
      <vt:lpstr>1.4 Liuosten valmistaminen ja laimentaminen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 1, Mooli, ainemäärä ja konsentraatio</dc:title>
  <dc:creator>Tero Liimatainen</dc:creator>
  <cp:lastModifiedBy>Tero Liimatainen</cp:lastModifiedBy>
  <cp:revision>3</cp:revision>
  <dcterms:created xsi:type="dcterms:W3CDTF">2017-08-10T07:31:48Z</dcterms:created>
  <dcterms:modified xsi:type="dcterms:W3CDTF">2017-08-10T07:43:07Z</dcterms:modified>
</cp:coreProperties>
</file>