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62" r:id="rId6"/>
    <p:sldId id="258" r:id="rId7"/>
    <p:sldId id="259" r:id="rId8"/>
    <p:sldId id="260" r:id="rId9"/>
    <p:sldId id="261" r:id="rId10"/>
    <p:sldId id="263" r:id="rId11"/>
    <p:sldId id="264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21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39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123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499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056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144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566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93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20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169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875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11279-D6B6-4B6E-8E33-6E0C454C4167}" type="datetimeFigureOut">
              <a:rPr lang="fi-FI" smtClean="0"/>
              <a:t>6.1.2020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4579E-3967-4FE9-A900-4413639E44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53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Pihakisa_yv_Loppiainen%202020.xls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Pihalinnut%20vuodenajoittain.xls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Pihakisa 2000-2019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Esa ja muut pihakisaajat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431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Uusimmat lajit</a:t>
            </a:r>
            <a:endParaRPr lang="fi-FI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932442"/>
              </p:ext>
            </p:extLst>
          </p:nvPr>
        </p:nvGraphicFramePr>
        <p:xfrm>
          <a:off x="4932040" y="1628800"/>
          <a:ext cx="3528392" cy="4248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3886"/>
                <a:gridCol w="1424506"/>
              </a:tblGrid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Peltopyy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25.6.2010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Liejukana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23.4.2011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Lyhytnokkahanhi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8.5.2011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Pensassirkkalintu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10.6.2011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Luhtakerttunen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6.7.2012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Heinätavi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18.5.2014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Idänuunilintu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19.7.2015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Jänkäkurppa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6.5.2018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Viiksitimali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11.5.2019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Kuningaskalastaja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3.11.2019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123258"/>
              </p:ext>
            </p:extLst>
          </p:nvPr>
        </p:nvGraphicFramePr>
        <p:xfrm>
          <a:off x="1115616" y="1628800"/>
          <a:ext cx="3240360" cy="4248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2140"/>
                <a:gridCol w="1308220"/>
              </a:tblGrid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Isolokki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4.3.2007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Mustaleppälintu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14.4.2007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Vihertikka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14.4.2007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Isosirri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26.8.2007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Sepelhanhi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28.9.2007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Viitatiainen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23.2.2008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Pohjantikka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16.3.2008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Jalohaikara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26.4.2008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Pikkutylli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2.5.2009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Kattohaikara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30.4.2010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59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Harvinaisimmat 30 lajia 2000-19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314508"/>
              </p:ext>
            </p:extLst>
          </p:nvPr>
        </p:nvGraphicFramePr>
        <p:xfrm>
          <a:off x="107504" y="1916832"/>
          <a:ext cx="4178300" cy="3672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900"/>
                <a:gridCol w="596900"/>
                <a:gridCol w="596900"/>
                <a:gridCol w="596900"/>
                <a:gridCol w="596900"/>
                <a:gridCol w="596900"/>
                <a:gridCol w="596900"/>
              </a:tblGrid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 dirty="0">
                          <a:effectLst/>
                        </a:rPr>
                        <a:t>AEGFUN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ALCATT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ANSIND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CALCAN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6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0.778151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0.870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cirmp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GALCHL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LARHYP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lymmin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panbia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PERPER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TURTOR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ACRRIS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 dirty="0">
                          <a:effectLst/>
                        </a:rPr>
                        <a:t>2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ANAQUE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ANASTR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4827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BRABER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440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2.643453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0.560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 dirty="0">
                          <a:effectLst/>
                        </a:rPr>
                        <a:t>0.950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968893"/>
              </p:ext>
            </p:extLst>
          </p:nvPr>
        </p:nvGraphicFramePr>
        <p:xfrm>
          <a:off x="4572000" y="1916832"/>
          <a:ext cx="4178300" cy="3744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900"/>
                <a:gridCol w="596900"/>
                <a:gridCol w="596900"/>
                <a:gridCol w="596900"/>
                <a:gridCol w="596900"/>
                <a:gridCol w="596900"/>
                <a:gridCol w="596900"/>
              </a:tblGrid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CALALP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10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0.833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CALTEM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LIMLAP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12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1.079181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0.820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LOXLEU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PLUSQU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STRALU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STRURA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SURULU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0.30103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0.950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ANSBRA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6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0.778151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0.870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ASIFLA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CARRIS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5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0.69897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0.884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CHADUB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4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0.60206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CINCIN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EGRALB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4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0.60206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0.900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249628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effectLst/>
                        </a:rPr>
                        <a:t>FICPAR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0.921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0.477121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 dirty="0">
                          <a:effectLst/>
                        </a:rPr>
                        <a:t>0.921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83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Pihojen ässät ja ässät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865193"/>
              </p:ext>
            </p:extLst>
          </p:nvPr>
        </p:nvGraphicFramePr>
        <p:xfrm>
          <a:off x="179512" y="1772816"/>
          <a:ext cx="4211961" cy="3946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120"/>
                <a:gridCol w="558829"/>
                <a:gridCol w="809323"/>
                <a:gridCol w="1763689"/>
              </a:tblGrid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u="none" strike="noStrike" dirty="0">
                          <a:effectLst/>
                        </a:rPr>
                        <a:t>Piha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u="none" strike="noStrike" dirty="0">
                          <a:effectLst/>
                        </a:rPr>
                        <a:t>Ässiä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Muistatko?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b="1" u="none" strike="noStrike" dirty="0">
                          <a:effectLst/>
                        </a:rPr>
                        <a:t>Ässälajit</a:t>
                      </a:r>
                      <a:endParaRPr lang="fi-F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Arthovi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1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Harmaasorsa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Haaga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Heinätavi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Hakalanmäki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Helmipöllö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Halssila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Isolokki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Hannunniittu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Isosirri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Huikonmäki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2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Jänkäkurppa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Itäharju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1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Kattohaikara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Jurmo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Kuningaskalastaja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Kakskerta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1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Lapasotka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Kauppakatu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Lapintiainen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Kevo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2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Liejukana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Kumpula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1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Luhtahuitti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Lampaluoto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8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Mustakurkku-uikku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Moikoinen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Mustaleppälintu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4026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Muhkuri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1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 dirty="0">
                          <a:effectLst/>
                        </a:rPr>
                        <a:t>Peltopyy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412997"/>
              </p:ext>
            </p:extLst>
          </p:nvPr>
        </p:nvGraphicFramePr>
        <p:xfrm>
          <a:off x="4607497" y="1988840"/>
          <a:ext cx="4536503" cy="3672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7173"/>
                <a:gridCol w="718061"/>
                <a:gridCol w="719549"/>
                <a:gridCol w="2051720"/>
              </a:tblGrid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 dirty="0">
                          <a:effectLst/>
                        </a:rPr>
                        <a:t>Nauvo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 dirty="0">
                          <a:effectLst/>
                        </a:rPr>
                        <a:t> 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Pensassirkkalintu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Ristijärvi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Pilkkasiipi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Ruokosuo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Pohjansirkku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Taalintehdas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Pohjantikka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Tanhuantie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1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Sepelrastas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Tapiola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Taigauunilintu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Tiusala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1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Tiibetinhanhi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 dirty="0" err="1">
                          <a:effectLst/>
                        </a:rPr>
                        <a:t>Tordalen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Vihertikka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Turulanranta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Viiksitimali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Urkonjärvi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Viitatiainen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Valjala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5</a:t>
                      </a:r>
                      <a:endParaRPr lang="fi-FI" sz="14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Vuorihemppo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Vanamontie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2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Ylioppilaskylä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2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Yliskulma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 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 dirty="0">
                          <a:effectLst/>
                        </a:rPr>
                        <a:t> 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36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Muutossuunnat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>
                <a:hlinkClick r:id="rId2" action="ppaction://hlinkfile"/>
              </a:rPr>
              <a:t>Pihakisa_yv_Loppiainen</a:t>
            </a:r>
            <a:r>
              <a:rPr lang="fi-FI" dirty="0" smtClean="0">
                <a:hlinkClick r:id="rId2" action="ppaction://hlinkfile"/>
              </a:rPr>
              <a:t> 2020.xlsx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316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Vuodenajat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 action="ppaction://hlinkfile"/>
              </a:rPr>
              <a:t>Pihalinnut </a:t>
            </a:r>
            <a:r>
              <a:rPr lang="fi-FI" smtClean="0">
                <a:hlinkClick r:id="rId2" action="ppaction://hlinkfile"/>
              </a:rPr>
              <a:t>vuodenajoittain.xlsx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01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Pihojen osallistumiskaudet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217969"/>
              </p:ext>
            </p:extLst>
          </p:nvPr>
        </p:nvGraphicFramePr>
        <p:xfrm>
          <a:off x="683568" y="1412776"/>
          <a:ext cx="3744416" cy="4896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7298"/>
                <a:gridCol w="576486"/>
                <a:gridCol w="576486"/>
                <a:gridCol w="1054146"/>
              </a:tblGrid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Itäharju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Kumpula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i="1" u="none" strike="noStrike" dirty="0" err="1">
                          <a:effectLst/>
                        </a:rPr>
                        <a:t>Lampaluoto</a:t>
                      </a:r>
                      <a:endParaRPr lang="fi-FI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Muhkuri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i="1" u="none" strike="noStrike" dirty="0">
                          <a:effectLst/>
                        </a:rPr>
                        <a:t>Ruokosuo</a:t>
                      </a:r>
                      <a:endParaRPr lang="fi-FI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Vanamontie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Arthovi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i="1" u="none" strike="noStrike" dirty="0">
                          <a:effectLst/>
                        </a:rPr>
                        <a:t>Moikoinen</a:t>
                      </a:r>
                      <a:endParaRPr lang="fi-FI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Tapiola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Ylätie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i="1" u="none" strike="noStrike" dirty="0">
                          <a:effectLst/>
                        </a:rPr>
                        <a:t>Kevo</a:t>
                      </a:r>
                      <a:endParaRPr lang="fi-FI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2018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Tanhuantie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Huikonmäki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Tiusala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i="1" u="none" strike="noStrike" dirty="0">
                          <a:effectLst/>
                        </a:rPr>
                        <a:t>Yliskulma</a:t>
                      </a:r>
                      <a:endParaRPr lang="fi-FI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15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182354"/>
              </p:ext>
            </p:extLst>
          </p:nvPr>
        </p:nvGraphicFramePr>
        <p:xfrm>
          <a:off x="4932040" y="1340768"/>
          <a:ext cx="3600399" cy="4896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171"/>
                <a:gridCol w="554313"/>
                <a:gridCol w="554313"/>
                <a:gridCol w="1013602"/>
              </a:tblGrid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 err="1">
                          <a:effectLst/>
                        </a:rPr>
                        <a:t>Hakalanmäki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Valjala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Turulanranta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Ristijärvi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i="1" u="none" strike="noStrike" dirty="0" err="1">
                          <a:effectLst/>
                        </a:rPr>
                        <a:t>Urkonjärvi</a:t>
                      </a:r>
                      <a:endParaRPr lang="fi-FI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i="1" u="none" strike="noStrike" dirty="0">
                          <a:effectLst/>
                        </a:rPr>
                        <a:t>Jurmo</a:t>
                      </a:r>
                      <a:endParaRPr lang="fi-FI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Kauppakatu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Taalintehdas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Ylioppilaskylä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Haaga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Halssila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2003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Hannunniittu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Kakskerta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Nauvo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64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Tordalen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2013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1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7584" y="6440796"/>
            <a:ext cx="3443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Kursiivi = aukkoja havaintosarjassa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450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Yli miljoona yksilöä kirjattu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2019 52	Moikoinen	Seppo 29.12. 10:30 </a:t>
            </a:r>
            <a:r>
              <a:rPr lang="fi-FI" dirty="0" err="1" smtClean="0"/>
              <a:t>zz_Passer</a:t>
            </a:r>
            <a:r>
              <a:rPr lang="fi-FI" dirty="0" smtClean="0"/>
              <a:t> sunnuntai 1016455</a:t>
            </a:r>
          </a:p>
          <a:p>
            <a:r>
              <a:rPr lang="fi-FI" b="1" dirty="0" smtClean="0"/>
              <a:t>Miljoonas yksilö </a:t>
            </a:r>
            <a:r>
              <a:rPr lang="fi-FI" b="1" i="1" dirty="0" smtClean="0"/>
              <a:t>(saa vaihtaa saman kisan todennäköisimpään !):</a:t>
            </a:r>
          </a:p>
          <a:p>
            <a:pPr lvl="1"/>
            <a:r>
              <a:rPr lang="fi-FI" dirty="0" smtClean="0"/>
              <a:t>2019 37	</a:t>
            </a:r>
            <a:r>
              <a:rPr lang="fi-FI" dirty="0" err="1" smtClean="0"/>
              <a:t>Hakalanmäki</a:t>
            </a:r>
            <a:r>
              <a:rPr lang="fi-FI" dirty="0" smtClean="0"/>
              <a:t> Jouni 13.9. 7:45	Talitiainen	8  perjantai	1000006</a:t>
            </a:r>
          </a:p>
          <a:p>
            <a:r>
              <a:rPr lang="fi-FI" dirty="0" smtClean="0"/>
              <a:t>2624 kisapäivää 1.1.2000-29.12.2019</a:t>
            </a:r>
          </a:p>
          <a:p>
            <a:pPr lvl="1"/>
            <a:r>
              <a:rPr lang="fi-FI" dirty="0" smtClean="0"/>
              <a:t>Pe, la, su kisat laskettu erikseen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636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Havaintojen määrä pihoilla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534543"/>
              </p:ext>
            </p:extLst>
          </p:nvPr>
        </p:nvGraphicFramePr>
        <p:xfrm>
          <a:off x="755576" y="1484784"/>
          <a:ext cx="3240360" cy="4824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9862"/>
                <a:gridCol w="1120498"/>
              </a:tblGrid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Vanamontie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20832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Itäharju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17868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Muhkuri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14871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Tanhuantie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13914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Kumpula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11683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Ylätie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11438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Hakalanmäki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10216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Lampaluoto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9540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Arthovi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9409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Huikonmäki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8761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Tiusala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5898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Ruokosuo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5210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Tapiola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3815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Taalintehdas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3032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16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Valjala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2161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055027"/>
              </p:ext>
            </p:extLst>
          </p:nvPr>
        </p:nvGraphicFramePr>
        <p:xfrm>
          <a:off x="4860032" y="1484784"/>
          <a:ext cx="2952328" cy="5112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1430"/>
                <a:gridCol w="1020898"/>
              </a:tblGrid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 err="1">
                          <a:effectLst/>
                        </a:rPr>
                        <a:t>Turulanranta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2122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Moikoinen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1616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Urkonjärvi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1065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Ristijärvi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847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Hannunniittu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580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Yliskulma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516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Kakskerta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425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Kauppakatu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380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Kevo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294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Jurmo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223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Haaga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188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Ylioppilaskylä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185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Nauvo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171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Halssila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119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Tordalen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103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9536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 dirty="0">
                          <a:effectLst/>
                        </a:rPr>
                        <a:t>Yhteensä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b="1" u="none" strike="noStrike" dirty="0">
                          <a:effectLst/>
                        </a:rPr>
                        <a:t>157482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22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Lajikertymä 2000-2019</a:t>
            </a:r>
            <a:endParaRPr lang="fi-FI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14433"/>
            <a:ext cx="6624735" cy="449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27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Runsaimmat (1 011 204 yks)</a:t>
            </a:r>
            <a:endParaRPr lang="fi-FI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367084"/>
              </p:ext>
            </p:extLst>
          </p:nvPr>
        </p:nvGraphicFramePr>
        <p:xfrm>
          <a:off x="899592" y="1412776"/>
          <a:ext cx="3384376" cy="4248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2858"/>
                <a:gridCol w="941518"/>
              </a:tblGrid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Räkättirastas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119374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Harmaalokki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99472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Viherpeippo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57816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Peippo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55204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Naakka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51195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Talitiainen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48881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Keltasirkku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36628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Varis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33893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Sinitiainen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32580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Sepelkyyhky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31651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622101"/>
              </p:ext>
            </p:extLst>
          </p:nvPr>
        </p:nvGraphicFramePr>
        <p:xfrm>
          <a:off x="4860032" y="1412776"/>
          <a:ext cx="3096344" cy="4248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4955"/>
                <a:gridCol w="861389"/>
              </a:tblGrid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Vihervarpunen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26446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Harakka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25572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Kalliokyyhky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23031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Naurulokki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22788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Tilhi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21514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Varpunen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21316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Urpiainen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18280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Kottarainen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17369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Tervapääsky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17129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8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Mustarastas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15791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85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Vakituisimmat (havaintoja)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574455"/>
              </p:ext>
            </p:extLst>
          </p:nvPr>
        </p:nvGraphicFramePr>
        <p:xfrm>
          <a:off x="899592" y="1340768"/>
          <a:ext cx="2952328" cy="3960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8219"/>
                <a:gridCol w="984109"/>
              </a:tblGrid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 dirty="0">
                          <a:effectLst/>
                        </a:rPr>
                        <a:t>Talitiainen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8828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Sinitiainen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8350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Varis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7719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Viherpeippo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7555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Harakka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7411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Mustarastas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5511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Räkättirastas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5363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Peippo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4609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Naakka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>
                          <a:effectLst/>
                        </a:rPr>
                        <a:t>4282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none" strike="noStrike">
                          <a:effectLst/>
                        </a:rPr>
                        <a:t>Käpytikka</a:t>
                      </a:r>
                      <a:endParaRPr lang="fi-FI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400" u="none" strike="noStrike" dirty="0">
                          <a:effectLst/>
                        </a:rPr>
                        <a:t>3980</a:t>
                      </a:r>
                      <a:endParaRPr lang="fi-F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123834"/>
              </p:ext>
            </p:extLst>
          </p:nvPr>
        </p:nvGraphicFramePr>
        <p:xfrm>
          <a:off x="5076056" y="1412776"/>
          <a:ext cx="2880320" cy="3960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0213"/>
                <a:gridCol w="960107"/>
              </a:tblGrid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Keltasirkku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3864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Harmaalokki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3810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Sepelkyyhky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3728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Pikkuvarpunen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3533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Vihervarpunen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3528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Varpunen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3452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Punatulkku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3159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Punarinta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2906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Kalliokyyhky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2898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Västäräkki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2784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95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Harvalukuisimmat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799164"/>
              </p:ext>
            </p:extLst>
          </p:nvPr>
        </p:nvGraphicFramePr>
        <p:xfrm>
          <a:off x="683568" y="1340768"/>
          <a:ext cx="3024336" cy="50405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5989"/>
                <a:gridCol w="765433"/>
                <a:gridCol w="272914"/>
              </a:tblGrid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Harmaasorsa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Idänuunilintu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Koskikara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Lapinsirri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Pikkusieppo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Pohjantikka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Suopöllö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Taigauunilintu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Tiibetinhanhi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Viiksitimali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Heinätavi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0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Hiiripöllö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191669"/>
              </p:ext>
            </p:extLst>
          </p:nvPr>
        </p:nvGraphicFramePr>
        <p:xfrm>
          <a:off x="5220072" y="1340768"/>
          <a:ext cx="3024336" cy="51125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2979"/>
                <a:gridCol w="841357"/>
              </a:tblGrid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Kirjosiipikäpylintu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Lehtopöllö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Luhtakerttunen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Tundrakurmitsa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Viirupöllö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Helmipöllö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Isolokki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Jänkäkurppa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Kuningaskalastaja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Liejukana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Peltopyy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047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Sepelrastas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1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20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Harvimmin havaitut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806048"/>
              </p:ext>
            </p:extLst>
          </p:nvPr>
        </p:nvGraphicFramePr>
        <p:xfrm>
          <a:off x="827584" y="1340768"/>
          <a:ext cx="3168352" cy="4752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2235"/>
                <a:gridCol w="1056117"/>
              </a:tblGrid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Harmaasorsa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Heinätavi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Hiiripöllö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Kirjosiipikäpylintu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Lapinsirri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Lehtopöllö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Luhtakerttunen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 dirty="0">
                          <a:effectLst/>
                        </a:rPr>
                        <a:t>Punakuiri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 dirty="0">
                          <a:effectLst/>
                        </a:rPr>
                        <a:t>Sepelhanhi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 dirty="0">
                          <a:effectLst/>
                        </a:rPr>
                        <a:t>Suosirri</a:t>
                      </a:r>
                      <a:endParaRPr lang="fi-FI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Tundrakurmitsa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2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433037"/>
              </p:ext>
            </p:extLst>
          </p:nvPr>
        </p:nvGraphicFramePr>
        <p:xfrm>
          <a:off x="4860032" y="1412776"/>
          <a:ext cx="3024336" cy="46805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6224"/>
                <a:gridCol w="1008112"/>
              </a:tblGrid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Viirupöllö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Helmipöllö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Isolokki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Isosirri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Jänkäkurppa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Kuningaskalastaja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Liejukana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Peltopyy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Sepelrastas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Tiibetinhanhi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502"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</a:rPr>
                        <a:t>Viiksitimali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1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43608" y="6381328"/>
            <a:ext cx="6951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Lihavoitujen havainnoissa yhteensä yli 3 yksilöä, eivät esiinny ed. listassa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503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758</Words>
  <Application>Microsoft Office PowerPoint</Application>
  <PresentationFormat>On-screen Show (4:3)</PresentationFormat>
  <Paragraphs>748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Pihakisa 2000-2019</vt:lpstr>
      <vt:lpstr>Pihojen osallistumiskaudet</vt:lpstr>
      <vt:lpstr>Yli miljoona yksilöä kirjattu</vt:lpstr>
      <vt:lpstr>Havaintojen määrä pihoilla</vt:lpstr>
      <vt:lpstr>Lajikertymä 2000-2019</vt:lpstr>
      <vt:lpstr>Runsaimmat (1 011 204 yks)</vt:lpstr>
      <vt:lpstr>Vakituisimmat (havaintoja)</vt:lpstr>
      <vt:lpstr>Harvalukuisimmat</vt:lpstr>
      <vt:lpstr>Harvimmin havaitut</vt:lpstr>
      <vt:lpstr>Uusimmat lajit</vt:lpstr>
      <vt:lpstr>Harvinaisimmat 30 lajia 2000-19</vt:lpstr>
      <vt:lpstr>Pihojen ässät ja ässät</vt:lpstr>
      <vt:lpstr>Muutossuunnat</vt:lpstr>
      <vt:lpstr>Vuodenajat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Esa</dc:creator>
  <cp:lastModifiedBy>Esa</cp:lastModifiedBy>
  <cp:revision>20</cp:revision>
  <dcterms:created xsi:type="dcterms:W3CDTF">2020-01-04T15:05:22Z</dcterms:created>
  <dcterms:modified xsi:type="dcterms:W3CDTF">2020-01-06T06:35:32Z</dcterms:modified>
</cp:coreProperties>
</file>