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3" d="2"/>
        <a:sy n="3" d="2"/>
      </p:scale>
      <p:origin x="0" y="-48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9DF5F-E8CC-4C0E-9BB9-DDF74237E401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F1429-6E1F-497E-877D-F4F194734D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1035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Doping epo </a:t>
            </a:r>
            <a:r>
              <a:rPr lang="fi-FI" smtClean="0"/>
              <a:t>korvataan geenisiirrolla?!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F1429-6E1F-497E-877D-F4F194734D84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7792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Lääketieteellisiä</a:t>
            </a:r>
            <a:r>
              <a:rPr lang="fi-FI" baseline="0" dirty="0" smtClean="0"/>
              <a:t> sovelluksia on </a:t>
            </a:r>
            <a:r>
              <a:rPr lang="fi-FI" dirty="0" smtClean="0"/>
              <a:t>olemassa paljon. Kohti yksilöllisempää</a:t>
            </a:r>
            <a:r>
              <a:rPr lang="fi-FI" baseline="0" dirty="0" smtClean="0"/>
              <a:t> lääketiedettä. Tutkimusta tehdään biologian usealla tasolla molekyylitasolta populaatiotasolle saakka. Tavoitteena selvittää monien mutaatioiden niiden yhteisvaikutus.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F1429-6E1F-497E-877D-F4F194734D84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174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Eläinkokeiden eettisyys? Sairauksien jne. ilmenemistä</a:t>
            </a:r>
            <a:r>
              <a:rPr lang="fi-FI" baseline="0" dirty="0" smtClean="0"/>
              <a:t> voidaan tutkia paremmin elämissä, mutta niiden käyttöön usein liittyy hankaluuksia. Hiiret yleisimpiä koe-eläimiä, Alzheimer, verenpainetauti ja syövät. Sika parempi ihmisen tautien mallintaja </a:t>
            </a:r>
            <a:r>
              <a:rPr lang="fi-FI" baseline="0" dirty="0" smtClean="0">
                <a:sym typeface="Wingdings" panose="05000000000000000000" pitchFamily="2" charset="2"/>
              </a:rPr>
              <a:t> samanlaiset elintoiminnot. Helpoin nykyisin tehdä </a:t>
            </a:r>
            <a:r>
              <a:rPr lang="fi-FI" baseline="0" dirty="0" err="1" smtClean="0">
                <a:sym typeface="Wingdings" panose="05000000000000000000" pitchFamily="2" charset="2"/>
              </a:rPr>
              <a:t>crispr</a:t>
            </a:r>
            <a:r>
              <a:rPr lang="fi-FI" baseline="0" dirty="0" smtClean="0">
                <a:sym typeface="Wingdings" panose="05000000000000000000" pitchFamily="2" charset="2"/>
              </a:rPr>
              <a:t>-tekniikalla. Usein tavoitteena estää tutkittavan tautigeenin ilmeneminen. Muunnellut alkion kantasolut myös saatu aikaan perinteisellä poistogeenitekniikalla. </a:t>
            </a:r>
          </a:p>
          <a:p>
            <a:endParaRPr lang="fi-FI" baseline="0" dirty="0" smtClean="0">
              <a:sym typeface="Wingdings" panose="05000000000000000000" pitchFamily="2" charset="2"/>
            </a:endParaRPr>
          </a:p>
          <a:p>
            <a:r>
              <a:rPr lang="fi-FI" baseline="0" dirty="0" smtClean="0">
                <a:sym typeface="Wingdings" panose="05000000000000000000" pitchFamily="2" charset="2"/>
              </a:rPr>
              <a:t>Genomitietokannat: Tallennetaan ihmisten genomitiedot ja käytetään erilaisissa tilastollisissa tutkimuskissa. </a:t>
            </a:r>
          </a:p>
          <a:p>
            <a:endParaRPr lang="fi-FI" baseline="0" dirty="0" smtClean="0">
              <a:sym typeface="Wingdings" panose="05000000000000000000" pitchFamily="2" charset="2"/>
            </a:endParaRPr>
          </a:p>
          <a:p>
            <a:r>
              <a:rPr lang="fi-FI" baseline="0" dirty="0" smtClean="0">
                <a:sym typeface="Wingdings" panose="05000000000000000000" pitchFamily="2" charset="2"/>
              </a:rPr>
              <a:t>Biopankkeihin puolestaan varastoidaan tietoa kudosnäytteistä ja kyselylomakkein kerättyä tietoa ja kun tätä tietoa yhdistetään geenitietoon, on mahdollista selvittää sairauksien syntymekanismeja.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F1429-6E1F-497E-877D-F4F194734D84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6413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Geenitestiena</a:t>
            </a:r>
            <a:r>
              <a:rPr lang="fi-FI" dirty="0" smtClean="0"/>
              <a:t> </a:t>
            </a:r>
            <a:r>
              <a:rPr lang="fi-FI" dirty="0" err="1" smtClean="0"/>
              <a:t>vulla</a:t>
            </a:r>
            <a:r>
              <a:rPr lang="fi-FI" dirty="0" smtClean="0"/>
              <a:t> voidaan selvittää esim. onko ihmisellä joku sairauden </a:t>
            </a:r>
            <a:r>
              <a:rPr lang="fi-FI" dirty="0" err="1" smtClean="0"/>
              <a:t>aiheiuttava</a:t>
            </a:r>
            <a:r>
              <a:rPr lang="fi-FI" dirty="0" smtClean="0"/>
              <a:t> alleeli. Usein VAIN yhden alleelin aiheuttamia sairauksia. Nykyisin myös useamman geenin testaus mahdollista. Voidaan myös selvittää oireettomia </a:t>
            </a:r>
            <a:r>
              <a:rPr lang="fi-FI" dirty="0" err="1" smtClean="0"/>
              <a:t>kantjia</a:t>
            </a:r>
            <a:r>
              <a:rPr lang="fi-FI" dirty="0" smtClean="0"/>
              <a:t> ja havaita vanhempien riski saada sairas lapsi. Suomessa dna-siru, jonka avulla mahdollista selvittää useita satoja</a:t>
            </a:r>
            <a:r>
              <a:rPr lang="fi-FI" baseline="0" dirty="0" smtClean="0"/>
              <a:t> yhden geenin välityksellä periytyviä sairauksia. Uusimmissa dna-siruissa jopa puolelle miljoonalle geenimuodolle oma koetin. Sirulle potilaan dna-näyte ja seurataan </a:t>
            </a:r>
            <a:r>
              <a:rPr lang="fi-FI" baseline="0" dirty="0" err="1" smtClean="0"/>
              <a:t>hybridisaatiota</a:t>
            </a:r>
            <a:r>
              <a:rPr lang="fi-FI" baseline="0" dirty="0" smtClean="0"/>
              <a:t>. Jos se tapahtuu, voidaan todeta että ko. henkilöllä riski sairastua tai sairastuminen. </a:t>
            </a:r>
          </a:p>
          <a:p>
            <a:endParaRPr lang="fi-FI" baseline="0" dirty="0" smtClean="0"/>
          </a:p>
          <a:p>
            <a:r>
              <a:rPr lang="fi-FI" baseline="0" dirty="0" smtClean="0"/>
              <a:t>Perimän sekvensointi, kun halutaan tietää alttius monigeenisille taudeille tai syöpädiagnostiikkaa. Eksonien sekvensointi halvempaa ja nopeampaa. Suolistomikrobit nykyisin syynissä, koska todettu </a:t>
            </a:r>
            <a:r>
              <a:rPr lang="fi-FI" baseline="0" dirty="0" err="1" smtClean="0"/>
              <a:t>niiiden</a:t>
            </a:r>
            <a:r>
              <a:rPr lang="fi-FI" baseline="0" dirty="0" smtClean="0"/>
              <a:t> vaikuttava mm. autoimmuunisairauksiin, liikalihavuuteen, hermostosairauksiin ja jopa syövän kehittymiseen. </a:t>
            </a:r>
          </a:p>
          <a:p>
            <a:endParaRPr lang="fi-FI" baseline="0" dirty="0" smtClean="0"/>
          </a:p>
          <a:p>
            <a:r>
              <a:rPr lang="fi-FI" baseline="0" dirty="0" smtClean="0"/>
              <a:t>Alkiodiagnostiikka: koeputkessa hedelmöitetyn lapsen alttius sairastua vaikeaan yhden geenin aiheuttamaan perinnölliseen sairauteen, kun vanhemmilla todettu tämän taudin aiheuttama geenimutaatio. </a:t>
            </a:r>
            <a:r>
              <a:rPr lang="fi-FI" baseline="0" dirty="0" err="1" smtClean="0"/>
              <a:t>Alkionnyhdestä</a:t>
            </a:r>
            <a:r>
              <a:rPr lang="fi-FI" baseline="0" dirty="0" smtClean="0"/>
              <a:t> solusta koettimen avulla tunnistetaan geeni ja raskaus käynnistetään vaan sellaisella alkiolla, joka ei tätä </a:t>
            </a:r>
            <a:r>
              <a:rPr lang="fi-FI" baseline="0" dirty="0" err="1" smtClean="0"/>
              <a:t>tautialleellia</a:t>
            </a:r>
            <a:r>
              <a:rPr lang="fi-FI" baseline="0" dirty="0" smtClean="0"/>
              <a:t> omaa. </a:t>
            </a:r>
          </a:p>
          <a:p>
            <a:endParaRPr lang="fi-FI" baseline="0" dirty="0" smtClean="0"/>
          </a:p>
          <a:p>
            <a:r>
              <a:rPr lang="fi-FI" baseline="0" dirty="0" smtClean="0"/>
              <a:t>Sikiödiagnostiikka: aiemmin lapsivesitutkimus ja istukkanäyte. Nykyisin äidin veren raskaus- ja istukkaproteiinien mittaus ja ultraäänitutkimus. Äidin vereen sikiön hajonneiden solujen dna:ta. Downin syndrooma voidaan diagnosoida sekvensoimalla äidin veren sikiön dna:ta. NIPT-testi. 10. raskausviikolla. </a:t>
            </a:r>
          </a:p>
          <a:p>
            <a:endParaRPr lang="fi-FI" baseline="0" dirty="0" smtClean="0"/>
          </a:p>
          <a:p>
            <a:r>
              <a:rPr lang="fi-FI" baseline="0" dirty="0" smtClean="0"/>
              <a:t>Biomarkkerit ovat biologisia merkkiaineita, joita esim. syöpäsolut tuottavat (proteiini). Voidaan diagnosoida tauti, sen kulku ja hoitoennuste.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F1429-6E1F-497E-877D-F4F194734D84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7024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Geenisiirrot 1990 –luvun</a:t>
            </a:r>
            <a:r>
              <a:rPr lang="fi-FI" baseline="0" dirty="0" smtClean="0"/>
              <a:t> alussa ADA-lapsille. Immuunipuutos </a:t>
            </a:r>
            <a:r>
              <a:rPr lang="fi-FI" baseline="0" dirty="0" smtClean="0">
                <a:sym typeface="Wingdings" panose="05000000000000000000" pitchFamily="2" charset="2"/>
              </a:rPr>
              <a:t> muovikuplalapset. Geenihoidossa siirretään alleeli, joka tuottaa elimistöstä puuttuvaa proteiinia. </a:t>
            </a:r>
          </a:p>
          <a:p>
            <a:endParaRPr lang="fi-FI" baseline="0" dirty="0" smtClean="0">
              <a:sym typeface="Wingdings" panose="05000000000000000000" pitchFamily="2" charset="2"/>
            </a:endParaRPr>
          </a:p>
          <a:p>
            <a:r>
              <a:rPr lang="fi-FI" baseline="0" dirty="0" err="1" smtClean="0">
                <a:sym typeface="Wingdings" panose="05000000000000000000" pitchFamily="2" charset="2"/>
              </a:rPr>
              <a:t>Muokatutu</a:t>
            </a:r>
            <a:r>
              <a:rPr lang="fi-FI" baseline="0" dirty="0" smtClean="0">
                <a:sym typeface="Wingdings" panose="05000000000000000000" pitchFamily="2" charset="2"/>
              </a:rPr>
              <a:t> t-imusolut syövän tuhoajina. T-imusolujen pyrkimys tuhota syöpää estyy, koska syöpäsoluilla kyky jarruttaa imusoljen toimintaa. Potilaasta eristetään t-imusoluja, joihin lisätään virusvektorin avulla kaksi geeniä, joista toinen tuottaa syöpäsolun tunnistavaa ja toinen t-solua aktivoivaa proteiinia (estää jarrumekanismia toimimasta). Spesifien tappajasolujen tuotantoa. </a:t>
            </a:r>
          </a:p>
          <a:p>
            <a:endParaRPr lang="fi-FI" baseline="0" dirty="0" smtClean="0">
              <a:sym typeface="Wingdings" panose="05000000000000000000" pitchFamily="2" charset="2"/>
            </a:endParaRPr>
          </a:p>
          <a:p>
            <a:r>
              <a:rPr lang="fi-FI" baseline="0" dirty="0" smtClean="0">
                <a:sym typeface="Wingdings" panose="05000000000000000000" pitchFamily="2" charset="2"/>
              </a:rPr>
              <a:t>Suora geenisiirto: B-hemofiliasta hyviä tuloksia. Verenkiertoon virukseen liitettyä hoitavaa geeniä. Hoitava geeni maksan soluihin, jossa </a:t>
            </a:r>
            <a:r>
              <a:rPr lang="fi-FI" baseline="0" dirty="0" err="1" smtClean="0">
                <a:sym typeface="Wingdings" panose="05000000000000000000" pitchFamily="2" charset="2"/>
              </a:rPr>
              <a:t>lakoi</a:t>
            </a:r>
            <a:r>
              <a:rPr lang="fi-FI" baseline="0" dirty="0" smtClean="0">
                <a:sym typeface="Wingdings" panose="05000000000000000000" pitchFamily="2" charset="2"/>
              </a:rPr>
              <a:t> </a:t>
            </a:r>
            <a:r>
              <a:rPr lang="fi-FI" baseline="0" dirty="0" err="1" smtClean="0">
                <a:sym typeface="Wingdings" panose="05000000000000000000" pitchFamily="2" charset="2"/>
              </a:rPr>
              <a:t>tuottua</a:t>
            </a:r>
            <a:r>
              <a:rPr lang="fi-FI" baseline="0" dirty="0" smtClean="0">
                <a:sym typeface="Wingdings" panose="05000000000000000000" pitchFamily="2" charset="2"/>
              </a:rPr>
              <a:t> hoitavaa hyytymistekijää. Myös vaikeasti hoidettavaa munasarjasyöpää onnistuttu hoitamaan siirtämällä syöpäkudoksen verisuonten kasvua hillitsevä geeni dna-viruksen avulla. </a:t>
            </a:r>
          </a:p>
          <a:p>
            <a:endParaRPr lang="fi-FI" baseline="0" dirty="0" smtClean="0">
              <a:sym typeface="Wingdings" panose="05000000000000000000" pitchFamily="2" charset="2"/>
            </a:endParaRPr>
          </a:p>
          <a:p>
            <a:r>
              <a:rPr lang="fi-FI" baseline="0" dirty="0" err="1" smtClean="0">
                <a:sym typeface="Wingdings" panose="05000000000000000000" pitchFamily="2" charset="2"/>
              </a:rPr>
              <a:t>Crispr</a:t>
            </a:r>
            <a:r>
              <a:rPr lang="fi-FI" baseline="0" dirty="0" smtClean="0">
                <a:sym typeface="Wingdings" panose="05000000000000000000" pitchFamily="2" charset="2"/>
              </a:rPr>
              <a:t> helpottaa tätä työtä, koska virukset eivät aina tunnista kohdesolujaan tarkasti. Lisäksi haluttu </a:t>
            </a:r>
            <a:r>
              <a:rPr lang="fi-FI" baseline="0" dirty="0" err="1" smtClean="0">
                <a:sym typeface="Wingdings" panose="05000000000000000000" pitchFamily="2" charset="2"/>
              </a:rPr>
              <a:t>h´geeni</a:t>
            </a:r>
            <a:r>
              <a:rPr lang="fi-FI" baseline="0" dirty="0" smtClean="0">
                <a:sym typeface="Wingdings" panose="05000000000000000000" pitchFamily="2" charset="2"/>
              </a:rPr>
              <a:t> voi liittyä väärään paikaan ja pahimmillaan aktivoida syöpää aiheuttavan geenin. Nyt tekniikan avulla viallinen geeni voidaan korjata. Soluviljelmässä korjaus ja solujen siirto potilaaseen. Entäpä sukusolujen ja niiden </a:t>
            </a:r>
            <a:r>
              <a:rPr lang="fi-FI" baseline="0" dirty="0" err="1" smtClean="0">
                <a:sym typeface="Wingdings" panose="05000000000000000000" pitchFamily="2" charset="2"/>
              </a:rPr>
              <a:t>kantasoluejn</a:t>
            </a:r>
            <a:r>
              <a:rPr lang="fi-FI" baseline="0" dirty="0" smtClean="0">
                <a:sym typeface="Wingdings" panose="05000000000000000000" pitchFamily="2" charset="2"/>
              </a:rPr>
              <a:t> muokkaus tällä tekniikalla. Geenivirheiden korjaus ennen koeputkihedelmöitystä  ei haitallista alleelia alkiolla.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F1429-6E1F-497E-877D-F4F194734D84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5772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Leukemian hoidossa ollut käytössä jo melko pitkään. Tuhotaan luuydin ja lisätään kantasoluja, jotka tuottavat uuden terveen luuytimen. </a:t>
            </a:r>
            <a:r>
              <a:rPr lang="fi-FI" dirty="0" err="1" smtClean="0"/>
              <a:t>Hylkmisreaktion</a:t>
            </a:r>
            <a:r>
              <a:rPr lang="fi-FI" dirty="0" smtClean="0"/>
              <a:t> vaara. </a:t>
            </a:r>
          </a:p>
          <a:p>
            <a:endParaRPr lang="fi-FI" dirty="0" smtClean="0"/>
          </a:p>
          <a:p>
            <a:r>
              <a:rPr lang="fi-FI" dirty="0" smtClean="0"/>
              <a:t>Kantasolujen muodostaminen mistä tahansa ihmisen omista</a:t>
            </a:r>
            <a:r>
              <a:rPr lang="fi-FI" baseline="0" dirty="0" smtClean="0"/>
              <a:t> soluista (esim. ihosoluista) Vektorilla geeni soluihin, </a:t>
            </a:r>
            <a:r>
              <a:rPr lang="fi-FI" baseline="0" dirty="0" err="1" smtClean="0"/>
              <a:t>jotk</a:t>
            </a:r>
            <a:r>
              <a:rPr lang="fi-FI" baseline="0" dirty="0" smtClean="0"/>
              <a:t> </a:t>
            </a:r>
            <a:r>
              <a:rPr lang="fi-FI" baseline="0" dirty="0" err="1" smtClean="0"/>
              <a:t>ailmenevät</a:t>
            </a:r>
            <a:r>
              <a:rPr lang="fi-FI" baseline="0" dirty="0" smtClean="0"/>
              <a:t> normaalisti vain kehittyvässä alkiossa </a:t>
            </a:r>
            <a:r>
              <a:rPr lang="fi-FI" baseline="0" dirty="0" smtClean="0">
                <a:sym typeface="Wingdings" panose="05000000000000000000" pitchFamily="2" charset="2"/>
              </a:rPr>
              <a:t> solut palautuvat alkutilaansa, lähes </a:t>
            </a:r>
            <a:r>
              <a:rPr lang="fi-FI" baseline="0" dirty="0" err="1" smtClean="0">
                <a:sym typeface="Wingdings" panose="05000000000000000000" pitchFamily="2" charset="2"/>
              </a:rPr>
              <a:t>kaikkikykyisiksi</a:t>
            </a:r>
            <a:r>
              <a:rPr lang="fi-FI" baseline="0" dirty="0" smtClean="0">
                <a:sym typeface="Wingdings" panose="05000000000000000000" pitchFamily="2" charset="2"/>
              </a:rPr>
              <a:t> kantasoluiksi (IPS-solut). Nämä solut ohjelmoidaan halutuiksi solutyypeiksi. Näitä käytetään myös lääketestauksessa. </a:t>
            </a:r>
          </a:p>
          <a:p>
            <a:r>
              <a:rPr lang="fi-FI" baseline="0" dirty="0" smtClean="0">
                <a:sym typeface="Wingdings" panose="05000000000000000000" pitchFamily="2" charset="2"/>
              </a:rPr>
              <a:t>Ongelmina: syöpäriski ja geenimutaatiot. </a:t>
            </a:r>
          </a:p>
          <a:p>
            <a:endParaRPr lang="fi-FI" baseline="0" dirty="0" smtClean="0">
              <a:sym typeface="Wingdings" panose="05000000000000000000" pitchFamily="2" charset="2"/>
            </a:endParaRPr>
          </a:p>
          <a:p>
            <a:r>
              <a:rPr lang="fi-FI" baseline="0" dirty="0" smtClean="0">
                <a:sym typeface="Wingdings" panose="05000000000000000000" pitchFamily="2" charset="2"/>
              </a:rPr>
              <a:t>Kudosteknologiassa kasvatetaan uusia kudoksia potilaan omista soluista. 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F1429-6E1F-497E-877D-F4F194734D84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62200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Itaradan</a:t>
            </a:r>
            <a:r>
              <a:rPr lang="fi-FI" dirty="0" smtClean="0"/>
              <a:t> geeneist</a:t>
            </a:r>
            <a:r>
              <a:rPr lang="fi-FI" baseline="0" dirty="0" smtClean="0"/>
              <a:t>ä mahdollista poistaa geenisaksien avulla sairauden aiheuttama alleeli, jolloin kehittyvälle lapselle ominaisuus ei periydy. Mitä muuta voidaan muokata? Ihmisen jalostus? </a:t>
            </a:r>
          </a:p>
          <a:p>
            <a:endParaRPr lang="fi-FI" baseline="0" dirty="0" smtClean="0"/>
          </a:p>
          <a:p>
            <a:r>
              <a:rPr lang="fi-FI" baseline="0" dirty="0" smtClean="0"/>
              <a:t>Sukusolujen tai niiden kantasolujen geenejä ei saa muokata! Monessa valtiossa tämä sääntö.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F1429-6E1F-497E-877D-F4F194734D84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795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Lääketiede ja biotekniikka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640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Tavoite: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Yksilöllisempää hoitoa</a:t>
            </a:r>
          </a:p>
          <a:p>
            <a:r>
              <a:rPr lang="fi-FI" dirty="0" smtClean="0"/>
              <a:t>Erilaisten mutaatioiden yhteisvaikutuksen selvittäminen</a:t>
            </a:r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15428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Menetelmät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fi-FI" dirty="0">
                <a:solidFill>
                  <a:prstClr val="white"/>
                </a:solidFill>
              </a:rPr>
              <a:t>Tautimallien tuotanto: </a:t>
            </a:r>
          </a:p>
          <a:p>
            <a:pPr lvl="1">
              <a:buClr>
                <a:srgbClr val="1E5155">
                  <a:lumMod val="40000"/>
                  <a:lumOff val="60000"/>
                </a:srgbClr>
              </a:buClr>
            </a:pPr>
            <a:r>
              <a:rPr lang="fi-FI" dirty="0" err="1">
                <a:solidFill>
                  <a:prstClr val="white"/>
                </a:solidFill>
              </a:rPr>
              <a:t>Koeläimet</a:t>
            </a:r>
            <a:endParaRPr lang="fi-FI" dirty="0">
              <a:solidFill>
                <a:prstClr val="white"/>
              </a:solidFill>
            </a:endParaRPr>
          </a:p>
          <a:p>
            <a:pPr lvl="1">
              <a:buClr>
                <a:srgbClr val="1E5155">
                  <a:lumMod val="40000"/>
                  <a:lumOff val="60000"/>
                </a:srgbClr>
              </a:buClr>
            </a:pPr>
            <a:r>
              <a:rPr lang="fi-FI" dirty="0">
                <a:solidFill>
                  <a:prstClr val="white"/>
                </a:solidFill>
              </a:rPr>
              <a:t>Soluviljelmät</a:t>
            </a:r>
          </a:p>
          <a:p>
            <a:pPr lvl="1">
              <a:buClr>
                <a:srgbClr val="1E5155">
                  <a:lumMod val="40000"/>
                  <a:lumOff val="60000"/>
                </a:srgbClr>
              </a:buClr>
            </a:pPr>
            <a:r>
              <a:rPr lang="fi-FI" dirty="0">
                <a:solidFill>
                  <a:prstClr val="white"/>
                </a:solidFill>
              </a:rPr>
              <a:t>Alkion kantasolut </a:t>
            </a:r>
          </a:p>
          <a:p>
            <a:r>
              <a:rPr lang="fi-FI" dirty="0" smtClean="0"/>
              <a:t>Genomitietokannat </a:t>
            </a:r>
          </a:p>
          <a:p>
            <a:pPr lvl="1"/>
            <a:r>
              <a:rPr lang="fi-FI" dirty="0" smtClean="0"/>
              <a:t>Perimän emäsjärjestys selvitettynä</a:t>
            </a:r>
          </a:p>
          <a:p>
            <a:r>
              <a:rPr lang="fi-FI" dirty="0" smtClean="0"/>
              <a:t>Biopankit </a:t>
            </a:r>
          </a:p>
          <a:p>
            <a:pPr lvl="1"/>
            <a:r>
              <a:rPr lang="fi-FI" dirty="0" smtClean="0"/>
              <a:t>Kudos- ja dna-näytteet + kyselylomakkeet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5806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Geenitestit</a:t>
            </a:r>
          </a:p>
          <a:p>
            <a:pPr lvl="1"/>
            <a:r>
              <a:rPr lang="fi-FI" dirty="0" smtClean="0"/>
              <a:t>Dna-siru</a:t>
            </a:r>
          </a:p>
          <a:p>
            <a:r>
              <a:rPr lang="fi-FI" dirty="0" smtClean="0"/>
              <a:t>Perimän sekvensointi, </a:t>
            </a:r>
            <a:r>
              <a:rPr lang="fi-FI" dirty="0" err="1" smtClean="0"/>
              <a:t>eksonien</a:t>
            </a:r>
            <a:r>
              <a:rPr lang="fi-FI" dirty="0" smtClean="0"/>
              <a:t> sekvensointi</a:t>
            </a:r>
          </a:p>
          <a:p>
            <a:r>
              <a:rPr lang="fi-FI" dirty="0" smtClean="0"/>
              <a:t>Alkiodiagnostiikka</a:t>
            </a:r>
          </a:p>
          <a:p>
            <a:r>
              <a:rPr lang="fi-FI" dirty="0" smtClean="0"/>
              <a:t>Sikiödiagnostiikka</a:t>
            </a:r>
          </a:p>
          <a:p>
            <a:pPr lvl="1"/>
            <a:r>
              <a:rPr lang="fi-FI" dirty="0" smtClean="0"/>
              <a:t>NIPT-testi</a:t>
            </a:r>
          </a:p>
          <a:p>
            <a:r>
              <a:rPr lang="fi-FI" dirty="0" smtClean="0"/>
              <a:t>Biomarkkerit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313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Geenihoito </a:t>
            </a:r>
          </a:p>
          <a:p>
            <a:pPr lvl="1"/>
            <a:r>
              <a:rPr lang="fi-FI" dirty="0" smtClean="0"/>
              <a:t>Siirretään geeni, joka tuottaa puuttuva proteiinia</a:t>
            </a:r>
          </a:p>
          <a:p>
            <a:pPr lvl="1"/>
            <a:r>
              <a:rPr lang="fi-FI" dirty="0" smtClean="0"/>
              <a:t>Vektorina virus tai </a:t>
            </a:r>
            <a:r>
              <a:rPr lang="fi-FI" dirty="0" err="1" smtClean="0"/>
              <a:t>liposomi</a:t>
            </a:r>
            <a:endParaRPr lang="fi-FI" dirty="0" smtClean="0"/>
          </a:p>
          <a:p>
            <a:pPr lvl="1"/>
            <a:r>
              <a:rPr lang="fi-FI" dirty="0" smtClean="0"/>
              <a:t>Muokatut t-imusolut syövän tuhoajina</a:t>
            </a:r>
          </a:p>
          <a:p>
            <a:pPr lvl="1"/>
            <a:r>
              <a:rPr lang="fi-FI" dirty="0" smtClean="0"/>
              <a:t>Suora geenisiirto </a:t>
            </a:r>
          </a:p>
          <a:p>
            <a:pPr lvl="1"/>
            <a:r>
              <a:rPr lang="fi-FI" dirty="0" err="1" smtClean="0"/>
              <a:t>Crispr</a:t>
            </a:r>
            <a:r>
              <a:rPr lang="fi-FI" dirty="0" smtClean="0"/>
              <a:t>-tekniikka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699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Kantasolut </a:t>
            </a:r>
          </a:p>
          <a:p>
            <a:pPr lvl="1"/>
            <a:r>
              <a:rPr lang="fi-FI" dirty="0" smtClean="0"/>
              <a:t>Solukorvaushoito</a:t>
            </a:r>
          </a:p>
          <a:p>
            <a:pPr lvl="1"/>
            <a:r>
              <a:rPr lang="fi-FI" dirty="0" smtClean="0"/>
              <a:t>IPS-solut (</a:t>
            </a:r>
            <a:r>
              <a:rPr lang="fi-FI" dirty="0" err="1" smtClean="0"/>
              <a:t>Induced</a:t>
            </a:r>
            <a:r>
              <a:rPr lang="fi-FI" dirty="0" smtClean="0"/>
              <a:t> </a:t>
            </a:r>
            <a:r>
              <a:rPr lang="fi-FI" dirty="0" err="1" smtClean="0"/>
              <a:t>Pluripotent</a:t>
            </a:r>
            <a:r>
              <a:rPr lang="fi-FI" dirty="0" smtClean="0"/>
              <a:t> </a:t>
            </a:r>
            <a:r>
              <a:rPr lang="fi-FI" dirty="0" err="1" smtClean="0"/>
              <a:t>stem</a:t>
            </a:r>
            <a:r>
              <a:rPr lang="fi-FI" dirty="0" smtClean="0"/>
              <a:t> </a:t>
            </a:r>
            <a:r>
              <a:rPr lang="fi-FI" dirty="0" err="1" smtClean="0"/>
              <a:t>cells</a:t>
            </a:r>
            <a:r>
              <a:rPr lang="fi-FI" dirty="0" smtClean="0"/>
              <a:t>)</a:t>
            </a:r>
          </a:p>
          <a:p>
            <a:r>
              <a:rPr lang="fi-FI" dirty="0" smtClean="0"/>
              <a:t>Kudosteknologia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580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Etsi tietoa geenihoidon teknisistä ja eettisistä ongelmista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Tekniset ongelmat: </a:t>
            </a:r>
          </a:p>
          <a:p>
            <a:pPr lvl="1"/>
            <a:r>
              <a:rPr lang="fi-FI" dirty="0" smtClean="0"/>
              <a:t>Immuunivaste</a:t>
            </a:r>
          </a:p>
          <a:p>
            <a:pPr lvl="1"/>
            <a:r>
              <a:rPr lang="fi-FI" dirty="0" smtClean="0"/>
              <a:t>Geenin liittyminen väärään kohtaan</a:t>
            </a:r>
          </a:p>
          <a:p>
            <a:pPr lvl="1"/>
            <a:r>
              <a:rPr lang="fi-FI" dirty="0" smtClean="0"/>
              <a:t>Tehottomat vektorit </a:t>
            </a:r>
            <a:r>
              <a:rPr lang="fi-FI" dirty="0" smtClean="0">
                <a:sym typeface="Wingdings" panose="05000000000000000000" pitchFamily="2" charset="2"/>
              </a:rPr>
              <a:t> ei siirtoa</a:t>
            </a:r>
          </a:p>
          <a:p>
            <a:pPr lvl="1"/>
            <a:r>
              <a:rPr lang="fi-FI" dirty="0" smtClean="0">
                <a:sym typeface="Wingdings" panose="05000000000000000000" pitchFamily="2" charset="2"/>
              </a:rPr>
              <a:t>Tautigeenien aktivoituminen</a:t>
            </a:r>
          </a:p>
          <a:p>
            <a:pPr lvl="1"/>
            <a:r>
              <a:rPr lang="fi-FI" dirty="0" smtClean="0">
                <a:sym typeface="Wingdings" panose="05000000000000000000" pitchFamily="2" charset="2"/>
              </a:rPr>
              <a:t>Kalleus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Eettiset ongelmat: </a:t>
            </a:r>
          </a:p>
          <a:p>
            <a:pPr lvl="1"/>
            <a:r>
              <a:rPr lang="fi-FI" dirty="0" smtClean="0">
                <a:sym typeface="Wingdings" panose="05000000000000000000" pitchFamily="2" charset="2"/>
              </a:rPr>
              <a:t>Sukusolujen geenien muokkaus?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048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151</TotalTime>
  <Words>745</Words>
  <Application>Microsoft Office PowerPoint</Application>
  <PresentationFormat>Laajakuva</PresentationFormat>
  <Paragraphs>78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Wingdings</vt:lpstr>
      <vt:lpstr>Wingdings 3</vt:lpstr>
      <vt:lpstr>Ioni</vt:lpstr>
      <vt:lpstr>Lääketiede ja biotekniikka</vt:lpstr>
      <vt:lpstr>Tavoite: </vt:lpstr>
      <vt:lpstr>Menetelmät</vt:lpstr>
      <vt:lpstr>PowerPoint-esitys</vt:lpstr>
      <vt:lpstr>PowerPoint-esitys</vt:lpstr>
      <vt:lpstr>PowerPoint-esitys</vt:lpstr>
      <vt:lpstr>Etsi tietoa geenihoidon teknisistä ja eettisistä ongelmista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Lääketiede ja biotekniikka</dc:title>
  <dc:creator>Iisa Orell</dc:creator>
  <cp:lastModifiedBy>Iisa Orell</cp:lastModifiedBy>
  <cp:revision>19</cp:revision>
  <dcterms:created xsi:type="dcterms:W3CDTF">2018-09-11T18:38:02Z</dcterms:created>
  <dcterms:modified xsi:type="dcterms:W3CDTF">2018-09-14T07:25:44Z</dcterms:modified>
</cp:coreProperties>
</file>