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 latinLnBrk="0">
              <a:defRPr lang="fi-FI"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fi-FI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56" name="rivi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uolivapaa piirt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8" name="Puolivapaa piirt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9" name="Puolivapaa piirt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0" name="Puolivapaa piirt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1" name="Puolivapaa piirt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2" name="Puolivapaa piirt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3" name="Puolivapaa piirt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4" name="Puolivapaa piirt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5" name="Puolivapaa piirt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6" name="Puolivapaa piirt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7" name="Puolivapaa piirt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8" name="Puolivapaa piirt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9" name="Puolivapaa piirt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0" name="Puolivapaa piirt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1" name="Puolivapaa piirt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2" name="Puolivapaa piirt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3" name="Puolivapaa piirt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4" name="Puolivapaa piirt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5" name="Puolivapaa piirt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6" name="Puolivapaa piirt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7" name="Puolivapaa piirt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8" name="Puolivapaa piirt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9" name="Puolivapaa piirt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0" name="Puolivapaa piirt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1" name="Puolivapaa piirt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2" name="Puolivapaa piirt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3" name="Puolivapaa piirt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4" name="Puolivapaa piirt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5" name="Puolivapaa piirt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6" name="Puolivapaa piirt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7" name="Puolivapaa piirt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8" name="Puolivapaa piirt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9" name="Puolivapaa piirt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0" name="Puolivapaa piirt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1" name="Puolivapaa piirt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2" name="Puolivapaa piirt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3" name="Puolivapaa piirt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4" name="Puolivapaa piirt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5" name="Puolivapaa piirt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6" name="Puolivapaa piirt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7" name="Puolivapaa piirt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8" name="Puolivapaa piirt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9" name="Puolivapaa piirt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0" name="Puolivapaa piirt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1" name="Puolivapaa piirt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2" name="Puolivapaa piirt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3" name="Puolivapaa piirt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4" name="Puolivapaa piirt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5" name="Puolivapaa piirt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6" name="Puolivapaa piirt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7" name="Puolivapaa piirt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8" name="Puolivapaa piirt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9" name="Puolivapaa piirt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0" name="Puolivapaa piirt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1" name="Puolivapaa piirt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2" name="Puolivapaa piirt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3" name="Puolivapaa piirt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4" name="Puolivapaa piirt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5" name="Puolivapaa piirt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6" name="Puolivapaa piirt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7" name="Puolivapaa piirt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8" name="Puolivapaa piirt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9" name="Puolivapaa piirt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0" name="Puolivapaa piirt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1" name="Puolivapaa piirt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2" name="Puolivapaa piirt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3" name="Puolivapaa piirt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4" name="Puolivapaa piirt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5" name="Puolivapaa piirt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6" name="Puolivapaa piirt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7" name="Puolivapaa piirt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8" name="Puolivapaa piirt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9" name="Puolivapaa piirt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0" name="Puolivapaa piirt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1" name="Puolivapaa piirt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2" name="Puolivapaa piirt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3" name="Puolivapaa piirt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4" name="Puolivapaa piirt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5" name="Puolivapaa piirt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6" name="Puolivapaa piirt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7" name="Puolivapaa piirt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8" name="Puolivapaa piirt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9" name="Puolivapaa piirt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0" name="Puolivapaa piirt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1" name="Puolivapaa piirt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2" name="Puolivapaa piirt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3" name="Puolivapaa piirt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4" name="Puolivapaa piirt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5" name="Puolivapaa piirt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6" name="Puolivapaa piirt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7" name="Puolivapaa piirt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8" name="Puolivapaa piirt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9" name="Puolivapaa piirt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0" name="Puolivapaa piirt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1" name="Puolivapaa piirt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2" name="Puolivapaa piirt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3" name="Puolivapaa piirt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4" name="Puolivapaa piirt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5" name="Puolivapaa piirt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6" name="Puolivapaa piirt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7" name="Puolivapaa piirt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8" name="Puolivapaa piirt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9" name="Puolivapaa piirt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0" name="Puolivapaa piirt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1" name="Puolivapaa piirt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2" name="Puolivapaa piirt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3" name="Puolivapaa piirt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4" name="Puolivapaa piirt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5" name="Puolivapaa piirt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6" name="Puolivapaa piirt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7" name="Puolivapaa piirt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8" name="Puolivapaa piirt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9" name="Puolivapaa piirt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0" name="Puolivapaa piirt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1" name="Puolivapaa piirt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2" name="Puolivapaa piirt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3" name="Puolivapaa piirt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4" name="Puolivapaa piirt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5" name="Puolivapaa piirt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6" name="Puolivapaa piirt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7" name="Puolivapaa piirt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8" name="Puolivapaa piirt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9" name="Puolivapaa piirt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</p:spTree>
    <p:extLst>
      <p:ext uri="{BB962C8B-B14F-4D97-AF65-F5344CB8AC3E}">
        <p14:creationId xmlns:p14="http://schemas.microsoft.com/office/powerpoint/2010/main" val="3347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Puolivapaa piirt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9" name="Puolivapaa piirt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0" name="Puolivapaa piirt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8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8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fi-FI"/>
            </a:lvl5pPr>
            <a:lvl6pPr marL="1956816" latinLnBrk="0">
              <a:defRPr lang="fi-FI"/>
            </a:lvl6pPr>
            <a:lvl7pPr marL="1956816" latinLnBrk="0">
              <a:defRPr lang="fi-FI"/>
            </a:lvl7pPr>
            <a:lvl8pPr marL="1956816" latinLnBrk="0">
              <a:defRPr lang="fi-FI"/>
            </a:lvl8pPr>
            <a:lvl9pPr marL="1956816" latinLnBrk="0">
              <a:defRPr lang="fi-FI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ivi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9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0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8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8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 baseline="0"/>
            </a:lvl8pPr>
            <a:lvl9pPr latinLnBrk="0">
              <a:defRPr lang="fi-FI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1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9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0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4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4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48640"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777240"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05840"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34440"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463040" latinLnBrk="0">
              <a:defRPr lang="fi-FI" baseline="0"/>
            </a:lvl6pPr>
            <a:lvl7pPr marL="1691640" latinLnBrk="0">
              <a:defRPr lang="fi-FI" baseline="0"/>
            </a:lvl7pPr>
            <a:lvl8pPr marL="1920240" latinLnBrk="0">
              <a:defRPr lang="fi-FI" baseline="0"/>
            </a:lvl8pPr>
            <a:lvl9pPr marL="2148840" latinLnBrk="0">
              <a:defRPr lang="fi-FI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9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rivi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uolivapaa piirt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7" name="Puolivapaa piirt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8" name="Puolivapaa piirt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9" name="Puolivapaa piirt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0" name="Puolivapaa piirt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1" name="Puolivapaa piirt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2" name="Puolivapaa piirt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3" name="Puolivapaa piirt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4" name="Puolivapaa piirt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5" name="Puolivapaa piirt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6" name="Puolivapaa piirt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7" name="Puolivapaa piirt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8" name="Puolivapaa piirt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9" name="Puolivapaa piirt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0" name="Puolivapaa piirt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1" name="Puolivapaa piirt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2" name="Puolivapaa piirt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3" name="Puolivapaa piirt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4" name="Puolivapaa piirt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5" name="Puolivapaa piirt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6" name="Puolivapaa piirt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7" name="Puolivapaa piirt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8" name="Puolivapaa piirt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9" name="Puolivapaa piirt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0" name="Puolivapaa piirt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1" name="Puolivapaa piirt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2" name="Puolivapaa piirt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3" name="Puolivapaa piirt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4" name="Puolivapaa piirt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5" name="Puolivapaa piirt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6" name="Puolivapaa piirt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7" name="Puolivapaa piirt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8" name="Puolivapaa piirt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9" name="Puolivapaa piirt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0" name="Puolivapaa piirt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1" name="Puolivapaa piirt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2" name="Puolivapaa piirt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3" name="Puolivapaa piirt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4" name="Puolivapaa piirt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5" name="Puolivapaa piirt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6" name="Puolivapaa piirt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7" name="Puolivapaa piirt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8" name="Puolivapaa piirt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9" name="Puolivapaa piirt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0" name="Puolivapaa piirt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1" name="Puolivapaa piirt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2" name="Puolivapaa piirt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3" name="Puolivapaa piirt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4" name="Puolivapaa piirt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5" name="Puolivapaa piirt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6" name="Puolivapaa piirt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7" name="Puolivapaa piirt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8" name="Puolivapaa piirt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9" name="Puolivapaa piirt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0" name="Puolivapaa piirt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1" name="Puolivapaa piirt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2" name="Puolivapaa piirt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3" name="Puolivapaa piirt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4" name="Puolivapaa piirt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5" name="Puolivapaa piirt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6" name="Puolivapaa piirt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7" name="Puolivapaa piirt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8" name="Puolivapaa piirt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9" name="Puolivapaa piirt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0" name="Puolivapaa piirt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1" name="Puolivapaa piirt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2" name="Puolivapaa piirt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3" name="Puolivapaa piirt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4" name="Puolivapaa piirt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5" name="Puolivapaa piirt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6" name="Puolivapaa piirt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7" name="Puolivapaa piirt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8" name="Puolivapaa piirt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9" name="Puolivapaa piirt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0" name="Puolivapaa piirt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1" name="Puolivapaa piirt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2" name="Puolivapaa piirt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3" name="Puolivapaa piirt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4" name="Puolivapaa piirt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5" name="Puolivapaa piirt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6" name="Puolivapaa piirt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7" name="Puolivapaa piirt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8" name="Puolivapaa piirt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9" name="Puolivapaa piirt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0" name="Puolivapaa piirt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1" name="Puolivapaa piirt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2" name="Puolivapaa piirt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3" name="Puolivapaa piirt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4" name="Puolivapaa piirt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5" name="Puolivapaa piirt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6" name="Puolivapaa piirt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7" name="Puolivapaa piirt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8" name="Puolivapaa piirt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9" name="Puolivapaa piirt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0" name="Puolivapaa piirt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1" name="Puolivapaa piirt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2" name="Puolivapaa piirt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3" name="Puolivapaa piirt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4" name="Puolivapaa piirt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5" name="Puolivapaa piirt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6" name="Puolivapaa piirt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7" name="Puolivapaa piirt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8" name="Puolivapaa piirt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9" name="Puolivapaa piirt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0" name="Puolivapaa piirt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1" name="Puolivapaa piirt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2" name="Puolivapaa piirt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3" name="Puolivapaa piirt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4" name="Puolivapaa piirt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5" name="Puolivapaa piirt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6" name="Puolivapaa piirt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7" name="Puolivapaa piirt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8" name="Puolivapaa piirt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9" name="Puolivapaa piirt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0" name="Puolivapaa piirt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1" name="Puolivapaa piirt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2" name="Puolivapaa piirt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3" name="Puolivapaa piirt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4" name="Puolivapaa piirt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5" name="Puolivapaa piirt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6" name="Puolivapaa piirt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7" name="Puolivapaa piirt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8" name="Puolivapaa piirt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 latinLnBrk="0">
              <a:defRPr lang="fi-FI" sz="4400" b="0" cap="none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0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1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2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3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4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5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6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7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8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9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0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1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2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3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4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5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6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7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8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9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0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1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2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3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4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5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6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7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8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9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0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1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2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3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4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5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6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7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8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9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0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1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2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3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4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5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6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7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8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9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0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1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2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3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4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5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6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7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8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9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0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1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2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3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4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5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6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7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8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9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0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1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2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marL="1956816" latinLnBrk="0">
              <a:defRPr lang="fi-FI" sz="1600"/>
            </a:lvl6pPr>
            <a:lvl7pPr marL="1956816" latinLnBrk="0">
              <a:defRPr lang="fi-FI" sz="1600" baseline="0"/>
            </a:lvl7pPr>
            <a:lvl8pPr marL="1956816" latinLnBrk="0">
              <a:defRPr lang="fi-FI" sz="1600" baseline="0"/>
            </a:lvl8pPr>
            <a:lvl9pPr marL="1956816" latinLnBrk="0">
              <a:defRPr lang="fi-FI" sz="1600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marL="1956816" latinLnBrk="0">
              <a:defRPr lang="fi-FI" sz="1600"/>
            </a:lvl6pPr>
            <a:lvl7pPr marL="1956816" latinLnBrk="0">
              <a:defRPr lang="fi-FI" sz="1600"/>
            </a:lvl7pPr>
            <a:lvl8pPr marL="1956816" latinLnBrk="0">
              <a:defRPr lang="fi-FI" sz="1600" baseline="0"/>
            </a:lvl8pPr>
            <a:lvl9pPr marL="1956816" latinLnBrk="0">
              <a:defRPr lang="fi-FI" sz="1600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Puolivapaa piirt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2" name="Puolivapaa piirt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3" name="Puolivapaa piirt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4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5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6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7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8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9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0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1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2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3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4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5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6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7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8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9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0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1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2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3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4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5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6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7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8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9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0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1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2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3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4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5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6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7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8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9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0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1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2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3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4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5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6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7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8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9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0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1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2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3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4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5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6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7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8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9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0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1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2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3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4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5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6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7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8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9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0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1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2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3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4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 latinLnBrk="0">
              <a:defRPr lang="fi-FI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 latinLnBrk="0">
              <a:def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fi-FI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fi-FI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56816" latinLnBrk="0">
              <a:defRPr lang="fi-FI" sz="1600"/>
            </a:lvl6pPr>
            <a:lvl7pPr marL="1956816" latinLnBrk="0">
              <a:defRPr lang="fi-FI" sz="1600" baseline="0"/>
            </a:lvl7pPr>
            <a:lvl8pPr marL="1956816" latinLnBrk="0">
              <a:defRPr lang="fi-FI" sz="1600" baseline="0"/>
            </a:lvl8pPr>
            <a:lvl9pPr marL="1956816" latinLnBrk="0">
              <a:defRPr lang="fi-FI" sz="1600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 latinLnBrk="0">
              <a:def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fi-FI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fi-FI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956816" latinLnBrk="0"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56816" latinLnBrk="0">
              <a:defRPr lang="fi-FI" sz="1600"/>
            </a:lvl6pPr>
            <a:lvl7pPr marL="1956816" latinLnBrk="0">
              <a:defRPr lang="fi-FI" sz="1600"/>
            </a:lvl7pPr>
            <a:lvl8pPr marL="1956816" latinLnBrk="0">
              <a:defRPr lang="fi-FI" sz="1600"/>
            </a:lvl8pPr>
            <a:lvl9pPr marL="1956816" latinLnBrk="0">
              <a:defRPr lang="fi-FI"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58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59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0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1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2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3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4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5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6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7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8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9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0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1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2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3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4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5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6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7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8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9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0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1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2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3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4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5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6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7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8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9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0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1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2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3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4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5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6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7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8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9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0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1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2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3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4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5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6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7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8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9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0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1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2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3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4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5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6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7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8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9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0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1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2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3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4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5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6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7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8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9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0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8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7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kehy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Ryhmä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Ryhmä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uolivapaa piirt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uolivapaa piirt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uolivapaa piirt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Ryhmä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uolivapaa piirt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uolivapaa piirt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uolivapaa piirt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Ryhmä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Ryhmä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uolivapaa piirt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uolivapaa piirt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uolivapaa piirt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Ryhmä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uolivapaa piirt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uolivapaa piirt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uolivapaa piirt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 latinLnBrk="0">
              <a:defRPr lang="fi-FI" sz="32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 baseline="0"/>
            </a:lvl7pPr>
            <a:lvl8pPr latinLnBrk="0">
              <a:defRPr lang="fi-FI" sz="1600" baseline="0"/>
            </a:lvl8pPr>
            <a:lvl9pPr latinLnBrk="0">
              <a:defRPr lang="fi-FI" sz="1600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68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kehy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Ryhmä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Ryhmä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uolivapaa piirt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uolivapaa piirt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uolivapaa piirt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Ryhmä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uolivapaa piirt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uolivapaa piirt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uolivapaa piirt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Ryhmä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Ryhmä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uolivapaa piirt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uolivapaa piirt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uolivapaa piirt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Ryhmä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uolivapaa piirt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uolivapaa piirt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uolivapaa piirt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uolivapaa piirt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uolivapaa piirt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uolivapaa piirt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uolivapaa piirt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uolivapaa piirt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uolivapaa piirt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uolivapaa piirt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uolivapaa piirt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uolivapaa piirt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uolivapaa piirt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uolivapaa piirt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uolivapaa piirt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uolivapaa piirt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uolivapaa piirt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uolivapaa piirt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uolivapaa piirt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uolivapaa piirt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uolivapaa piirt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uolivapaa piirt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uolivapaa piirt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uolivapaa piirt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uolivapaa piirt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uolivapaa piirt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uolivapaa piirt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uolivapaa piirt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uolivapaa piirt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uolivapaa piirt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uolivapaa piirt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uolivapaa piirt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uolivapaa piirt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uolivapaa piirt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uolivapaa piirt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uolivapaa piirt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uolivapaa piirt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uolivapaa piirt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uolivapaa piirt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uolivapaa piirt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uolivapaa piirt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uolivapaa piirt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uolivapaa piirt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uolivapaa piirt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uolivapaa piirt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uolivapaa piirt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uolivapaa piirt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uolivapaa piirt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uolivapaa piirt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uolivapaa piirt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uolivapaa piirt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uolivapaa piirt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uolivapaa piirt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uolivapaa piirt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uolivapaa piirt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uolivapaa piirt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uolivapaa piirt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uolivapaa piirt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uolivapaa piirt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uolivapaa piirt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uolivapaa piirt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uolivapaa piirt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uolivapaa piirt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uolivapaa piirt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uolivapaa piirt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uolivapaa piirt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uolivapaa piirt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uolivapaa piirt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uolivapaa piirt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uolivapaa piirt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uolivapaa piirt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uolivapaa piirt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uolivapaa piirt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uolivapaa piirt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 latinLnBrk="0">
              <a:defRPr lang="fi-FI" sz="32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E2542E-D6FE-40F9-8DAA-65468EA4B478}" type="datetimeFigureOut">
              <a:rPr lang="fi-FI" smtClean="0"/>
              <a:t>15.1.2020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CD187C-1815-44B1-ABA9-7892697037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44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fi-FI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fi-FI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fi-FI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fi-FI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fi-FI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2EDB10-1B37-4AD3-957F-D03AE08DF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286000"/>
          </a:xfrm>
        </p:spPr>
        <p:txBody>
          <a:bodyPr>
            <a:normAutofit/>
          </a:bodyPr>
          <a:lstStyle/>
          <a:p>
            <a:pPr algn="ctr"/>
            <a:r>
              <a:rPr lang="fi-FI" sz="7000" b="1" dirty="0"/>
              <a:t>IDEOLOGIAT JA DISKURSSIT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60633E7-B318-48F7-A778-1FBD93DC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5633"/>
            <a:ext cx="12192000" cy="3742367"/>
          </a:xfrm>
          <a:prstGeom prst="rect">
            <a:avLst/>
          </a:prstGeom>
        </p:spPr>
      </p:pic>
      <p:sp>
        <p:nvSpPr>
          <p:cNvPr id="4" name="Alaotsikko 3">
            <a:extLst>
              <a:ext uri="{FF2B5EF4-FFF2-40B4-BE49-F238E27FC236}">
                <a16:creationId xmlns:a16="http://schemas.microsoft.com/office/drawing/2014/main" id="{425447D9-5AD6-4267-85EC-589D2E825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6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152FE6-746B-4212-8905-37278036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727BE32-CA21-4859-A7CE-847F278F7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808" y="0"/>
            <a:ext cx="10560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E425FD-A9A1-48D9-8FBF-1FED927D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01020"/>
          </a:xfrm>
        </p:spPr>
        <p:txBody>
          <a:bodyPr>
            <a:normAutofit/>
          </a:bodyPr>
          <a:lstStyle/>
          <a:p>
            <a:pPr algn="ctr"/>
            <a:r>
              <a:rPr lang="fi-FI" sz="3100" b="1" dirty="0"/>
              <a:t>Ideologia: tekstistä luettavissa oleva kuva maailmasta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7A6829-BB52-409D-B084-B117FC04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9186"/>
            <a:ext cx="12192000" cy="2400300"/>
          </a:xfrm>
        </p:spPr>
        <p:txBody>
          <a:bodyPr>
            <a:noAutofit/>
          </a:bodyPr>
          <a:lstStyle/>
          <a:p>
            <a:r>
              <a:rPr lang="fi-FI" sz="2300" b="1" dirty="0">
                <a:latin typeface="+mn-lt"/>
              </a:rPr>
              <a:t>Tekstin ideologia paljastuu tarkastelemalla mm. seuraavia tekstin piirteitä:</a:t>
            </a:r>
          </a:p>
          <a:p>
            <a:pPr lvl="1"/>
            <a:r>
              <a:rPr lang="fi-FI" sz="2300" b="1" dirty="0">
                <a:latin typeface="+mn-lt"/>
              </a:rPr>
              <a:t>Mitä teksti kertoo ja mitä ei? </a:t>
            </a:r>
          </a:p>
          <a:p>
            <a:pPr marL="274320" lvl="1" indent="0">
              <a:buNone/>
            </a:pPr>
            <a:r>
              <a:rPr lang="fi-FI" sz="2300" b="1" dirty="0">
                <a:latin typeface="+mn-lt"/>
                <a:cs typeface="Times New Roman" panose="02020603050405020304" pitchFamily="18" charset="0"/>
              </a:rPr>
              <a:t>→ aiheenvalinnan merkitys</a:t>
            </a:r>
            <a:endParaRPr lang="fi-FI" sz="2300" b="1" dirty="0">
              <a:latin typeface="+mn-lt"/>
            </a:endParaRPr>
          </a:p>
          <a:p>
            <a:pPr lvl="1"/>
            <a:r>
              <a:rPr lang="fi-FI" sz="2300" b="1" dirty="0">
                <a:latin typeface="+mn-lt"/>
              </a:rPr>
              <a:t>Kenen näkökulma tekstiin on valittu? </a:t>
            </a:r>
          </a:p>
          <a:p>
            <a:pPr marL="274320" lvl="1" indent="0">
              <a:buNone/>
            </a:pPr>
            <a:r>
              <a:rPr lang="fi-FI" sz="2300" b="1" dirty="0">
                <a:latin typeface="+mn-lt"/>
                <a:cs typeface="Times New Roman" panose="02020603050405020304" pitchFamily="18" charset="0"/>
              </a:rPr>
              <a:t>→ tiedon puolueellisuus, eri eturyhmien intressien edistäminen</a:t>
            </a:r>
            <a:endParaRPr lang="fi-FI" sz="2300" b="1" dirty="0">
              <a:latin typeface="+mn-lt"/>
            </a:endParaRPr>
          </a:p>
          <a:p>
            <a:pPr lvl="1"/>
            <a:r>
              <a:rPr lang="fi-FI" sz="2300" b="1" dirty="0">
                <a:latin typeface="+mn-lt"/>
              </a:rPr>
              <a:t>Millaisia rooleja eri tahoille on annettu? </a:t>
            </a:r>
          </a:p>
          <a:p>
            <a:pPr marL="274320" lvl="1" indent="0">
              <a:buNone/>
            </a:pPr>
            <a:r>
              <a:rPr lang="fi-FI" sz="2300" b="1" dirty="0">
                <a:latin typeface="+mn-lt"/>
                <a:cs typeface="Times New Roman" panose="02020603050405020304" pitchFamily="18" charset="0"/>
              </a:rPr>
              <a:t>→ (vastuulliset) toimijat, kokijat ja kohteet</a:t>
            </a:r>
            <a:endParaRPr lang="fi-FI" sz="2300" b="1" dirty="0">
              <a:latin typeface="+mn-lt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C70FB9B-384B-4E9B-952B-E1449A26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66" y="4442218"/>
            <a:ext cx="7938068" cy="2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D1F9BD-8672-4826-87C3-D963562A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755E27-A2EA-4D0F-B4E8-17593C91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9186"/>
            <a:ext cx="12192000" cy="4523014"/>
          </a:xfrm>
        </p:spPr>
        <p:txBody>
          <a:bodyPr/>
          <a:lstStyle/>
          <a:p>
            <a:pPr lvl="1"/>
            <a:r>
              <a:rPr lang="fi-FI" sz="2300" b="1" dirty="0"/>
              <a:t>Mitkä ovat tekstin tausta-ajatukset? </a:t>
            </a:r>
          </a:p>
          <a:p>
            <a:pPr marL="274320" lvl="1" indent="0">
              <a:buNone/>
            </a:pPr>
            <a:r>
              <a:rPr lang="fi-FI" sz="2300" b="1" dirty="0">
                <a:cs typeface="Times New Roman" panose="02020603050405020304" pitchFamily="18" charset="0"/>
              </a:rPr>
              <a:t>→ ilmaisun taustalla vaikuttavat arvot, arvostukset, asenteet, ihanteet ja uskomukset</a:t>
            </a:r>
            <a:endParaRPr lang="fi-FI" sz="2300" b="1" dirty="0"/>
          </a:p>
          <a:p>
            <a:pPr lvl="1"/>
            <a:r>
              <a:rPr lang="fi-FI" sz="2300" b="1" dirty="0"/>
              <a:t>Millaisia sananvalintoja, kiertoilmauksia, nimeämisiä, määritelmiä ja muita ilmaisuja tekstissä käytetään?</a:t>
            </a:r>
          </a:p>
          <a:p>
            <a:pPr lvl="1"/>
            <a:r>
              <a:rPr lang="fi-FI" sz="2300" b="1" dirty="0"/>
              <a:t>Millaiseen asemaan teksti asettaa lukijansa?</a:t>
            </a:r>
          </a:p>
          <a:p>
            <a:pPr marL="274320" lvl="1" indent="0">
              <a:buNone/>
            </a:pPr>
            <a:r>
              <a:rPr lang="fi-FI" sz="2300" b="1" dirty="0">
                <a:cs typeface="Times New Roman" panose="02020603050405020304" pitchFamily="18" charset="0"/>
              </a:rPr>
              <a:t>→ lukijaan suhtautuminen, lukijan puhuttelu ja johdattelu</a:t>
            </a:r>
            <a:endParaRPr lang="fi-FI" sz="2300" b="1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CD8B8B-986C-4244-BC49-B22D938C3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18" y="4069655"/>
            <a:ext cx="8848563" cy="27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40124-25D2-4357-B928-777351B6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B25044D-1E89-4664-836B-1BC95A708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080" y="0"/>
            <a:ext cx="786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1BCEC-D237-4E4D-BFEF-35EC6E14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19F37CC-01E0-40DA-BAD7-D5BEF1F04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200" y="0"/>
            <a:ext cx="88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A06EFC-ECDF-41C8-91D2-C22FD1BA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/>
              <a:t>Diskurssi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B66885-959A-410B-9B40-7A2730B0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7544"/>
            <a:ext cx="12192000" cy="2452409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useiden tekstien vaikutuksesta syntynyt puhetapa tai tapa jäsentää todellisuutta</a:t>
            </a:r>
          </a:p>
          <a:p>
            <a:pPr marL="0" indent="0">
              <a:buNone/>
            </a:pPr>
            <a:r>
              <a:rPr lang="fi-FI" b="1" dirty="0">
                <a:cs typeface="Times New Roman" panose="02020603050405020304" pitchFamily="18" charset="0"/>
              </a:rPr>
              <a:t>→ esim. pelidiskurssissa nuorten, vanhempien ja asiantuntijoiden tavat puhua pelaamisesta</a:t>
            </a:r>
            <a:endParaRPr lang="fi-FI" b="1" dirty="0"/>
          </a:p>
          <a:p>
            <a:r>
              <a:rPr lang="fi-FI" b="1" dirty="0"/>
              <a:t>diskurssien jatkuva kilpailu valta-asemasta: valtadiskurssi johtavan aseman saavuttanut puhetapa, vastadiskurssi valtadiskurssin puhetapoja haastava todellisuudenhahmotustapa </a:t>
            </a:r>
          </a:p>
          <a:p>
            <a:pPr marL="0" indent="0">
              <a:buNone/>
            </a:pPr>
            <a:r>
              <a:rPr lang="fi-FI" b="1" dirty="0">
                <a:cs typeface="Times New Roman" panose="02020603050405020304" pitchFamily="18" charset="0"/>
              </a:rPr>
              <a:t>→ esim. tapa puhua tupakoinnista: nautinnosta sekä nuorekkaasta, positiivisesta ja ajan hermolla olevasta imagosta terveyshaittoihin ja elämänhallinnan ongelmiin</a:t>
            </a:r>
            <a:endParaRPr lang="fi-FI" b="1" dirty="0"/>
          </a:p>
          <a:p>
            <a:endParaRPr lang="fi-FI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A403E7B-CDBD-4278-B52C-27DBF71B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11" y="4019953"/>
            <a:ext cx="9146380" cy="28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1539A-E4F2-4232-83FB-F10ADBD9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41D6FB2-E43C-4C25-A227-B0DCB3529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7197" cy="531222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905B420-BB39-4D89-BA68-A92D9C09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788" y="0"/>
            <a:ext cx="6136212" cy="515370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F1C2F25-01E7-4B11-9C35-87C058E45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598" y="4427122"/>
            <a:ext cx="8844643" cy="23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D725091-64A9-4CDC-93D4-7BA97ECD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t. 1 s. 53: Tarkastelkaa talousdiskurssia Liv Strömquistin sarjakuvan </a:t>
            </a:r>
            <a:r>
              <a:rPr lang="fi-FI" b="1" i="1" dirty="0"/>
              <a:t>Prinssi Charlesin tunne </a:t>
            </a:r>
            <a:r>
              <a:rPr lang="fi-FI" b="1" dirty="0"/>
              <a:t>(s. 54) katkelmassa. 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5674BC9-6A58-44FD-9DA8-9C191AC8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7158"/>
            <a:ext cx="12192000" cy="1403816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fi-FI" b="1" dirty="0"/>
              <a:t>Poimikaa sarjakuvasta talousdiskurssin ilmaisut. </a:t>
            </a:r>
          </a:p>
          <a:p>
            <a:pPr marL="457200" indent="-457200">
              <a:buAutoNum type="alphaLcParenR"/>
            </a:pPr>
            <a:r>
              <a:rPr lang="fi-FI" b="1" dirty="0"/>
              <a:t>Pohtikaa, millaisia ovat ilmausten taustaoletukset: millaisia arvoja, arvostuksia, asenteita ja uskomuksia ilmaukset paljastavat?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C661A8C-6BB1-4F01-951A-2A3F7A87C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0973"/>
            <a:ext cx="12192000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333DCC-9282-4EC1-A3EB-AD1DD9B7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18EE464-D5C1-4262-B9D8-6184392B2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1" y="0"/>
            <a:ext cx="12018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itutaulu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liitutaulu" id="{065281AC-7E0E-4F86-B14D-D61501EDAFE2}" vid="{C39834EC-B81C-4513-ADF6-75DC65226C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liitutaulu</Template>
  <TotalTime>231</TotalTime>
  <Words>210</Words>
  <Application>Microsoft Office PowerPoint</Application>
  <PresentationFormat>Laajakuva</PresentationFormat>
  <Paragraphs>22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Consolas</vt:lpstr>
      <vt:lpstr>Corbel</vt:lpstr>
      <vt:lpstr>Segoe UI</vt:lpstr>
      <vt:lpstr>liitutaulu</vt:lpstr>
      <vt:lpstr>IDEOLOGIAT JA DISKURSSIT</vt:lpstr>
      <vt:lpstr>Ideologia: tekstistä luettavissa oleva kuva maailmasta</vt:lpstr>
      <vt:lpstr>PowerPoint-esitys</vt:lpstr>
      <vt:lpstr>PowerPoint-esitys</vt:lpstr>
      <vt:lpstr>PowerPoint-esitys</vt:lpstr>
      <vt:lpstr>Diskurssi</vt:lpstr>
      <vt:lpstr>PowerPoint-esitys</vt:lpstr>
      <vt:lpstr>t. 1 s. 53: Tarkastelkaa talousdiskurssia Liv Strömquistin sarjakuvan Prinssi Charlesin tunne (s. 54) katkelmassa. 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IDEOLOGIAT JA DISKURSSIT</dc:title>
  <dc:creator>Kärkkäinen Marianne</dc:creator>
  <cp:lastModifiedBy>Marianne Kärkkäinen</cp:lastModifiedBy>
  <cp:revision>19</cp:revision>
  <dcterms:created xsi:type="dcterms:W3CDTF">2020-01-12T17:45:44Z</dcterms:created>
  <dcterms:modified xsi:type="dcterms:W3CDTF">2020-01-15T18:37:02Z</dcterms:modified>
</cp:coreProperties>
</file>